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6" r:id="rId8"/>
    <p:sldId id="264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7" autoAdjust="0"/>
    <p:restoredTop sz="86400" autoAdjust="0"/>
  </p:normalViewPr>
  <p:slideViewPr>
    <p:cSldViewPr>
      <p:cViewPr varScale="1">
        <p:scale>
          <a:sx n="101" d="100"/>
          <a:sy n="101" d="100"/>
        </p:scale>
        <p:origin x="-19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29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644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Теория и методология психологической диагностики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062912" cy="1752600"/>
          </a:xfrm>
        </p:spPr>
        <p:txBody>
          <a:bodyPr/>
          <a:lstStyle/>
          <a:p>
            <a:r>
              <a:rPr lang="ru-RU" b="1" dirty="0" smtClean="0"/>
              <a:t>Барканова О.В. , кафедра психологии</a:t>
            </a:r>
          </a:p>
          <a:p>
            <a:r>
              <a:rPr lang="ru-RU" b="1" dirty="0" smtClean="0"/>
              <a:t>Тема 5. </a:t>
            </a:r>
          </a:p>
          <a:p>
            <a:r>
              <a:rPr lang="ru-RU" b="1" dirty="0" smtClean="0"/>
              <a:t>Тема 6.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5837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476672"/>
            <a:ext cx="78488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/>
              <a:t>Психометрия – область психологии, связанная с теорией и практикой измерения психических явлений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2132856"/>
            <a:ext cx="7632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2400" dirty="0"/>
              <a:t>Понятие введено в 1734 г. </a:t>
            </a:r>
            <a:r>
              <a:rPr lang="ru-RU" altLang="ru-RU" sz="2400" dirty="0" err="1"/>
              <a:t>Христианом</a:t>
            </a:r>
            <a:r>
              <a:rPr lang="ru-RU" altLang="ru-RU" sz="2400" dirty="0"/>
              <a:t> </a:t>
            </a:r>
            <a:r>
              <a:rPr lang="ru-RU" altLang="ru-RU" sz="2400" dirty="0" smtClean="0"/>
              <a:t>Вольфом</a:t>
            </a:r>
          </a:p>
          <a:p>
            <a:pPr algn="just"/>
            <a:endParaRPr lang="ru-RU" altLang="ru-RU" sz="2400" dirty="0"/>
          </a:p>
          <a:p>
            <a:pPr algn="just"/>
            <a:r>
              <a:rPr lang="ru-RU" altLang="ru-RU" sz="2400" dirty="0" smtClean="0"/>
              <a:t>Требование </a:t>
            </a:r>
            <a:r>
              <a:rPr lang="ru-RU" altLang="ru-RU" sz="2400" dirty="0"/>
              <a:t>точности, достоверности и адекватности методики </a:t>
            </a:r>
            <a:r>
              <a:rPr lang="ru-RU" altLang="ru-RU" sz="2400" dirty="0" smtClean="0"/>
              <a:t>измерения</a:t>
            </a:r>
          </a:p>
          <a:p>
            <a:pPr algn="just"/>
            <a:endParaRPr lang="ru-RU" altLang="ru-RU" sz="2400" dirty="0"/>
          </a:p>
          <a:p>
            <a:pPr algn="just"/>
            <a:r>
              <a:rPr lang="ru-RU" altLang="ru-RU" sz="2400" dirty="0"/>
              <a:t>Применение специальных математико-статистических процедур</a:t>
            </a:r>
            <a:endParaRPr lang="ru-RU" altLang="ru-RU" sz="2400" dirty="0"/>
          </a:p>
        </p:txBody>
      </p:sp>
    </p:spTree>
    <p:extLst>
      <p:ext uri="{BB962C8B-B14F-4D97-AF65-F5344CB8AC3E}">
        <p14:creationId xmlns:p14="http://schemas.microsoft.com/office/powerpoint/2010/main" val="758072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4400" b="1" dirty="0" smtClean="0"/>
              <a:t>Достоверность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altLang="ru-RU" sz="3200" dirty="0"/>
              <a:t>характеризует устойчивость измерительной процедуры к фальсификации и зависимости от случайных </a:t>
            </a:r>
            <a:r>
              <a:rPr lang="ru-RU" altLang="ru-RU" sz="3200" dirty="0" smtClean="0"/>
              <a:t>переменных</a:t>
            </a:r>
          </a:p>
          <a:p>
            <a:pPr algn="just"/>
            <a:r>
              <a:rPr lang="ru-RU" sz="3200" dirty="0" smtClean="0"/>
              <a:t>используется в опросниках в виде специальных шкал: </a:t>
            </a:r>
            <a:r>
              <a:rPr lang="ru-RU" sz="3200" i="1" dirty="0" smtClean="0"/>
              <a:t>лжи</a:t>
            </a:r>
            <a:r>
              <a:rPr lang="ru-RU" sz="3200" dirty="0" smtClean="0"/>
              <a:t> (вопросы / задания с очевидными ответами) и </a:t>
            </a:r>
            <a:r>
              <a:rPr lang="ru-RU" sz="3200" i="1" dirty="0" smtClean="0"/>
              <a:t>коррекции </a:t>
            </a:r>
            <a:r>
              <a:rPr lang="ru-RU" sz="3200" dirty="0" smtClean="0"/>
              <a:t>(перефразированные / дублирующие друг друга вопросы / задания)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5625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Репрезентативность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altLang="ru-RU" sz="2800" dirty="0"/>
              <a:t>характеризует способность выборки испытуемых достаточно точно и адекватно отражать характеристики обследуемого контингента </a:t>
            </a:r>
            <a:r>
              <a:rPr lang="ru-RU" altLang="ru-RU" sz="2800" dirty="0" smtClean="0"/>
              <a:t>испытуемых</a:t>
            </a:r>
          </a:p>
          <a:p>
            <a:pPr algn="just"/>
            <a:r>
              <a:rPr lang="ru-RU" altLang="ru-RU" sz="2800" dirty="0" smtClean="0"/>
              <a:t>тестовые </a:t>
            </a:r>
            <a:r>
              <a:rPr lang="ru-RU" altLang="ru-RU" sz="2800" dirty="0"/>
              <a:t>нормы, полученные на одной (возрастной, социальной, профессиональной и др</a:t>
            </a:r>
            <a:r>
              <a:rPr lang="ru-RU" altLang="ru-RU" sz="2800" dirty="0" smtClean="0"/>
              <a:t>.) выборке, нельзя </a:t>
            </a:r>
            <a:r>
              <a:rPr lang="ru-RU" altLang="ru-RU" sz="2800" dirty="0"/>
              <a:t>использовать на другой </a:t>
            </a:r>
            <a:r>
              <a:rPr lang="ru-RU" altLang="ru-RU" sz="2800" dirty="0" smtClean="0"/>
              <a:t>выборке</a:t>
            </a:r>
          </a:p>
          <a:p>
            <a:pPr algn="just"/>
            <a:r>
              <a:rPr lang="ru-RU" sz="2800" dirty="0" smtClean="0"/>
              <a:t>информация о характеристиках выборки отражена в руководстве к методике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29559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 smtClean="0"/>
              <a:t>Надежность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altLang="ru-RU" sz="3100" dirty="0"/>
              <a:t>устойчивость (стабильность, согласованность) результатов при повторном </a:t>
            </a:r>
            <a:r>
              <a:rPr lang="ru-RU" altLang="ru-RU" sz="3100" dirty="0" smtClean="0"/>
              <a:t>тестировании тех же испытуемых той же методикой</a:t>
            </a:r>
          </a:p>
          <a:p>
            <a:pPr algn="just"/>
            <a:r>
              <a:rPr lang="ru-RU" altLang="ru-RU" sz="3100" dirty="0" smtClean="0"/>
              <a:t>тест </a:t>
            </a:r>
            <a:r>
              <a:rPr lang="ru-RU" altLang="ru-RU" sz="3100" dirty="0"/>
              <a:t>должен воспроизводить через </a:t>
            </a:r>
            <a:r>
              <a:rPr lang="ru-RU" altLang="ru-RU" sz="3100" dirty="0" smtClean="0"/>
              <a:t>определенный </a:t>
            </a:r>
            <a:r>
              <a:rPr lang="ru-RU" altLang="ru-RU" sz="3100" dirty="0"/>
              <a:t>промежуток времени те же результаты на фиксированной выборке </a:t>
            </a:r>
            <a:r>
              <a:rPr lang="ru-RU" altLang="ru-RU" sz="3100" dirty="0" smtClean="0"/>
              <a:t>испытуемых</a:t>
            </a:r>
          </a:p>
          <a:p>
            <a:pPr algn="just"/>
            <a:r>
              <a:rPr lang="ru-RU" altLang="ru-RU" sz="3100" dirty="0" smtClean="0"/>
              <a:t>надежность </a:t>
            </a:r>
            <a:r>
              <a:rPr lang="ru-RU" altLang="ru-RU" sz="3100" dirty="0"/>
              <a:t>проверяется на относительно больших репрезентативных выборках (не менее 200 человек) и характеризует устойчивость процедуры относительно объекта </a:t>
            </a:r>
            <a:r>
              <a:rPr lang="ru-RU" altLang="ru-RU" sz="3100" dirty="0" smtClean="0"/>
              <a:t>измерения</a:t>
            </a:r>
            <a:endParaRPr lang="ru-RU" altLang="ru-RU" sz="3100" dirty="0"/>
          </a:p>
          <a:p>
            <a:pPr algn="just"/>
            <a:r>
              <a:rPr lang="ru-RU" altLang="ru-RU" sz="3100" dirty="0" smtClean="0"/>
              <a:t>уровень надежности выражается через величину </a:t>
            </a:r>
            <a:r>
              <a:rPr lang="ru-RU" altLang="ru-RU" sz="3100" dirty="0" err="1" smtClean="0"/>
              <a:t>коэф</a:t>
            </a:r>
            <a:r>
              <a:rPr lang="ru-RU" altLang="ru-RU" sz="3100" dirty="0"/>
              <a:t>. корреляции (по </a:t>
            </a:r>
            <a:r>
              <a:rPr lang="ru-RU" altLang="ru-RU" sz="3100" dirty="0" smtClean="0"/>
              <a:t>К. Пирсону </a:t>
            </a:r>
            <a:r>
              <a:rPr lang="ru-RU" altLang="ru-RU" sz="3100" dirty="0">
                <a:cs typeface="Times New Roman" pitchFamily="18" charset="0"/>
              </a:rPr>
              <a:t>≥ </a:t>
            </a:r>
            <a:r>
              <a:rPr lang="ru-RU" altLang="ru-RU" sz="3100" dirty="0" smtClean="0">
                <a:cs typeface="Times New Roman" pitchFamily="18" charset="0"/>
              </a:rPr>
              <a:t>0.7)</a:t>
            </a:r>
            <a:endParaRPr lang="ru-RU" altLang="ru-RU" sz="31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5735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Виды </a:t>
            </a:r>
            <a:r>
              <a:rPr lang="ru-RU" altLang="ru-RU" sz="3600" b="1" dirty="0" smtClean="0"/>
              <a:t>надежности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90000"/>
              </a:lnSpc>
            </a:pPr>
            <a:r>
              <a:rPr lang="ru-RU" altLang="ru-RU" sz="3200" b="1" dirty="0" err="1"/>
              <a:t>Ретестовая</a:t>
            </a:r>
            <a:r>
              <a:rPr lang="ru-RU" altLang="ru-RU" sz="3200" dirty="0"/>
              <a:t> – повторное тестирование тех же испытуемых при тех же условиях через </a:t>
            </a:r>
            <a:r>
              <a:rPr lang="ru-RU" altLang="ru-RU" sz="3200" dirty="0" smtClean="0"/>
              <a:t>определенный </a:t>
            </a:r>
            <a:r>
              <a:rPr lang="ru-RU" altLang="ru-RU" sz="3200" dirty="0"/>
              <a:t>промежуток времени </a:t>
            </a:r>
            <a:r>
              <a:rPr lang="ru-RU" altLang="ru-RU" sz="3200" dirty="0" smtClean="0"/>
              <a:t>тем </a:t>
            </a:r>
            <a:r>
              <a:rPr lang="ru-RU" altLang="ru-RU" sz="3200" dirty="0"/>
              <a:t>же </a:t>
            </a:r>
            <a:r>
              <a:rPr lang="ru-RU" altLang="ru-RU" sz="3200" dirty="0" smtClean="0"/>
              <a:t>тестом (интервал </a:t>
            </a:r>
            <a:r>
              <a:rPr lang="ru-RU" altLang="ru-RU" sz="3200" dirty="0"/>
              <a:t>1-6 </a:t>
            </a:r>
            <a:r>
              <a:rPr lang="ru-RU" altLang="ru-RU" sz="3200" dirty="0" smtClean="0"/>
              <a:t>месяцев)</a:t>
            </a:r>
            <a:endParaRPr lang="ru-RU" altLang="ru-RU" sz="3200" dirty="0"/>
          </a:p>
          <a:p>
            <a:pPr algn="just">
              <a:lnSpc>
                <a:spcPct val="90000"/>
              </a:lnSpc>
            </a:pPr>
            <a:r>
              <a:rPr lang="ru-RU" altLang="ru-RU" sz="3200" b="1" dirty="0">
                <a:cs typeface="Times New Roman" pitchFamily="18" charset="0"/>
              </a:rPr>
              <a:t>Эквивалентная (</a:t>
            </a:r>
            <a:r>
              <a:rPr lang="ru-RU" altLang="ru-RU" sz="3200" b="1" dirty="0" smtClean="0">
                <a:cs typeface="Times New Roman" pitchFamily="18" charset="0"/>
              </a:rPr>
              <a:t>надежность </a:t>
            </a:r>
            <a:r>
              <a:rPr lang="ru-RU" altLang="ru-RU" sz="3200" b="1" dirty="0">
                <a:cs typeface="Times New Roman" pitchFamily="18" charset="0"/>
              </a:rPr>
              <a:t>параллельных форм)</a:t>
            </a:r>
            <a:r>
              <a:rPr lang="ru-RU" altLang="ru-RU" sz="3200" dirty="0">
                <a:cs typeface="Times New Roman" pitchFamily="18" charset="0"/>
              </a:rPr>
              <a:t> – предусматривает создание аналогичного теста и предъявление тем же испытуемым</a:t>
            </a:r>
          </a:p>
          <a:p>
            <a:pPr algn="just">
              <a:lnSpc>
                <a:spcPct val="90000"/>
              </a:lnSpc>
            </a:pPr>
            <a:r>
              <a:rPr lang="ru-RU" altLang="ru-RU" sz="3200" b="1" dirty="0">
                <a:cs typeface="Times New Roman" pitchFamily="18" charset="0"/>
              </a:rPr>
              <a:t>Расщепление (</a:t>
            </a:r>
            <a:r>
              <a:rPr lang="ru-RU" altLang="ru-RU" sz="3200" b="1" dirty="0" smtClean="0">
                <a:cs typeface="Times New Roman" pitchFamily="18" charset="0"/>
              </a:rPr>
              <a:t>надежность </a:t>
            </a:r>
            <a:r>
              <a:rPr lang="ru-RU" altLang="ru-RU" sz="3200" b="1" dirty="0">
                <a:cs typeface="Times New Roman" pitchFamily="18" charset="0"/>
              </a:rPr>
              <a:t>частей теста)</a:t>
            </a:r>
            <a:r>
              <a:rPr lang="ru-RU" altLang="ru-RU" sz="3200" dirty="0">
                <a:cs typeface="Times New Roman" pitchFamily="18" charset="0"/>
              </a:rPr>
              <a:t> – проводится на одной группе испытуемых, затем тест делится на 2 части (</a:t>
            </a:r>
            <a:r>
              <a:rPr lang="ru-RU" altLang="ru-RU" sz="3200" dirty="0" smtClean="0">
                <a:cs typeface="Times New Roman" pitchFamily="18" charset="0"/>
              </a:rPr>
              <a:t>четные/нечетные </a:t>
            </a:r>
            <a:r>
              <a:rPr lang="ru-RU" altLang="ru-RU" sz="3200" dirty="0">
                <a:cs typeface="Times New Roman" pitchFamily="18" charset="0"/>
              </a:rPr>
              <a:t>номера заданий), рассчитывается корреляция. Используется для измерения психических свойств, состояний, установок (вместо </a:t>
            </a:r>
            <a:r>
              <a:rPr lang="ru-RU" altLang="ru-RU" sz="3200" dirty="0" err="1">
                <a:cs typeface="Times New Roman" pitchFamily="18" charset="0"/>
              </a:rPr>
              <a:t>ретестовой</a:t>
            </a:r>
            <a:r>
              <a:rPr lang="ru-RU" altLang="ru-RU" sz="3200" dirty="0">
                <a:cs typeface="Times New Roman" pitchFamily="18" charset="0"/>
              </a:rPr>
              <a:t> н.)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3099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 err="1"/>
              <a:t>Валидность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altLang="ru-RU" sz="2800" dirty="0"/>
              <a:t>характеристика степени, в которой тест измеряет то, для измерения чего он предназначен, и ничего </a:t>
            </a:r>
            <a:r>
              <a:rPr lang="ru-RU" altLang="ru-RU" sz="2800" dirty="0" smtClean="0"/>
              <a:t>более («чистота теста»)</a:t>
            </a:r>
          </a:p>
          <a:p>
            <a:pPr algn="just"/>
            <a:r>
              <a:rPr lang="ru-RU" altLang="ru-RU" sz="2800" dirty="0" err="1" smtClean="0"/>
              <a:t>валидность</a:t>
            </a:r>
            <a:r>
              <a:rPr lang="ru-RU" altLang="ru-RU" sz="2800" dirty="0" smtClean="0"/>
              <a:t> </a:t>
            </a:r>
            <a:r>
              <a:rPr lang="ru-RU" altLang="ru-RU" sz="2800" dirty="0"/>
              <a:t>характеризует устойчивость процедуры относительно предмета измерения (свойств объекта)</a:t>
            </a:r>
          </a:p>
          <a:p>
            <a:pPr algn="just"/>
            <a:r>
              <a:rPr lang="ru-RU" altLang="ru-RU" sz="2800" dirty="0" smtClean="0">
                <a:cs typeface="Times New Roman" pitchFamily="18" charset="0"/>
              </a:rPr>
              <a:t>на </a:t>
            </a:r>
            <a:r>
              <a:rPr lang="ru-RU" altLang="ru-RU" sz="2800" dirty="0">
                <a:cs typeface="Times New Roman" pitchFamily="18" charset="0"/>
              </a:rPr>
              <a:t>величину к</a:t>
            </a:r>
            <a:r>
              <a:rPr lang="ru-RU" altLang="ru-RU" sz="2800" dirty="0"/>
              <a:t>оэффициента </a:t>
            </a:r>
            <a:r>
              <a:rPr lang="ru-RU" altLang="ru-RU" sz="2800" dirty="0" err="1"/>
              <a:t>валидности</a:t>
            </a:r>
            <a:r>
              <a:rPr lang="ru-RU" altLang="ru-RU" sz="2800" dirty="0"/>
              <a:t> </a:t>
            </a:r>
            <a:r>
              <a:rPr lang="ru-RU" altLang="ru-RU" sz="2800" dirty="0" smtClean="0"/>
              <a:t>(расчет корреляции по К. Пирсону) влияют </a:t>
            </a:r>
            <a:r>
              <a:rPr lang="ru-RU" altLang="ru-RU" sz="2800" dirty="0"/>
              <a:t>характер выборки (возраст, пол, образование, род занятий и др.), </a:t>
            </a:r>
            <a:r>
              <a:rPr lang="ru-RU" altLang="ru-RU" sz="2800" dirty="0" smtClean="0"/>
              <a:t>ее </a:t>
            </a:r>
            <a:r>
              <a:rPr lang="ru-RU" altLang="ru-RU" sz="2800" dirty="0"/>
              <a:t>гомогенность, временной интервал </a:t>
            </a:r>
            <a:r>
              <a:rPr lang="ru-RU" altLang="ru-RU" sz="2800" dirty="0" err="1"/>
              <a:t>ретестирования</a:t>
            </a:r>
            <a:endParaRPr lang="ru-RU" alt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63417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Виды </a:t>
            </a:r>
            <a:r>
              <a:rPr lang="ru-RU" sz="3600" b="1" dirty="0" err="1" smtClean="0"/>
              <a:t>валидности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очевидная (лицевая)</a:t>
            </a:r>
          </a:p>
          <a:p>
            <a:r>
              <a:rPr lang="ru-RU" dirty="0" smtClean="0"/>
              <a:t>содержательная</a:t>
            </a:r>
          </a:p>
          <a:p>
            <a:r>
              <a:rPr lang="ru-RU" dirty="0" err="1" smtClean="0"/>
              <a:t>конструктная</a:t>
            </a:r>
            <a:endParaRPr lang="ru-RU" dirty="0" smtClean="0"/>
          </a:p>
          <a:p>
            <a:r>
              <a:rPr lang="ru-RU" dirty="0"/>
              <a:t>э</a:t>
            </a:r>
            <a:r>
              <a:rPr lang="ru-RU" dirty="0" smtClean="0"/>
              <a:t>мпирическая (д</a:t>
            </a:r>
            <a:r>
              <a:rPr lang="ru-RU" i="1" dirty="0" smtClean="0"/>
              <a:t>иагностическая / текущая, прогностическая)</a:t>
            </a:r>
            <a:endParaRPr lang="ru-RU" i="1" dirty="0"/>
          </a:p>
          <a:p>
            <a:r>
              <a:rPr lang="ru-RU" i="1" dirty="0" smtClean="0"/>
              <a:t>конкурентная </a:t>
            </a:r>
            <a:r>
              <a:rPr lang="ru-RU" i="1" dirty="0"/>
              <a:t>(прагматическая) </a:t>
            </a:r>
            <a:endParaRPr lang="ru-RU" i="1" dirty="0" smtClean="0"/>
          </a:p>
          <a:p>
            <a:r>
              <a:rPr lang="ru-RU" i="1" dirty="0" smtClean="0"/>
              <a:t>экологическая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9135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Тестовые нормы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80000"/>
              </a:lnSpc>
            </a:pPr>
            <a:r>
              <a:rPr lang="ru-RU" altLang="ru-RU" sz="3200" dirty="0" smtClean="0"/>
              <a:t>количественные  </a:t>
            </a:r>
            <a:r>
              <a:rPr lang="ru-RU" altLang="ru-RU" sz="3200" dirty="0"/>
              <a:t>и качественные критерии оценки результатов теста, позволяющие определить уровень достижений или степень выраженности измеряемых психологических свойств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 smtClean="0"/>
              <a:t>виды норм: возрастные</a:t>
            </a:r>
            <a:r>
              <a:rPr lang="ru-RU" altLang="ru-RU" sz="3200" dirty="0"/>
              <a:t>, внутригрупповые (социокультурные)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 smtClean="0"/>
              <a:t>нормы </a:t>
            </a:r>
            <a:r>
              <a:rPr lang="ru-RU" altLang="ru-RU" sz="3200" dirty="0"/>
              <a:t>теста определяются в результате тестирования тщательно отобранной (репрезентативной) большой выборки испытуемых в соответствии с ясно обозначенным критерием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 smtClean="0"/>
              <a:t>нормы </a:t>
            </a:r>
            <a:r>
              <a:rPr lang="ru-RU" altLang="ru-RU" sz="3200" dirty="0"/>
              <a:t>должны быть представлены в средних величинах и показателе стандартного отклонения.  Для их вычисления используют специальные формулы. </a:t>
            </a:r>
          </a:p>
          <a:p>
            <a:pPr algn="just">
              <a:lnSpc>
                <a:spcPct val="80000"/>
              </a:lnSpc>
            </a:pPr>
            <a:r>
              <a:rPr lang="ru-RU" altLang="ru-RU" sz="3200" dirty="0" smtClean="0"/>
              <a:t>в </a:t>
            </a:r>
            <a:r>
              <a:rPr lang="ru-RU" altLang="ru-RU" sz="3200" dirty="0"/>
              <a:t>тесте </a:t>
            </a:r>
            <a:r>
              <a:rPr lang="ru-RU" altLang="ru-RU" sz="3200" dirty="0" smtClean="0"/>
              <a:t>нормы представлены </a:t>
            </a:r>
            <a:r>
              <a:rPr lang="ru-RU" altLang="ru-RU" sz="3200" dirty="0"/>
              <a:t>в виде таблиц, приложений и т.п.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2082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Стандартизация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altLang="ru-RU" sz="3200" dirty="0"/>
              <a:t>(от англ. </a:t>
            </a:r>
            <a:r>
              <a:rPr lang="ru-RU" altLang="ru-RU" sz="3200" dirty="0" err="1"/>
              <a:t>standard</a:t>
            </a:r>
            <a:r>
              <a:rPr lang="ru-RU" altLang="ru-RU" sz="3200" dirty="0"/>
              <a:t> – типовой, нормальный) </a:t>
            </a:r>
            <a:r>
              <a:rPr lang="ru-RU" altLang="ru-RU" sz="3200" dirty="0" smtClean="0"/>
              <a:t>–обработка </a:t>
            </a:r>
            <a:r>
              <a:rPr lang="ru-RU" altLang="ru-RU" sz="3200" dirty="0"/>
              <a:t>и регламентация процедуры проведения, унификация инструкции, бланков обследования, способов регистрации результатов, условий проведения обследования, характеристика контингентов испытуемых </a:t>
            </a:r>
          </a:p>
          <a:p>
            <a:pPr algn="just"/>
            <a:r>
              <a:rPr lang="ru-RU" altLang="ru-RU" sz="3200" dirty="0"/>
              <a:t>преобразование нормальной (или искусственно нормализованной) шкалы оценок в новую шкалу, основанную уже не на количественных эмпирических значениях изучаемого показателя, а на его относительном месте в распределении результатов в выборке испытуемых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7284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Состав стандартизированной методики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sz="3100" dirty="0" smtClean="0"/>
              <a:t>руководство к методике (сведения о процедуре создания, авторах, адаптации и </a:t>
            </a:r>
            <a:r>
              <a:rPr lang="ru-RU" sz="3100" dirty="0" err="1" smtClean="0"/>
              <a:t>рестандартизации</a:t>
            </a:r>
            <a:r>
              <a:rPr lang="ru-RU" sz="3100" dirty="0" smtClean="0"/>
              <a:t>; психометрических критериях; описание процедуры диагностики)</a:t>
            </a:r>
          </a:p>
          <a:p>
            <a:pPr algn="just"/>
            <a:r>
              <a:rPr lang="ru-RU" sz="3100" dirty="0" smtClean="0"/>
              <a:t>инструкция (четкая, понятная)</a:t>
            </a:r>
          </a:p>
          <a:p>
            <a:pPr algn="just"/>
            <a:r>
              <a:rPr lang="ru-RU" sz="3100" dirty="0" smtClean="0"/>
              <a:t>стимульный материал надлежащего качества</a:t>
            </a:r>
          </a:p>
          <a:p>
            <a:pPr algn="just"/>
            <a:r>
              <a:rPr lang="ru-RU" sz="3100" dirty="0" smtClean="0"/>
              <a:t>ключи</a:t>
            </a:r>
          </a:p>
          <a:p>
            <a:pPr algn="just"/>
            <a:r>
              <a:rPr lang="ru-RU" sz="3100" dirty="0" smtClean="0"/>
              <a:t>интерпретации и нормы</a:t>
            </a:r>
          </a:p>
          <a:p>
            <a:pPr algn="just"/>
            <a:r>
              <a:rPr lang="ru-RU" sz="3100" dirty="0" smtClean="0"/>
              <a:t>* типовые бланки обследования</a:t>
            </a:r>
          </a:p>
          <a:p>
            <a:pPr algn="just"/>
            <a:r>
              <a:rPr lang="ru-RU" sz="3100" dirty="0" smtClean="0"/>
              <a:t>* трафаретные ключи</a:t>
            </a:r>
          </a:p>
          <a:p>
            <a:pPr algn="just"/>
            <a:r>
              <a:rPr lang="ru-RU" sz="3100" dirty="0" smtClean="0"/>
              <a:t>* примерные протоколы обследований и заключений специалистов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523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Тема 5. Классификации методов психодиагностики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/>
              <a:t>Понятия «методология», «метод», «методика</a:t>
            </a:r>
            <a:r>
              <a:rPr lang="ru-RU" altLang="ru-RU" dirty="0" smtClean="0"/>
              <a:t>»</a:t>
            </a:r>
            <a:endParaRPr lang="ru-RU" altLang="ru-RU" dirty="0"/>
          </a:p>
          <a:p>
            <a:r>
              <a:rPr lang="ru-RU" dirty="0" smtClean="0"/>
              <a:t>Подходы в психодиагностике</a:t>
            </a:r>
          </a:p>
          <a:p>
            <a:r>
              <a:rPr lang="ru-RU" dirty="0" smtClean="0"/>
              <a:t>Классификации методов психодиагностики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3638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/>
              <a:t>Понятия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80000"/>
              </a:lnSpc>
            </a:pPr>
            <a:r>
              <a:rPr lang="ru-RU" altLang="ru-RU" sz="3200" b="1" dirty="0"/>
              <a:t>Методология </a:t>
            </a:r>
            <a:r>
              <a:rPr lang="ru-RU" altLang="ru-RU" sz="3200" dirty="0"/>
              <a:t>– общая система принципов и способов организации и построения теоретической и практической деятельности. </a:t>
            </a:r>
          </a:p>
          <a:p>
            <a:pPr algn="just">
              <a:lnSpc>
                <a:spcPct val="80000"/>
              </a:lnSpc>
            </a:pPr>
            <a:r>
              <a:rPr lang="ru-RU" altLang="ru-RU" sz="3200" b="1" dirty="0"/>
              <a:t>Метод</a:t>
            </a:r>
            <a:r>
              <a:rPr lang="ru-RU" altLang="ru-RU" sz="3200" dirty="0"/>
              <a:t> – широкий класс методик, определяющихся общим родством технологических </a:t>
            </a:r>
            <a:r>
              <a:rPr lang="ru-RU" altLang="ru-RU" sz="3200" dirty="0" smtClean="0"/>
              <a:t>приемов </a:t>
            </a:r>
            <a:r>
              <a:rPr lang="ru-RU" altLang="ru-RU" sz="3200" dirty="0"/>
              <a:t>и процедур в проведении всех методик данного типа (или родством теоретической системы представлений). </a:t>
            </a:r>
          </a:p>
          <a:p>
            <a:pPr algn="just">
              <a:lnSpc>
                <a:spcPct val="80000"/>
              </a:lnSpc>
            </a:pPr>
            <a:r>
              <a:rPr lang="ru-RU" altLang="ru-RU" sz="3200" b="1" dirty="0"/>
              <a:t>Методика</a:t>
            </a:r>
            <a:r>
              <a:rPr lang="ru-RU" altLang="ru-RU" sz="3200" dirty="0"/>
              <a:t> – конкретная, частная процедура или система действий, привязанная к решению узкого класса практических задач и направленная на диагностику определённых свойств.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5693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4400" b="1" dirty="0"/>
              <a:t>Подходы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3754760" cy="4525963"/>
          </a:xfrm>
        </p:spPr>
        <p:txBody>
          <a:bodyPr>
            <a:normAutofit fontScale="47500" lnSpcReduction="20000"/>
          </a:bodyPr>
          <a:lstStyle/>
          <a:p>
            <a:pPr marL="64008" indent="0" algn="ctr">
              <a:buNone/>
            </a:pPr>
            <a:r>
              <a:rPr lang="ru-RU" altLang="ru-RU" sz="3300" b="1" dirty="0" err="1"/>
              <a:t>Номотетический</a:t>
            </a:r>
            <a:r>
              <a:rPr lang="ru-RU" altLang="ru-RU" sz="3300" b="1" dirty="0"/>
              <a:t> </a:t>
            </a:r>
            <a:endParaRPr lang="ru-RU" altLang="ru-RU" sz="3300" b="1" dirty="0" smtClean="0"/>
          </a:p>
          <a:p>
            <a:pPr marL="64008" indent="0" algn="ctr">
              <a:buNone/>
            </a:pPr>
            <a:r>
              <a:rPr lang="ru-RU" altLang="ru-RU" sz="3300" dirty="0" smtClean="0"/>
              <a:t>(</a:t>
            </a:r>
            <a:r>
              <a:rPr lang="ru-RU" altLang="ru-RU" sz="3300" dirty="0"/>
              <a:t>от греч. </a:t>
            </a:r>
            <a:r>
              <a:rPr lang="en-GB" altLang="ru-RU" sz="3300" dirty="0"/>
              <a:t>n</a:t>
            </a:r>
            <a:r>
              <a:rPr lang="ru-RU" altLang="ru-RU" sz="3300" dirty="0" err="1"/>
              <a:t>omo-teto</a:t>
            </a:r>
            <a:r>
              <a:rPr lang="ru-RU" altLang="ru-RU" sz="3300" dirty="0"/>
              <a:t> – устанавливать законы, закономерности ) </a:t>
            </a:r>
            <a:endParaRPr lang="ru-RU" altLang="ru-RU" sz="3300" dirty="0" smtClean="0"/>
          </a:p>
          <a:p>
            <a:pPr marL="64008" indent="0">
              <a:buNone/>
            </a:pPr>
            <a:r>
              <a:rPr lang="ru-RU" altLang="ru-RU" sz="3300" dirty="0" err="1" smtClean="0"/>
              <a:t>Генерализующий</a:t>
            </a:r>
            <a:r>
              <a:rPr lang="ru-RU" altLang="ru-RU" sz="3300" dirty="0" smtClean="0"/>
              <a:t> </a:t>
            </a:r>
            <a:r>
              <a:rPr lang="ru-RU" altLang="ru-RU" sz="3300" dirty="0"/>
              <a:t>метод познания, целью которого является обобщение имеющихся фактов и формулирование законов. Основная задача – исследование общих закономерностей (и их индивидуальных вариаций) и соотнесение их с нормой общих для разных людей черт. При этом используются преимущественно стандартизированные методы диагностики</a:t>
            </a:r>
            <a:r>
              <a:rPr lang="ru-RU" altLang="ru-RU" sz="3300" dirty="0" smtClean="0"/>
              <a:t>.</a:t>
            </a:r>
            <a:r>
              <a:rPr lang="ru-RU" altLang="ru-RU" sz="3300" dirty="0"/>
              <a:t> При </a:t>
            </a:r>
            <a:r>
              <a:rPr lang="ru-RU" altLang="ru-RU" sz="3300" dirty="0" err="1"/>
              <a:t>номотетическом</a:t>
            </a:r>
            <a:r>
              <a:rPr lang="ru-RU" altLang="ru-RU" sz="3300" dirty="0"/>
              <a:t> подходе выясняется, в чем человек похож на всех или на </a:t>
            </a:r>
            <a:r>
              <a:rPr lang="ru-RU" altLang="ru-RU" sz="3300" dirty="0" smtClean="0"/>
              <a:t>некоторых.</a:t>
            </a:r>
            <a:endParaRPr lang="ru-RU" altLang="ru-RU" sz="3300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1722437"/>
            <a:ext cx="3898776" cy="3290739"/>
          </a:xfrm>
        </p:spPr>
        <p:txBody>
          <a:bodyPr>
            <a:noAutofit/>
          </a:bodyPr>
          <a:lstStyle/>
          <a:p>
            <a:pPr marL="64008" indent="0" algn="ctr">
              <a:buNone/>
            </a:pPr>
            <a:r>
              <a:rPr lang="ru-RU" altLang="ru-RU" sz="1600" b="1" dirty="0" err="1"/>
              <a:t>Идиографический</a:t>
            </a:r>
            <a:r>
              <a:rPr lang="ru-RU" altLang="ru-RU" sz="1600" b="1" dirty="0"/>
              <a:t> </a:t>
            </a:r>
            <a:endParaRPr lang="ru-RU" altLang="ru-RU" sz="1600" b="1" dirty="0" smtClean="0"/>
          </a:p>
          <a:p>
            <a:pPr marL="64008" indent="0">
              <a:buNone/>
            </a:pPr>
            <a:r>
              <a:rPr lang="ru-RU" altLang="ru-RU" sz="1600" dirty="0" smtClean="0"/>
              <a:t>(</a:t>
            </a:r>
            <a:r>
              <a:rPr lang="ru-RU" altLang="ru-RU" sz="1600" dirty="0"/>
              <a:t>от греч. </a:t>
            </a:r>
            <a:r>
              <a:rPr lang="ru-RU" altLang="ru-RU" sz="1600" dirty="0" err="1"/>
              <a:t>идиос</a:t>
            </a:r>
            <a:r>
              <a:rPr lang="ru-RU" altLang="ru-RU" sz="1600" dirty="0"/>
              <a:t> – своеобразный</a:t>
            </a:r>
            <a:r>
              <a:rPr lang="ru-RU" altLang="ru-RU" sz="1600" dirty="0" smtClean="0"/>
              <a:t>)</a:t>
            </a:r>
          </a:p>
          <a:p>
            <a:pPr marL="64008" indent="0">
              <a:buNone/>
            </a:pPr>
            <a:r>
              <a:rPr lang="ru-RU" altLang="ru-RU" sz="1600" dirty="0" smtClean="0"/>
              <a:t>Подход</a:t>
            </a:r>
            <a:r>
              <a:rPr lang="ru-RU" altLang="ru-RU" sz="1600" dirty="0"/>
              <a:t>, описывающий своеобразие. Главная цель исследования и диагностики состоит в выявлении индивидуальных черт, неповторимого, уникального в человеке.</a:t>
            </a:r>
          </a:p>
          <a:p>
            <a:pPr marL="64008" indent="0">
              <a:buNone/>
            </a:pPr>
            <a:r>
              <a:rPr lang="ru-RU" altLang="ru-RU" sz="1600" dirty="0" smtClean="0"/>
              <a:t>При идеографическом</a:t>
            </a:r>
            <a:r>
              <a:rPr lang="ru-RU" altLang="ru-RU" sz="1600" dirty="0"/>
              <a:t> подходе выясняется</a:t>
            </a:r>
            <a:r>
              <a:rPr lang="ru-RU" altLang="ru-RU" sz="1600" dirty="0" smtClean="0"/>
              <a:t>, </a:t>
            </a:r>
            <a:r>
              <a:rPr lang="ru-RU" altLang="ru-RU" sz="1600" dirty="0"/>
              <a:t>в чем </a:t>
            </a:r>
            <a:r>
              <a:rPr lang="ru-RU" altLang="ru-RU" sz="1600" dirty="0" smtClean="0"/>
              <a:t>человек не похож на других.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52812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Подходы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е</a:t>
            </a:r>
            <a:r>
              <a:rPr lang="ru-RU" dirty="0" smtClean="0"/>
              <a:t>стественнонаучная парадигма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/>
              <a:t>г</a:t>
            </a:r>
            <a:r>
              <a:rPr lang="ru-RU" dirty="0" smtClean="0"/>
              <a:t>уманитарная  парадигма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altLang="ru-RU" dirty="0"/>
              <a:t>п</a:t>
            </a:r>
            <a:r>
              <a:rPr lang="ru-RU" altLang="ru-RU" dirty="0" smtClean="0"/>
              <a:t>сихоаналитический</a:t>
            </a:r>
          </a:p>
          <a:p>
            <a:r>
              <a:rPr lang="ru-RU" altLang="ru-RU" dirty="0" err="1"/>
              <a:t>б</a:t>
            </a:r>
            <a:r>
              <a:rPr lang="ru-RU" altLang="ru-RU" dirty="0" err="1" smtClean="0"/>
              <a:t>ихевиоральный</a:t>
            </a:r>
            <a:endParaRPr lang="ru-RU" altLang="ru-RU" dirty="0" smtClean="0"/>
          </a:p>
          <a:p>
            <a:r>
              <a:rPr lang="ru-RU" altLang="ru-RU" dirty="0"/>
              <a:t>к</a:t>
            </a:r>
            <a:r>
              <a:rPr lang="ru-RU" altLang="ru-RU" dirty="0" smtClean="0"/>
              <a:t>огнитивный</a:t>
            </a:r>
          </a:p>
          <a:p>
            <a:r>
              <a:rPr lang="ru-RU" altLang="ru-RU" dirty="0" err="1" smtClean="0"/>
              <a:t>деятельностный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altLang="ru-RU" dirty="0"/>
              <a:t>ф</a:t>
            </a:r>
            <a:r>
              <a:rPr lang="ru-RU" altLang="ru-RU" dirty="0" smtClean="0"/>
              <a:t>еноменологический</a:t>
            </a:r>
          </a:p>
          <a:p>
            <a:r>
              <a:rPr lang="ru-RU" altLang="ru-RU" dirty="0" smtClean="0"/>
              <a:t>гуманистический</a:t>
            </a:r>
          </a:p>
          <a:p>
            <a:r>
              <a:rPr lang="ru-RU" altLang="ru-RU" dirty="0"/>
              <a:t>с</a:t>
            </a:r>
            <a:r>
              <a:rPr lang="ru-RU" altLang="ru-RU" dirty="0" smtClean="0"/>
              <a:t>убъектный</a:t>
            </a:r>
          </a:p>
          <a:p>
            <a:r>
              <a:rPr lang="ru-RU" altLang="ru-RU" dirty="0" smtClean="0"/>
              <a:t>христианская психология</a:t>
            </a:r>
          </a:p>
          <a:p>
            <a:r>
              <a:rPr lang="ru-RU" altLang="ru-RU" dirty="0" smtClean="0"/>
              <a:t>экзистенциальная психология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4814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/>
              <a:t>Критерии классификаций методов психодиагностики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вербальный / невербальный (</a:t>
            </a:r>
            <a:r>
              <a:rPr lang="ru-RU" altLang="ru-RU" sz="3200" dirty="0" smtClean="0"/>
              <a:t>А.А</a:t>
            </a:r>
            <a:r>
              <a:rPr lang="ru-RU" altLang="ru-RU" sz="3200" dirty="0"/>
              <a:t>. </a:t>
            </a:r>
            <a:r>
              <a:rPr lang="ru-RU" altLang="ru-RU" sz="3200" dirty="0" err="1" smtClean="0"/>
              <a:t>Бодалев</a:t>
            </a:r>
            <a:r>
              <a:rPr lang="ru-RU" altLang="ru-RU" sz="3200" dirty="0"/>
              <a:t>,</a:t>
            </a:r>
            <a:r>
              <a:rPr lang="ru-RU" altLang="ru-RU" sz="3200" dirty="0" smtClean="0"/>
              <a:t> </a:t>
            </a:r>
            <a:r>
              <a:rPr lang="ru-RU" altLang="ru-RU" sz="3200" dirty="0"/>
              <a:t>В.В. </a:t>
            </a:r>
            <a:r>
              <a:rPr lang="ru-RU" altLang="ru-RU" sz="3200" dirty="0" err="1" smtClean="0"/>
              <a:t>Столин</a:t>
            </a:r>
            <a:r>
              <a:rPr lang="ru-RU" altLang="ru-RU" sz="3200" dirty="0" smtClean="0"/>
              <a:t>)</a:t>
            </a:r>
            <a:endParaRPr lang="ru-RU" dirty="0" smtClean="0"/>
          </a:p>
          <a:p>
            <a:r>
              <a:rPr lang="ru-RU" dirty="0" smtClean="0"/>
              <a:t>стандартизированный / </a:t>
            </a:r>
            <a:r>
              <a:rPr lang="ru-RU" dirty="0" err="1" smtClean="0"/>
              <a:t>нестандартизированный</a:t>
            </a:r>
            <a:r>
              <a:rPr lang="ru-RU" dirty="0" smtClean="0"/>
              <a:t> (</a:t>
            </a:r>
            <a:r>
              <a:rPr lang="ru-RU" altLang="ru-RU" sz="3200" dirty="0"/>
              <a:t>А.В. </a:t>
            </a:r>
            <a:r>
              <a:rPr lang="ru-RU" altLang="ru-RU" sz="3200" dirty="0" err="1" smtClean="0"/>
              <a:t>Батаршев</a:t>
            </a:r>
            <a:r>
              <a:rPr lang="ru-RU" altLang="ru-RU" sz="3200" dirty="0" smtClean="0"/>
              <a:t>)</a:t>
            </a:r>
            <a:endParaRPr lang="ru-RU" dirty="0" smtClean="0"/>
          </a:p>
          <a:p>
            <a:r>
              <a:rPr lang="ru-RU" dirty="0" smtClean="0"/>
              <a:t>объективный / субъективный (А.Г. Шмелев, </a:t>
            </a:r>
            <a:r>
              <a:rPr lang="ru-RU" altLang="ru-RU" dirty="0"/>
              <a:t>А.Г. </a:t>
            </a:r>
            <a:r>
              <a:rPr lang="ru-RU" altLang="ru-RU" dirty="0" smtClean="0"/>
              <a:t>Маклаков</a:t>
            </a:r>
            <a:r>
              <a:rPr lang="ru-RU" dirty="0" smtClean="0"/>
              <a:t>)</a:t>
            </a:r>
          </a:p>
          <a:p>
            <a:r>
              <a:rPr lang="ru-RU" dirty="0" smtClean="0"/>
              <a:t>мало формализованный / строго формализованный (</a:t>
            </a:r>
            <a:r>
              <a:rPr lang="ru-RU" altLang="ru-RU" sz="3200" dirty="0" smtClean="0"/>
              <a:t>К.М</a:t>
            </a:r>
            <a:r>
              <a:rPr lang="ru-RU" altLang="ru-RU" sz="3200" dirty="0"/>
              <a:t>. </a:t>
            </a:r>
            <a:r>
              <a:rPr lang="ru-RU" altLang="ru-RU" sz="3200" dirty="0" smtClean="0"/>
              <a:t>Гуревич)</a:t>
            </a:r>
          </a:p>
          <a:p>
            <a:r>
              <a:rPr lang="ru-RU" altLang="ru-RU" sz="3200" dirty="0" smtClean="0"/>
              <a:t>экспериментальный</a:t>
            </a:r>
            <a:r>
              <a:rPr lang="ru-RU" altLang="ru-RU" sz="3200" dirty="0"/>
              <a:t>, </a:t>
            </a:r>
            <a:r>
              <a:rPr lang="ru-RU" altLang="ru-RU" sz="3200" dirty="0" err="1" smtClean="0"/>
              <a:t>неэкспериментальный</a:t>
            </a:r>
            <a:r>
              <a:rPr lang="ru-RU" altLang="ru-RU" sz="3200" dirty="0" smtClean="0"/>
              <a:t>, психодиагностический (Л.Ф</a:t>
            </a:r>
            <a:r>
              <a:rPr lang="ru-RU" altLang="ru-RU" sz="3200" dirty="0"/>
              <a:t>. </a:t>
            </a:r>
            <a:r>
              <a:rPr lang="ru-RU" altLang="ru-RU" sz="3200" dirty="0" err="1" smtClean="0"/>
              <a:t>Бурлачук</a:t>
            </a:r>
            <a:r>
              <a:rPr lang="ru-RU" altLang="ru-RU" sz="3200" dirty="0" smtClean="0"/>
              <a:t>) </a:t>
            </a:r>
            <a:endParaRPr lang="ru-RU" altLang="ru-RU" sz="3200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7977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dirty="0"/>
              <a:t>Методы исследования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b="1" dirty="0"/>
              <a:t>Б.Г. Ананьев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altLang="ru-RU" b="1" dirty="0"/>
              <a:t>В.Н. </a:t>
            </a:r>
            <a:r>
              <a:rPr lang="en-US" altLang="ru-RU" b="1" dirty="0" err="1"/>
              <a:t>Дружинин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altLang="ru-RU" dirty="0"/>
              <a:t>организационные </a:t>
            </a:r>
            <a:r>
              <a:rPr lang="ru-RU" altLang="ru-RU" dirty="0" smtClean="0"/>
              <a:t>(</a:t>
            </a:r>
            <a:r>
              <a:rPr lang="ru-RU" altLang="ru-RU" dirty="0"/>
              <a:t>сравнительные, </a:t>
            </a:r>
            <a:r>
              <a:rPr lang="ru-RU" altLang="ru-RU" dirty="0" err="1"/>
              <a:t>лонгитюдные</a:t>
            </a:r>
            <a:r>
              <a:rPr lang="ru-RU" altLang="ru-RU" dirty="0"/>
              <a:t>, комплексные и т.п. исследования);</a:t>
            </a:r>
          </a:p>
          <a:p>
            <a:pPr algn="just"/>
            <a:r>
              <a:rPr lang="ru-RU" altLang="ru-RU" dirty="0"/>
              <a:t>эмпирические </a:t>
            </a:r>
            <a:r>
              <a:rPr lang="ru-RU" altLang="ru-RU" dirty="0" smtClean="0"/>
              <a:t>(</a:t>
            </a:r>
            <a:r>
              <a:rPr lang="ru-RU" altLang="ru-RU" dirty="0"/>
              <a:t>разные виды наблюдения и эксперимента, психодиагностические – тесты, анализ продуктов деятельности и т.п., биографические, моделирование);</a:t>
            </a:r>
          </a:p>
          <a:p>
            <a:pPr algn="just"/>
            <a:r>
              <a:rPr lang="ru-RU" altLang="ru-RU" dirty="0"/>
              <a:t>методы обработки (методы математико-статистического анализа данных, качественный анализ и т.п.);</a:t>
            </a:r>
          </a:p>
          <a:p>
            <a:pPr algn="just"/>
            <a:r>
              <a:rPr lang="ru-RU" altLang="ru-RU" dirty="0"/>
              <a:t>методы интерпретации (генетические – </a:t>
            </a:r>
            <a:r>
              <a:rPr lang="ru-RU" altLang="ru-RU" dirty="0" err="1"/>
              <a:t>фило</a:t>
            </a:r>
            <a:r>
              <a:rPr lang="ru-RU" altLang="ru-RU" dirty="0"/>
              <a:t>- и онтогенетические, структурные – классификации, </a:t>
            </a:r>
            <a:r>
              <a:rPr lang="ru-RU" altLang="ru-RU" dirty="0" err="1"/>
              <a:t>типологизации</a:t>
            </a:r>
            <a:r>
              <a:rPr lang="ru-RU" altLang="ru-RU" dirty="0"/>
              <a:t> и т.п.) 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altLang="ru-RU" dirty="0" err="1"/>
              <a:t>т</a:t>
            </a:r>
            <a:r>
              <a:rPr lang="en-US" altLang="ru-RU" dirty="0" err="1" smtClean="0"/>
              <a:t>еоретические</a:t>
            </a:r>
            <a:r>
              <a:rPr lang="en-US" altLang="ru-RU" dirty="0" smtClean="0"/>
              <a:t> </a:t>
            </a:r>
            <a:r>
              <a:rPr lang="en-US" altLang="ru-RU" dirty="0" err="1"/>
              <a:t>методы</a:t>
            </a:r>
            <a:r>
              <a:rPr lang="en-US" altLang="ru-RU" dirty="0"/>
              <a:t> (</a:t>
            </a:r>
            <a:r>
              <a:rPr lang="en-US" altLang="ru-RU" dirty="0" err="1"/>
              <a:t>мысленное</a:t>
            </a:r>
            <a:r>
              <a:rPr lang="en-US" altLang="ru-RU" dirty="0"/>
              <a:t> </a:t>
            </a:r>
            <a:r>
              <a:rPr lang="en-US" altLang="ru-RU" dirty="0" err="1"/>
              <a:t>взаимодействие</a:t>
            </a:r>
            <a:r>
              <a:rPr lang="en-US" altLang="ru-RU" dirty="0"/>
              <a:t> </a:t>
            </a:r>
            <a:r>
              <a:rPr lang="en-US" altLang="ru-RU" dirty="0" err="1"/>
              <a:t>исследователя</a:t>
            </a:r>
            <a:r>
              <a:rPr lang="en-US" altLang="ru-RU" dirty="0"/>
              <a:t> с </a:t>
            </a:r>
            <a:r>
              <a:rPr lang="en-US" altLang="ru-RU" dirty="0" err="1"/>
              <a:t>умозрительной</a:t>
            </a:r>
            <a:r>
              <a:rPr lang="en-US" altLang="ru-RU" dirty="0"/>
              <a:t> </a:t>
            </a:r>
            <a:r>
              <a:rPr lang="en-US" altLang="ru-RU" dirty="0" err="1"/>
              <a:t>моделью</a:t>
            </a:r>
            <a:r>
              <a:rPr lang="en-US" altLang="ru-RU" dirty="0"/>
              <a:t> </a:t>
            </a:r>
            <a:r>
              <a:rPr lang="en-US" altLang="ru-RU" dirty="0" err="1"/>
              <a:t>изучаемого</a:t>
            </a:r>
            <a:r>
              <a:rPr lang="en-US" altLang="ru-RU" dirty="0"/>
              <a:t> </a:t>
            </a:r>
            <a:r>
              <a:rPr lang="en-US" altLang="ru-RU" dirty="0" err="1"/>
              <a:t>объекта</a:t>
            </a:r>
            <a:r>
              <a:rPr lang="en-US" altLang="ru-RU" dirty="0"/>
              <a:t> (</a:t>
            </a:r>
            <a:r>
              <a:rPr lang="en-US" altLang="ru-RU" dirty="0" err="1"/>
              <a:t>предмета</a:t>
            </a:r>
            <a:r>
              <a:rPr lang="en-US" altLang="ru-RU" dirty="0"/>
              <a:t> </a:t>
            </a:r>
            <a:r>
              <a:rPr lang="en-US" altLang="ru-RU" dirty="0" err="1"/>
              <a:t>исследования</a:t>
            </a:r>
            <a:r>
              <a:rPr lang="en-US" altLang="ru-RU" dirty="0"/>
              <a:t>)):</a:t>
            </a:r>
            <a:r>
              <a:rPr lang="ru-RU" altLang="ru-RU" dirty="0"/>
              <a:t> </a:t>
            </a:r>
            <a:r>
              <a:rPr lang="en-US" altLang="ru-RU" dirty="0" err="1" smtClean="0"/>
              <a:t>дедуктивный</a:t>
            </a:r>
            <a:r>
              <a:rPr lang="en-US" altLang="ru-RU" dirty="0"/>
              <a:t>,</a:t>
            </a:r>
            <a:r>
              <a:rPr lang="ru-RU" altLang="ru-RU" dirty="0"/>
              <a:t> </a:t>
            </a:r>
            <a:r>
              <a:rPr lang="en-US" altLang="ru-RU" dirty="0" err="1"/>
              <a:t>индуктивный</a:t>
            </a:r>
            <a:r>
              <a:rPr lang="en-US" altLang="ru-RU" dirty="0" smtClean="0"/>
              <a:t>,</a:t>
            </a:r>
            <a:r>
              <a:rPr lang="ru-RU" altLang="ru-RU" dirty="0" smtClean="0"/>
              <a:t> </a:t>
            </a:r>
            <a:r>
              <a:rPr lang="en-US" altLang="ru-RU" dirty="0" err="1" smtClean="0"/>
              <a:t>моделирование</a:t>
            </a:r>
            <a:r>
              <a:rPr lang="en-US" altLang="ru-RU" dirty="0"/>
              <a:t>.</a:t>
            </a:r>
          </a:p>
          <a:p>
            <a:pPr algn="just"/>
            <a:r>
              <a:rPr lang="ru-RU" altLang="ru-RU" dirty="0" err="1"/>
              <a:t>э</a:t>
            </a:r>
            <a:r>
              <a:rPr lang="en-US" altLang="ru-RU" dirty="0" err="1" smtClean="0"/>
              <a:t>мпирические</a:t>
            </a:r>
            <a:r>
              <a:rPr lang="en-US" altLang="ru-RU" dirty="0" smtClean="0"/>
              <a:t> </a:t>
            </a:r>
            <a:r>
              <a:rPr lang="en-US" altLang="ru-RU" dirty="0" err="1"/>
              <a:t>методы</a:t>
            </a:r>
            <a:r>
              <a:rPr lang="en-US" altLang="ru-RU" dirty="0"/>
              <a:t> (в </a:t>
            </a:r>
            <a:r>
              <a:rPr lang="en-US" altLang="ru-RU" dirty="0" err="1"/>
              <a:t>которых</a:t>
            </a:r>
            <a:r>
              <a:rPr lang="en-US" altLang="ru-RU" dirty="0"/>
              <a:t> </a:t>
            </a:r>
            <a:r>
              <a:rPr lang="en-US" altLang="ru-RU" dirty="0" err="1"/>
              <a:t>имеет</a:t>
            </a:r>
            <a:r>
              <a:rPr lang="en-US" altLang="ru-RU" dirty="0"/>
              <a:t> </a:t>
            </a:r>
            <a:r>
              <a:rPr lang="en-US" altLang="ru-RU" dirty="0" err="1"/>
              <a:t>место</a:t>
            </a:r>
            <a:r>
              <a:rPr lang="en-US" altLang="ru-RU" dirty="0"/>
              <a:t> </a:t>
            </a:r>
            <a:r>
              <a:rPr lang="en-US" altLang="ru-RU" dirty="0" err="1"/>
              <a:t>непосредственное</a:t>
            </a:r>
            <a:r>
              <a:rPr lang="en-US" altLang="ru-RU" dirty="0"/>
              <a:t>, </a:t>
            </a:r>
            <a:r>
              <a:rPr lang="en-US" altLang="ru-RU" dirty="0" err="1"/>
              <a:t>внешне</a:t>
            </a:r>
            <a:r>
              <a:rPr lang="en-US" altLang="ru-RU" dirty="0"/>
              <a:t> </a:t>
            </a:r>
            <a:r>
              <a:rPr lang="en-US" altLang="ru-RU" dirty="0" err="1"/>
              <a:t>наблюдаемое</a:t>
            </a:r>
            <a:r>
              <a:rPr lang="en-US" altLang="ru-RU" dirty="0"/>
              <a:t> </a:t>
            </a:r>
            <a:r>
              <a:rPr lang="en-US" altLang="ru-RU" dirty="0" err="1"/>
              <a:t>взаимодействие</a:t>
            </a:r>
            <a:r>
              <a:rPr lang="en-US" altLang="ru-RU" dirty="0"/>
              <a:t> </a:t>
            </a:r>
            <a:r>
              <a:rPr lang="en-US" altLang="ru-RU" dirty="0" err="1"/>
              <a:t>субъекта</a:t>
            </a:r>
            <a:r>
              <a:rPr lang="en-US" altLang="ru-RU" dirty="0"/>
              <a:t> и </a:t>
            </a:r>
            <a:r>
              <a:rPr lang="en-US" altLang="ru-RU" dirty="0" err="1"/>
              <a:t>объекта</a:t>
            </a:r>
            <a:r>
              <a:rPr lang="en-US" altLang="ru-RU" dirty="0"/>
              <a:t> </a:t>
            </a:r>
            <a:r>
              <a:rPr lang="en-US" altLang="ru-RU" dirty="0" err="1"/>
              <a:t>исследования</a:t>
            </a:r>
            <a:r>
              <a:rPr lang="en-US" altLang="ru-RU" dirty="0"/>
              <a:t>):</a:t>
            </a:r>
            <a:r>
              <a:rPr lang="ru-RU" altLang="ru-RU" dirty="0"/>
              <a:t> </a:t>
            </a:r>
            <a:r>
              <a:rPr lang="en-US" altLang="ru-RU" dirty="0" err="1"/>
              <a:t>деятельностные</a:t>
            </a:r>
            <a:r>
              <a:rPr lang="en-US" altLang="ru-RU" dirty="0" smtClean="0"/>
              <a:t>,</a:t>
            </a:r>
            <a:r>
              <a:rPr lang="ru-RU" altLang="ru-RU" dirty="0" smtClean="0"/>
              <a:t> </a:t>
            </a:r>
            <a:r>
              <a:rPr lang="en-US" altLang="ru-RU" dirty="0" err="1" smtClean="0"/>
              <a:t>коммуникативные</a:t>
            </a:r>
            <a:r>
              <a:rPr lang="en-US" altLang="ru-RU" dirty="0" smtClean="0"/>
              <a:t> </a:t>
            </a:r>
            <a:r>
              <a:rPr lang="en-US" altLang="ru-RU" dirty="0"/>
              <a:t>(</a:t>
            </a:r>
            <a:r>
              <a:rPr lang="en-US" altLang="ru-RU" dirty="0" err="1"/>
              <a:t>беседа</a:t>
            </a:r>
            <a:r>
              <a:rPr lang="en-US" altLang="ru-RU" dirty="0"/>
              <a:t>, </a:t>
            </a:r>
            <a:r>
              <a:rPr lang="en-US" altLang="ru-RU" dirty="0" err="1"/>
              <a:t>интервью</a:t>
            </a:r>
            <a:r>
              <a:rPr lang="en-US" altLang="ru-RU" dirty="0"/>
              <a:t>),</a:t>
            </a:r>
            <a:r>
              <a:rPr lang="ru-RU" altLang="ru-RU" dirty="0"/>
              <a:t> </a:t>
            </a:r>
            <a:r>
              <a:rPr lang="en-US" altLang="ru-RU" dirty="0" err="1"/>
              <a:t>обсервационные</a:t>
            </a:r>
            <a:r>
              <a:rPr lang="en-US" altLang="ru-RU" dirty="0" smtClean="0"/>
              <a:t>,</a:t>
            </a:r>
            <a:r>
              <a:rPr lang="ru-RU" altLang="ru-RU" dirty="0" smtClean="0"/>
              <a:t> </a:t>
            </a:r>
            <a:r>
              <a:rPr lang="en-US" altLang="ru-RU" dirty="0" err="1" smtClean="0"/>
              <a:t>герменевтические</a:t>
            </a:r>
            <a:r>
              <a:rPr lang="en-US" altLang="ru-RU" dirty="0" smtClean="0"/>
              <a:t> </a:t>
            </a:r>
            <a:r>
              <a:rPr lang="en-US" altLang="ru-RU" dirty="0"/>
              <a:t>(</a:t>
            </a:r>
            <a:r>
              <a:rPr lang="en-US" altLang="ru-RU" dirty="0" err="1"/>
              <a:t>истолкование</a:t>
            </a:r>
            <a:r>
              <a:rPr lang="en-US" altLang="ru-RU" dirty="0"/>
              <a:t>, </a:t>
            </a:r>
            <a:r>
              <a:rPr lang="en-US" altLang="ru-RU" dirty="0" err="1"/>
              <a:t>понимание</a:t>
            </a:r>
            <a:r>
              <a:rPr lang="en-US" altLang="ru-RU" dirty="0"/>
              <a:t>).</a:t>
            </a:r>
            <a:endParaRPr lang="ru-RU" alt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5690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Эмпирические методы </a:t>
            </a:r>
            <a:br>
              <a:rPr lang="ru-RU" dirty="0" smtClean="0"/>
            </a:br>
            <a:r>
              <a:rPr lang="ru-RU" dirty="0" smtClean="0"/>
              <a:t>(А.Г. Шмелев)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объективные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dirty="0" smtClean="0"/>
              <a:t>субъективные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altLang="ru-RU" dirty="0"/>
              <a:t>приборные психофизиологические </a:t>
            </a:r>
          </a:p>
          <a:p>
            <a:pPr>
              <a:lnSpc>
                <a:spcPct val="90000"/>
              </a:lnSpc>
            </a:pPr>
            <a:r>
              <a:rPr lang="ru-RU" altLang="ru-RU" dirty="0"/>
              <a:t>аппаратурные поведенческие </a:t>
            </a:r>
          </a:p>
          <a:p>
            <a:pPr>
              <a:lnSpc>
                <a:spcPct val="90000"/>
              </a:lnSpc>
            </a:pPr>
            <a:r>
              <a:rPr lang="ru-RU" altLang="ru-RU" dirty="0"/>
              <a:t>объективные тесты с выбором ответа, которые обрабатываются по ключу (тесты общих и специальных способностей, тесты достижений)</a:t>
            </a:r>
          </a:p>
          <a:p>
            <a:pPr>
              <a:lnSpc>
                <a:spcPct val="90000"/>
              </a:lnSpc>
            </a:pPr>
            <a:r>
              <a:rPr lang="ru-RU" altLang="ru-RU" dirty="0"/>
              <a:t>личностные тесты-опросники, которые обрабатываются по ключу </a:t>
            </a:r>
          </a:p>
          <a:p>
            <a:pPr>
              <a:lnSpc>
                <a:spcPct val="90000"/>
              </a:lnSpc>
            </a:pPr>
            <a:r>
              <a:rPr lang="ru-RU" altLang="ru-RU" dirty="0"/>
              <a:t>методики субъективного </a:t>
            </a:r>
            <a:r>
              <a:rPr lang="ru-RU" altLang="ru-RU" dirty="0" err="1"/>
              <a:t>шкалирования</a:t>
            </a:r>
            <a:r>
              <a:rPr lang="ru-RU" altLang="ru-RU" dirty="0"/>
              <a:t> 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dirty="0" smtClean="0"/>
              <a:t>проективные</a:t>
            </a:r>
            <a:endParaRPr lang="ru-RU" altLang="ru-RU" dirty="0"/>
          </a:p>
          <a:p>
            <a:pPr>
              <a:lnSpc>
                <a:spcPct val="90000"/>
              </a:lnSpc>
            </a:pPr>
            <a:r>
              <a:rPr lang="ru-RU" altLang="ru-RU" dirty="0"/>
              <a:t>различные виды </a:t>
            </a:r>
            <a:r>
              <a:rPr lang="ru-RU" altLang="ru-RU" dirty="0" smtClean="0"/>
              <a:t>наблюдения</a:t>
            </a:r>
            <a:endParaRPr lang="ru-RU" altLang="ru-RU" dirty="0"/>
          </a:p>
          <a:p>
            <a:pPr>
              <a:lnSpc>
                <a:spcPct val="90000"/>
              </a:lnSpc>
            </a:pPr>
            <a:r>
              <a:rPr lang="ru-RU" altLang="ru-RU" dirty="0" smtClean="0"/>
              <a:t>контент-анализ</a:t>
            </a:r>
            <a:endParaRPr lang="ru-RU" altLang="ru-RU" dirty="0"/>
          </a:p>
          <a:p>
            <a:pPr>
              <a:lnSpc>
                <a:spcPct val="90000"/>
              </a:lnSpc>
            </a:pPr>
            <a:r>
              <a:rPr lang="ru-RU" altLang="ru-RU" dirty="0"/>
              <a:t>беседа, </a:t>
            </a:r>
            <a:r>
              <a:rPr lang="ru-RU" altLang="ru-RU" dirty="0" smtClean="0"/>
              <a:t>интервью</a:t>
            </a:r>
            <a:endParaRPr lang="ru-RU" altLang="ru-RU" dirty="0"/>
          </a:p>
          <a:p>
            <a:pPr>
              <a:lnSpc>
                <a:spcPct val="90000"/>
              </a:lnSpc>
            </a:pPr>
            <a:r>
              <a:rPr lang="ru-RU" altLang="ru-RU" dirty="0"/>
              <a:t>ролевая </a:t>
            </a:r>
            <a:r>
              <a:rPr lang="ru-RU" altLang="ru-RU" dirty="0" smtClean="0"/>
              <a:t>игра</a:t>
            </a:r>
            <a:endParaRPr lang="ru-RU" altLang="ru-RU" dirty="0"/>
          </a:p>
          <a:p>
            <a:pPr>
              <a:lnSpc>
                <a:spcPct val="90000"/>
              </a:lnSpc>
            </a:pPr>
            <a:r>
              <a:rPr lang="ru-RU" altLang="ru-RU" dirty="0"/>
              <a:t>активный обучающий </a:t>
            </a:r>
            <a:r>
              <a:rPr lang="ru-RU" altLang="ru-RU" dirty="0" smtClean="0"/>
              <a:t>эксперимент</a:t>
            </a:r>
            <a:endParaRPr lang="ru-RU" altLang="ru-RU" dirty="0"/>
          </a:p>
          <a:p>
            <a:pPr>
              <a:lnSpc>
                <a:spcPct val="90000"/>
              </a:lnSpc>
            </a:pPr>
            <a:r>
              <a:rPr lang="ru-RU" altLang="ru-RU" dirty="0"/>
              <a:t>качественный анализ деятельности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2834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3600" b="1" dirty="0" smtClean="0"/>
              <a:t>Тема 6. Психометрические </a:t>
            </a:r>
            <a:r>
              <a:rPr lang="ru-RU" altLang="ru-RU" sz="3600" b="1" dirty="0"/>
              <a:t>основы психодиагностики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dirty="0" smtClean="0"/>
              <a:t>достоверность</a:t>
            </a:r>
            <a:endParaRPr lang="ru-RU" altLang="ru-RU" dirty="0"/>
          </a:p>
          <a:p>
            <a:r>
              <a:rPr lang="ru-RU" altLang="ru-RU" dirty="0" smtClean="0"/>
              <a:t>репрезентативность</a:t>
            </a:r>
            <a:endParaRPr lang="ru-RU" altLang="ru-RU" dirty="0"/>
          </a:p>
          <a:p>
            <a:r>
              <a:rPr lang="ru-RU" altLang="ru-RU" dirty="0"/>
              <a:t>н</a:t>
            </a:r>
            <a:r>
              <a:rPr lang="ru-RU" altLang="ru-RU" dirty="0" smtClean="0"/>
              <a:t>адежность</a:t>
            </a:r>
            <a:endParaRPr lang="ru-RU" altLang="ru-RU" dirty="0"/>
          </a:p>
          <a:p>
            <a:r>
              <a:rPr lang="ru-RU" altLang="ru-RU" dirty="0" err="1" smtClean="0"/>
              <a:t>валидность</a:t>
            </a:r>
            <a:endParaRPr lang="ru-RU" altLang="ru-RU" dirty="0"/>
          </a:p>
          <a:p>
            <a:r>
              <a:rPr lang="ru-RU" altLang="ru-RU" dirty="0" smtClean="0"/>
              <a:t>тестовые </a:t>
            </a:r>
            <a:r>
              <a:rPr lang="ru-RU" altLang="ru-RU" dirty="0"/>
              <a:t>нормы</a:t>
            </a:r>
          </a:p>
          <a:p>
            <a:r>
              <a:rPr lang="ru-RU" altLang="ru-RU" dirty="0" smtClean="0"/>
              <a:t>стандартизация</a:t>
            </a: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190555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69</TotalTime>
  <Words>1048</Words>
  <Application>Microsoft Office PowerPoint</Application>
  <PresentationFormat>Экран (4:3)</PresentationFormat>
  <Paragraphs>120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Яркая</vt:lpstr>
      <vt:lpstr>Теория и методология психологической диагностики</vt:lpstr>
      <vt:lpstr>Тема 5. Классификации методов психодиагностики</vt:lpstr>
      <vt:lpstr>Понятия</vt:lpstr>
      <vt:lpstr>Подходы</vt:lpstr>
      <vt:lpstr>Подходы</vt:lpstr>
      <vt:lpstr>Критерии классификаций методов психодиагностики</vt:lpstr>
      <vt:lpstr>Методы исследования</vt:lpstr>
      <vt:lpstr>Эмпирические методы  (А.Г. Шмелев)</vt:lpstr>
      <vt:lpstr>Тема 6. Психометрические основы психодиагностики</vt:lpstr>
      <vt:lpstr>Презентация PowerPoint</vt:lpstr>
      <vt:lpstr>Достоверность</vt:lpstr>
      <vt:lpstr>Репрезентативность</vt:lpstr>
      <vt:lpstr>Надежность</vt:lpstr>
      <vt:lpstr>Виды надежности</vt:lpstr>
      <vt:lpstr>Валидность</vt:lpstr>
      <vt:lpstr>Виды валидности</vt:lpstr>
      <vt:lpstr>Тестовые нормы</vt:lpstr>
      <vt:lpstr>Стандартизация</vt:lpstr>
      <vt:lpstr>Состав стандартизированной методики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методология психологической диагностики</dc:title>
  <dc:creator>OLGA</dc:creator>
  <cp:lastModifiedBy>OLGA</cp:lastModifiedBy>
  <cp:revision>11</cp:revision>
  <dcterms:created xsi:type="dcterms:W3CDTF">2017-09-14T07:41:53Z</dcterms:created>
  <dcterms:modified xsi:type="dcterms:W3CDTF">2017-09-14T09:22:46Z</dcterms:modified>
</cp:coreProperties>
</file>