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2" r:id="rId22"/>
    <p:sldId id="276" r:id="rId23"/>
    <p:sldId id="277" r:id="rId24"/>
    <p:sldId id="278" r:id="rId25"/>
    <p:sldId id="284" r:id="rId26"/>
    <p:sldId id="280" r:id="rId27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00000"/>
    <a:srgbClr val="4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86" y="-22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Группа А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Звёзды</c:v>
                </c:pt>
                <c:pt idx="1">
                  <c:v>Предпочитаемые</c:v>
                </c:pt>
                <c:pt idx="2">
                  <c:v>Принятые</c:v>
                </c:pt>
                <c:pt idx="3">
                  <c:v>Отверженные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</c:v>
                </c:pt>
                <c:pt idx="1">
                  <c:v>0.33</c:v>
                </c:pt>
                <c:pt idx="2">
                  <c:v>0.37</c:v>
                </c:pt>
                <c:pt idx="3">
                  <c:v>0.2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Группа Б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Звёзды</c:v>
                </c:pt>
                <c:pt idx="1">
                  <c:v>Предпочитаемые</c:v>
                </c:pt>
                <c:pt idx="2">
                  <c:v>Принятые</c:v>
                </c:pt>
                <c:pt idx="3">
                  <c:v>Отверженные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0.17</c:v>
                </c:pt>
                <c:pt idx="1">
                  <c:v>0.4</c:v>
                </c:pt>
                <c:pt idx="2">
                  <c:v>0.33</c:v>
                </c:pt>
                <c:pt idx="3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96800"/>
        <c:axId val="21198336"/>
      </c:barChart>
      <c:catAx>
        <c:axId val="21196800"/>
        <c:scaling>
          <c:orientation val="minMax"/>
        </c:scaling>
        <c:delete val="0"/>
        <c:axPos val="b"/>
        <c:majorTickMark val="out"/>
        <c:minorTickMark val="none"/>
        <c:tickLblPos val="nextTo"/>
        <c:crossAx val="21198336"/>
        <c:crosses val="autoZero"/>
        <c:auto val="1"/>
        <c:lblAlgn val="ctr"/>
        <c:lblOffset val="100"/>
        <c:noMultiLvlLbl val="0"/>
      </c:catAx>
      <c:valAx>
        <c:axId val="211983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11968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Группа А</c:v>
                </c:pt>
              </c:strCache>
            </c:strRef>
          </c:tx>
          <c:invertIfNegative val="0"/>
          <c:cat>
            <c:strRef>
              <c:f>Лист1!$A$2:$A$9</c:f>
              <c:strCache>
                <c:ptCount val="8"/>
                <c:pt idx="0">
                  <c:v>Авторитарный</c:v>
                </c:pt>
                <c:pt idx="1">
                  <c:v>Эгоистичный</c:v>
                </c:pt>
                <c:pt idx="2">
                  <c:v>Агрессивный</c:v>
                </c:pt>
                <c:pt idx="3">
                  <c:v>Подозрительный</c:v>
                </c:pt>
                <c:pt idx="4">
                  <c:v>Подчиняемый</c:v>
                </c:pt>
                <c:pt idx="5">
                  <c:v>Зависимый</c:v>
                </c:pt>
                <c:pt idx="6">
                  <c:v>Дружелюбный</c:v>
                </c:pt>
                <c:pt idx="7">
                  <c:v>Альтруистический</c:v>
                </c:pt>
              </c:strCache>
            </c:strRef>
          </c:cat>
          <c:val>
            <c:numRef>
              <c:f>Лист1!$B$2:$B$9</c:f>
              <c:numCache>
                <c:formatCode>0%</c:formatCode>
                <c:ptCount val="8"/>
                <c:pt idx="0">
                  <c:v>0.2</c:v>
                </c:pt>
                <c:pt idx="1">
                  <c:v>0.13</c:v>
                </c:pt>
                <c:pt idx="2">
                  <c:v>0.1</c:v>
                </c:pt>
                <c:pt idx="3">
                  <c:v>0.23</c:v>
                </c:pt>
                <c:pt idx="4">
                  <c:v>7.0000000000000007E-2</c:v>
                </c:pt>
                <c:pt idx="5">
                  <c:v>7.0000000000000007E-2</c:v>
                </c:pt>
                <c:pt idx="6">
                  <c:v>0.2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Группа Б</c:v>
                </c:pt>
              </c:strCache>
            </c:strRef>
          </c:tx>
          <c:invertIfNegative val="0"/>
          <c:cat>
            <c:strRef>
              <c:f>Лист1!$A$2:$A$9</c:f>
              <c:strCache>
                <c:ptCount val="8"/>
                <c:pt idx="0">
                  <c:v>Авторитарный</c:v>
                </c:pt>
                <c:pt idx="1">
                  <c:v>Эгоистичный</c:v>
                </c:pt>
                <c:pt idx="2">
                  <c:v>Агрессивный</c:v>
                </c:pt>
                <c:pt idx="3">
                  <c:v>Подозрительный</c:v>
                </c:pt>
                <c:pt idx="4">
                  <c:v>Подчиняемый</c:v>
                </c:pt>
                <c:pt idx="5">
                  <c:v>Зависимый</c:v>
                </c:pt>
                <c:pt idx="6">
                  <c:v>Дружелюбный</c:v>
                </c:pt>
                <c:pt idx="7">
                  <c:v>Альтруистический</c:v>
                </c:pt>
              </c:strCache>
            </c:strRef>
          </c:cat>
          <c:val>
            <c:numRef>
              <c:f>Лист1!$C$2:$C$9</c:f>
              <c:numCache>
                <c:formatCode>0%</c:formatCode>
                <c:ptCount val="8"/>
                <c:pt idx="0">
                  <c:v>0.1</c:v>
                </c:pt>
                <c:pt idx="1">
                  <c:v>0.23</c:v>
                </c:pt>
                <c:pt idx="2">
                  <c:v>0.17</c:v>
                </c:pt>
                <c:pt idx="3">
                  <c:v>0.2</c:v>
                </c:pt>
                <c:pt idx="4">
                  <c:v>7.0000000000000007E-2</c:v>
                </c:pt>
                <c:pt idx="5">
                  <c:v>7.0000000000000007E-2</c:v>
                </c:pt>
                <c:pt idx="6">
                  <c:v>7.0000000000000007E-2</c:v>
                </c:pt>
                <c:pt idx="7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85728"/>
        <c:axId val="20987264"/>
      </c:barChart>
      <c:catAx>
        <c:axId val="20985728"/>
        <c:scaling>
          <c:orientation val="minMax"/>
        </c:scaling>
        <c:delete val="0"/>
        <c:axPos val="b"/>
        <c:majorTickMark val="out"/>
        <c:minorTickMark val="none"/>
        <c:tickLblPos val="nextTo"/>
        <c:crossAx val="20987264"/>
        <c:crosses val="autoZero"/>
        <c:auto val="1"/>
        <c:lblAlgn val="ctr"/>
        <c:lblOffset val="100"/>
        <c:noMultiLvlLbl val="0"/>
      </c:catAx>
      <c:valAx>
        <c:axId val="209872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09857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Группа А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Очень высокий</c:v>
                </c:pt>
                <c:pt idx="1">
                  <c:v>Седний</c:v>
                </c:pt>
                <c:pt idx="2">
                  <c:v>Низкий</c:v>
                </c:pt>
                <c:pt idx="3">
                  <c:v>Очень низкий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0.06</c:v>
                </c:pt>
                <c:pt idx="1">
                  <c:v>0.2</c:v>
                </c:pt>
                <c:pt idx="2">
                  <c:v>0.47</c:v>
                </c:pt>
                <c:pt idx="3">
                  <c:v>0.27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Группа Б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Очень высокий</c:v>
                </c:pt>
                <c:pt idx="1">
                  <c:v>Седний</c:v>
                </c:pt>
                <c:pt idx="2">
                  <c:v>Низкий</c:v>
                </c:pt>
                <c:pt idx="3">
                  <c:v>Очень низкий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0.03</c:v>
                </c:pt>
                <c:pt idx="1">
                  <c:v>0.23</c:v>
                </c:pt>
                <c:pt idx="2">
                  <c:v>0.53</c:v>
                </c:pt>
                <c:pt idx="3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79168"/>
        <c:axId val="21080704"/>
      </c:barChart>
      <c:catAx>
        <c:axId val="21079168"/>
        <c:scaling>
          <c:orientation val="minMax"/>
        </c:scaling>
        <c:delete val="0"/>
        <c:axPos val="b"/>
        <c:majorTickMark val="out"/>
        <c:minorTickMark val="none"/>
        <c:tickLblPos val="nextTo"/>
        <c:crossAx val="21080704"/>
        <c:crosses val="autoZero"/>
        <c:auto val="1"/>
        <c:lblAlgn val="ctr"/>
        <c:lblOffset val="100"/>
        <c:noMultiLvlLbl val="0"/>
      </c:catAx>
      <c:valAx>
        <c:axId val="210807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10791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Группа А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Низкий уровень</c:v>
                </c:pt>
                <c:pt idx="1">
                  <c:v>Средний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0.5</c:v>
                </c:pt>
                <c:pt idx="1">
                  <c:v>0.4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Группа Б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Низкий уровень</c:v>
                </c:pt>
                <c:pt idx="1">
                  <c:v>Средний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0.43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942080"/>
        <c:axId val="22943616"/>
      </c:barChart>
      <c:catAx>
        <c:axId val="22942080"/>
        <c:scaling>
          <c:orientation val="minMax"/>
        </c:scaling>
        <c:delete val="0"/>
        <c:axPos val="b"/>
        <c:majorTickMark val="out"/>
        <c:minorTickMark val="none"/>
        <c:tickLblPos val="nextTo"/>
        <c:crossAx val="22943616"/>
        <c:crosses val="autoZero"/>
        <c:auto val="1"/>
        <c:lblAlgn val="ctr"/>
        <c:lblOffset val="100"/>
        <c:noMultiLvlLbl val="0"/>
      </c:catAx>
      <c:valAx>
        <c:axId val="229436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29420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Контрольная группа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Звёзды</c:v>
                </c:pt>
                <c:pt idx="1">
                  <c:v>Предпочитаемые</c:v>
                </c:pt>
                <c:pt idx="2">
                  <c:v>Принятые</c:v>
                </c:pt>
                <c:pt idx="3">
                  <c:v>Отверженные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0.14000000000000001</c:v>
                </c:pt>
                <c:pt idx="1">
                  <c:v>0.43000000000000005</c:v>
                </c:pt>
                <c:pt idx="2">
                  <c:v>0.27</c:v>
                </c:pt>
                <c:pt idx="3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EB8-CA4A-ADFB-705B945B499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Экспериментальная группа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Звёзды</c:v>
                </c:pt>
                <c:pt idx="1">
                  <c:v>Предпочитаемые</c:v>
                </c:pt>
                <c:pt idx="2">
                  <c:v>Принятые</c:v>
                </c:pt>
                <c:pt idx="3">
                  <c:v>Отверженные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0.27</c:v>
                </c:pt>
                <c:pt idx="1">
                  <c:v>0.53</c:v>
                </c:pt>
                <c:pt idx="2">
                  <c:v>0.2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EB8-CA4A-ADFB-705B945B49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377792"/>
        <c:axId val="25383680"/>
      </c:barChart>
      <c:catAx>
        <c:axId val="25377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5383680"/>
        <c:crosses val="autoZero"/>
        <c:auto val="1"/>
        <c:lblAlgn val="ctr"/>
        <c:lblOffset val="100"/>
        <c:noMultiLvlLbl val="0"/>
      </c:catAx>
      <c:valAx>
        <c:axId val="253836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53777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Контрольная группа</c:v>
                </c:pt>
              </c:strCache>
            </c:strRef>
          </c:tx>
          <c:invertIfNegative val="0"/>
          <c:cat>
            <c:strRef>
              <c:f>Лист1!$A$2:$A$9</c:f>
              <c:strCache>
                <c:ptCount val="8"/>
                <c:pt idx="0">
                  <c:v>Авторитарный</c:v>
                </c:pt>
                <c:pt idx="1">
                  <c:v>Эгоистичный</c:v>
                </c:pt>
                <c:pt idx="2">
                  <c:v>Агрессивнный</c:v>
                </c:pt>
                <c:pt idx="3">
                  <c:v>Подозрительный</c:v>
                </c:pt>
                <c:pt idx="4">
                  <c:v>Подчиняемый</c:v>
                </c:pt>
                <c:pt idx="5">
                  <c:v>Зависимый</c:v>
                </c:pt>
                <c:pt idx="6">
                  <c:v>Дружелюбный</c:v>
                </c:pt>
                <c:pt idx="7">
                  <c:v>Альтруистический</c:v>
                </c:pt>
              </c:strCache>
            </c:strRef>
          </c:cat>
          <c:val>
            <c:numRef>
              <c:f>Лист1!$B$2:$B$9</c:f>
              <c:numCache>
                <c:formatCode>0%</c:formatCode>
                <c:ptCount val="8"/>
                <c:pt idx="0">
                  <c:v>0.17</c:v>
                </c:pt>
                <c:pt idx="1">
                  <c:v>0.1</c:v>
                </c:pt>
                <c:pt idx="2">
                  <c:v>0.1</c:v>
                </c:pt>
                <c:pt idx="3">
                  <c:v>0.2</c:v>
                </c:pt>
                <c:pt idx="4">
                  <c:v>0.1</c:v>
                </c:pt>
                <c:pt idx="5">
                  <c:v>3.0000000000000002E-2</c:v>
                </c:pt>
                <c:pt idx="6">
                  <c:v>0.27</c:v>
                </c:pt>
                <c:pt idx="7">
                  <c:v>3.0000000000000002E-2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42D-744F-B7EA-4AFE964D9AF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Экспериментальная группа</c:v>
                </c:pt>
              </c:strCache>
            </c:strRef>
          </c:tx>
          <c:invertIfNegative val="0"/>
          <c:cat>
            <c:strRef>
              <c:f>Лист1!$A$2:$A$9</c:f>
              <c:strCache>
                <c:ptCount val="8"/>
                <c:pt idx="0">
                  <c:v>Авторитарный</c:v>
                </c:pt>
                <c:pt idx="1">
                  <c:v>Эгоистичный</c:v>
                </c:pt>
                <c:pt idx="2">
                  <c:v>Агрессивнный</c:v>
                </c:pt>
                <c:pt idx="3">
                  <c:v>Подозрительный</c:v>
                </c:pt>
                <c:pt idx="4">
                  <c:v>Подчиняемый</c:v>
                </c:pt>
                <c:pt idx="5">
                  <c:v>Зависимый</c:v>
                </c:pt>
                <c:pt idx="6">
                  <c:v>Дружелюбный</c:v>
                </c:pt>
                <c:pt idx="7">
                  <c:v>Альтруистический</c:v>
                </c:pt>
              </c:strCache>
            </c:strRef>
          </c:cat>
          <c:val>
            <c:numRef>
              <c:f>Лист1!$C$2:$C$9</c:f>
              <c:numCache>
                <c:formatCode>0%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3.0000000000000002E-2</c:v>
                </c:pt>
                <c:pt idx="5">
                  <c:v>0</c:v>
                </c:pt>
                <c:pt idx="6">
                  <c:v>0.47000000000000003</c:v>
                </c:pt>
                <c:pt idx="7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42D-744F-B7EA-4AFE964D9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751168"/>
        <c:axId val="91752704"/>
      </c:barChart>
      <c:catAx>
        <c:axId val="91751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1752704"/>
        <c:crosses val="autoZero"/>
        <c:auto val="1"/>
        <c:lblAlgn val="ctr"/>
        <c:lblOffset val="100"/>
        <c:noMultiLvlLbl val="0"/>
      </c:catAx>
      <c:valAx>
        <c:axId val="917527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917511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010971128608923E-2"/>
          <c:y val="5.262261334980186E-2"/>
          <c:w val="0.69440774278215223"/>
          <c:h val="0.8818491070969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Контрольная группа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Очень высокий</c:v>
                </c:pt>
                <c:pt idx="1">
                  <c:v>Средний</c:v>
                </c:pt>
                <c:pt idx="2">
                  <c:v>Низкий</c:v>
                </c:pt>
                <c:pt idx="3">
                  <c:v>Очень низкий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</c:v>
                </c:pt>
                <c:pt idx="1">
                  <c:v>0.27</c:v>
                </c:pt>
                <c:pt idx="2">
                  <c:v>0.4</c:v>
                </c:pt>
                <c:pt idx="3">
                  <c:v>0.23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Экспериментальная группа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Очень высокий</c:v>
                </c:pt>
                <c:pt idx="1">
                  <c:v>Средний</c:v>
                </c:pt>
                <c:pt idx="2">
                  <c:v>Низкий</c:v>
                </c:pt>
                <c:pt idx="3">
                  <c:v>Очень низкий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0.5</c:v>
                </c:pt>
                <c:pt idx="1">
                  <c:v>0.38</c:v>
                </c:pt>
                <c:pt idx="2">
                  <c:v>0.12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945024"/>
        <c:axId val="24946560"/>
      </c:barChart>
      <c:catAx>
        <c:axId val="24945024"/>
        <c:scaling>
          <c:orientation val="minMax"/>
        </c:scaling>
        <c:delete val="0"/>
        <c:axPos val="b"/>
        <c:majorTickMark val="out"/>
        <c:minorTickMark val="none"/>
        <c:tickLblPos val="nextTo"/>
        <c:crossAx val="24946560"/>
        <c:crosses val="autoZero"/>
        <c:auto val="1"/>
        <c:lblAlgn val="ctr"/>
        <c:lblOffset val="100"/>
        <c:noMultiLvlLbl val="0"/>
      </c:catAx>
      <c:valAx>
        <c:axId val="249465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49450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Контр. группа ДО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Низкий уровень</c:v>
                </c:pt>
                <c:pt idx="1">
                  <c:v>Средний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0.4</c:v>
                </c:pt>
                <c:pt idx="1">
                  <c:v>0.4</c:v>
                </c:pt>
                <c:pt idx="2">
                  <c:v>0.2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Контр. группа ПОСЛЕ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Низкий уровень</c:v>
                </c:pt>
                <c:pt idx="1">
                  <c:v>Средний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0.5</c:v>
                </c:pt>
                <c:pt idx="1">
                  <c:v>0.4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Эксперим.группа ДО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Низкий уровень</c:v>
                </c:pt>
                <c:pt idx="1">
                  <c:v>Средний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0.43</c:v>
                </c:pt>
                <c:pt idx="2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Эксперим.группа ПОСЛЕ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Низкий уровень</c:v>
                </c:pt>
                <c:pt idx="1">
                  <c:v>Средний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Лист1!$E$2:$E$4</c:f>
              <c:numCache>
                <c:formatCode>0%</c:formatCode>
                <c:ptCount val="3"/>
                <c:pt idx="0">
                  <c:v>0</c:v>
                </c:pt>
                <c:pt idx="1">
                  <c:v>0.7</c:v>
                </c:pt>
                <c:pt idx="2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347200"/>
        <c:axId val="25348736"/>
      </c:barChart>
      <c:catAx>
        <c:axId val="25347200"/>
        <c:scaling>
          <c:orientation val="minMax"/>
        </c:scaling>
        <c:delete val="0"/>
        <c:axPos val="b"/>
        <c:majorTickMark val="out"/>
        <c:minorTickMark val="none"/>
        <c:tickLblPos val="nextTo"/>
        <c:crossAx val="25348736"/>
        <c:crosses val="autoZero"/>
        <c:auto val="1"/>
        <c:lblAlgn val="ctr"/>
        <c:lblOffset val="100"/>
        <c:noMultiLvlLbl val="0"/>
      </c:catAx>
      <c:valAx>
        <c:axId val="253487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53472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347019122609673"/>
          <c:y val="0.27970873432487608"/>
          <c:w val="0.20632572714125019"/>
          <c:h val="0.30632327209098864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621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F06B43D-0A49-4D81-83D0-3BA84CA3008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09665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279AC85-EE41-4407-A537-F958C2F30E2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0441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E6D5C09-2D82-45AB-B83B-DE98240F014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28901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D287DCE-F0B5-449A-8F6D-A618AC2E360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0217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DA8FB55-27DD-4ADC-B3F8-7E77A3E4047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1770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ED16B6B-4FB7-412E-9725-0AE29AA5A50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85949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25E9B7D-81B5-4688-97C1-494CA307E9C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71163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9604CF1-2129-48C1-A451-B8DC73988A7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09937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B0B3183-43CE-479E-8052-B2763CFD954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263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E897E62-54B1-4DF8-B978-8FE6E503DF0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1792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5B93A5E-B2EA-42A6-A359-51DBAD99BA6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3266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структуры щелкните мышью</a:t>
            </a:r>
          </a:p>
          <a:p>
            <a:pPr lvl="1"/>
            <a:r>
              <a:rPr lang="en-GB" altLang="en-US"/>
              <a:t>Второй уровень структуры</a:t>
            </a:r>
          </a:p>
          <a:p>
            <a:pPr lvl="2"/>
            <a:r>
              <a:rPr lang="en-GB" altLang="en-US"/>
              <a:t>Третий уровень структуры</a:t>
            </a:r>
          </a:p>
          <a:p>
            <a:pPr lvl="3"/>
            <a:r>
              <a:rPr lang="en-GB" altLang="en-US"/>
              <a:t>Четвёртый уровень структуры</a:t>
            </a:r>
          </a:p>
          <a:p>
            <a:pPr lvl="4"/>
            <a:r>
              <a:rPr lang="en-GB" altLang="en-US"/>
              <a:t>Пятый уровень структуры</a:t>
            </a:r>
          </a:p>
          <a:p>
            <a:pPr lvl="4"/>
            <a:r>
              <a:rPr lang="en-GB" altLang="en-US"/>
              <a:t>Шестой уровень структуры</a:t>
            </a:r>
          </a:p>
          <a:p>
            <a:pPr lvl="4"/>
            <a:r>
              <a:rPr lang="en-GB" altLang="en-US"/>
              <a:t>Седьмой уровень структуры</a:t>
            </a:r>
          </a:p>
          <a:p>
            <a:pPr lvl="4"/>
            <a:r>
              <a:rPr lang="en-GB" altLang="en-US"/>
              <a:t>Восьмой уровень структуры</a:t>
            </a:r>
          </a:p>
          <a:p>
            <a:pPr lvl="4"/>
            <a:r>
              <a:rPr lang="en-GB" altLang="en-US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4763"/>
            <a:ext cx="21320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54763"/>
            <a:ext cx="28956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4763"/>
            <a:ext cx="21320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189C4954-29DA-4207-B1CB-664751A54090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4800600" y="5105400"/>
            <a:ext cx="4141971" cy="2039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r">
              <a:buClrTx/>
              <a:tabLst/>
            </a:pPr>
            <a:r>
              <a:rPr lang="ru-RU" altLang="en-US" sz="24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Выполнила: Попова Н.А.	Научный руководитель: </a:t>
            </a:r>
            <a:r>
              <a:rPr lang="ru-RU" altLang="en-US" sz="2400" b="1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к.п.н</a:t>
            </a:r>
            <a:r>
              <a:rPr lang="ru-RU" altLang="en-US" sz="24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., доцент Л.А. </a:t>
            </a:r>
            <a:r>
              <a:rPr lang="ru-RU" altLang="en-US" sz="2400" b="1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Маковец</a:t>
            </a:r>
            <a:endParaRPr lang="ru-RU" altLang="en-US" sz="2400" b="1" dirty="0">
              <a:solidFill>
                <a:srgbClr val="800000"/>
              </a:solid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476375" y="268288"/>
            <a:ext cx="7267575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en-US" sz="2000" b="1" dirty="0"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Красноярский государственный педагогический университет</a:t>
            </a:r>
            <a:br>
              <a:rPr lang="ru-RU" altLang="en-US" sz="2000" b="1" dirty="0"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</a:br>
            <a:r>
              <a:rPr lang="ru-RU" altLang="en-US" sz="2000" b="1" dirty="0"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им. В.П. Астафьева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84213" y="1524000"/>
            <a:ext cx="77724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Bef>
                <a:spcPts val="800"/>
              </a:spcBef>
              <a:buClrTx/>
              <a:tabLst/>
            </a:pPr>
            <a:r>
              <a:rPr lang="ru-RU" altLang="en-US" sz="3600" b="1" dirty="0">
                <a:solidFill>
                  <a:srgbClr val="953735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Формирование межличностных отношений в коллективе таймырских </a:t>
            </a:r>
          </a:p>
          <a:p>
            <a:pPr lvl="0" algn="ctr">
              <a:spcBef>
                <a:spcPts val="800"/>
              </a:spcBef>
              <a:buClrTx/>
              <a:tabLst/>
            </a:pPr>
            <a:r>
              <a:rPr lang="ru-RU" altLang="en-US" sz="3600" b="1" dirty="0">
                <a:solidFill>
                  <a:srgbClr val="953735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младших  школьников на занятиях театрального кружка «</a:t>
            </a:r>
            <a:r>
              <a:rPr lang="ru-RU" altLang="en-US" sz="3600" b="1" dirty="0" err="1">
                <a:solidFill>
                  <a:srgbClr val="953735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Чокуркаан</a:t>
            </a:r>
            <a:r>
              <a:rPr lang="ru-RU" altLang="en-US" sz="3600" b="1" dirty="0">
                <a:solidFill>
                  <a:srgbClr val="953735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»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374" y="1524000"/>
            <a:ext cx="8915400" cy="4343400"/>
          </a:xfrm>
        </p:spPr>
        <p:txBody>
          <a:bodyPr/>
          <a:lstStyle/>
          <a:p>
            <a:pPr lvl="0" algn="l" defTabSz="914400" eaLnBrk="1" hangingPunct="1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ru-RU" altLang="en-US" sz="3200" dirty="0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ТМКОУ «</a:t>
            </a:r>
            <a:r>
              <a:rPr lang="ru-RU" altLang="en-US" sz="3200" dirty="0" err="1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Хатангская</a:t>
            </a:r>
            <a:r>
              <a:rPr lang="ru-RU" altLang="en-US" sz="3200" dirty="0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 средняя общеобразовательная </a:t>
            </a:r>
          </a:p>
          <a:p>
            <a:pPr lvl="0" algn="l" defTabSz="914400" eaLnBrk="1" hangingPunct="1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ru-RU" altLang="en-US" sz="3200" dirty="0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школа №1».</a:t>
            </a:r>
          </a:p>
          <a:p>
            <a:pPr lvl="0" algn="l" defTabSz="914400" eaLnBrk="1" hangingPunct="1">
              <a:lnSpc>
                <a:spcPct val="150000"/>
              </a:lnSpc>
              <a:spcBef>
                <a:spcPct val="0"/>
              </a:spcBef>
              <a:buClrTx/>
              <a:buSzTx/>
            </a:pPr>
            <a:r>
              <a:rPr lang="ru-RU" altLang="en-US" sz="3200" dirty="0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В исследовании принимало участие 60 школьников (30-долган и 30-русских) 3 - 4-го класса в возрасте от 9 до 11 лет.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828800" y="304800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700000"/>
                </a:solidFill>
                <a:latin typeface="+mj-lt"/>
              </a:rPr>
              <a:t>База исследования:</a:t>
            </a:r>
          </a:p>
        </p:txBody>
      </p:sp>
    </p:spTree>
    <p:extLst>
      <p:ext uri="{BB962C8B-B14F-4D97-AF65-F5344CB8AC3E}">
        <p14:creationId xmlns:p14="http://schemas.microsoft.com/office/powerpoint/2010/main" val="288423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1200" y="20053"/>
            <a:ext cx="6477000" cy="970547"/>
          </a:xfrm>
        </p:spPr>
        <p:txBody>
          <a:bodyPr/>
          <a:lstStyle/>
          <a:p>
            <a:pPr lvl="0" eaLnBrk="1" hangingPunct="1"/>
            <a: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Критерии исследования:</a:t>
            </a:r>
            <a:endParaRPr lang="en-US" sz="4000" b="1" dirty="0">
              <a:solidFill>
                <a:srgbClr val="800000"/>
              </a:solid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1905000"/>
            <a:ext cx="6858000" cy="3352800"/>
          </a:xfrm>
        </p:spPr>
        <p:txBody>
          <a:bodyPr/>
          <a:lstStyle/>
          <a:p>
            <a:pPr marL="457200" lvl="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Психологический климат;</a:t>
            </a:r>
          </a:p>
          <a:p>
            <a:pPr marL="457200" lvl="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Групповая сплочённость;</a:t>
            </a:r>
          </a:p>
          <a:p>
            <a:pPr marL="457200" lvl="0" indent="-457200" algn="just" eaLnBrk="1" hangingPunct="1">
              <a:lnSpc>
                <a:spcPct val="150000"/>
              </a:lnSpc>
              <a:spcBef>
                <a:spcPct val="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ru-RU" sz="3200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Эмпатия</a:t>
            </a: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.</a:t>
            </a:r>
          </a:p>
          <a:p>
            <a:pPr lvl="0" algn="l" eaLnBrk="1" hangingPunct="1">
              <a:spcBef>
                <a:spcPct val="0"/>
              </a:spcBef>
            </a:pPr>
            <a:endParaRPr lang="ru-RU" dirty="0">
              <a:solidFill>
                <a:srgbClr val="80000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245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0"/>
            <a:ext cx="7086600" cy="1163637"/>
          </a:xfrm>
        </p:spPr>
        <p:txBody>
          <a:bodyPr/>
          <a:lstStyle/>
          <a:p>
            <a:r>
              <a:rPr lang="ru-RU" sz="4000" b="1" dirty="0">
                <a:solidFill>
                  <a:srgbClr val="700000"/>
                </a:solidFill>
              </a:rPr>
              <a:t>Диагностические методики: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1676400"/>
            <a:ext cx="8458200" cy="4114800"/>
          </a:xfrm>
        </p:spPr>
        <p:txBody>
          <a:bodyPr/>
          <a:lstStyle/>
          <a:p>
            <a:pPr marL="857250" lvl="0" indent="-514350" algn="l" defTabSz="9144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ru-RU" altLang="zh-CN" sz="3200" dirty="0">
                <a:solidFill>
                  <a:srgbClr val="800000"/>
                </a:solidFill>
                <a:ea typeface="Microsoft YaHei" panose="020B0503020204020204" pitchFamily="34" charset="-122"/>
                <a:cs typeface="华文中宋"/>
              </a:rPr>
              <a:t>Методика Дж. Морено «Социометрия». </a:t>
            </a:r>
          </a:p>
          <a:p>
            <a:pPr marL="857250" lvl="0" indent="-514350" algn="l" defTabSz="9144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ru-RU" altLang="zh-CN" sz="3200" dirty="0">
                <a:solidFill>
                  <a:srgbClr val="800000"/>
                </a:solidFill>
                <a:ea typeface="Microsoft YaHei" panose="020B0503020204020204" pitchFamily="34" charset="-122"/>
                <a:cs typeface="华文中宋"/>
              </a:rPr>
              <a:t>Методика диагностики межличностных отношений Т. </a:t>
            </a:r>
            <a:r>
              <a:rPr lang="ru-RU" altLang="zh-CN" sz="3200" dirty="0" err="1">
                <a:solidFill>
                  <a:srgbClr val="800000"/>
                </a:solidFill>
                <a:ea typeface="Microsoft YaHei" panose="020B0503020204020204" pitchFamily="34" charset="-122"/>
                <a:cs typeface="华文中宋"/>
              </a:rPr>
              <a:t>Лири</a:t>
            </a:r>
            <a:r>
              <a:rPr lang="ru-RU" altLang="zh-CN" sz="3200" dirty="0">
                <a:solidFill>
                  <a:srgbClr val="800000"/>
                </a:solidFill>
                <a:ea typeface="Microsoft YaHei" panose="020B0503020204020204" pitchFamily="34" charset="-122"/>
                <a:cs typeface="华文中宋"/>
              </a:rPr>
              <a:t>. </a:t>
            </a:r>
          </a:p>
          <a:p>
            <a:pPr marL="857250" lvl="0" indent="-514350" algn="l" defTabSz="9144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ru-RU" altLang="zh-CN" sz="3200" dirty="0" smtClean="0">
                <a:solidFill>
                  <a:srgbClr val="800000"/>
                </a:solidFill>
                <a:ea typeface="Microsoft YaHei" panose="020B0503020204020204" pitchFamily="34" charset="-122"/>
                <a:cs typeface="华文中宋"/>
              </a:rPr>
              <a:t>Методика </a:t>
            </a:r>
            <a:r>
              <a:rPr lang="ru-RU" altLang="zh-CN" sz="3200" dirty="0">
                <a:solidFill>
                  <a:srgbClr val="800000"/>
                </a:solidFill>
                <a:ea typeface="Microsoft YaHei" panose="020B0503020204020204" pitchFamily="34" charset="-122"/>
                <a:cs typeface="华文中宋"/>
              </a:rPr>
              <a:t>диагностики уровня </a:t>
            </a:r>
            <a:r>
              <a:rPr lang="ru-RU" altLang="zh-CN" sz="3200" dirty="0" err="1">
                <a:solidFill>
                  <a:srgbClr val="800000"/>
                </a:solidFill>
                <a:ea typeface="Microsoft YaHei" panose="020B0503020204020204" pitchFamily="34" charset="-122"/>
                <a:cs typeface="华文中宋"/>
              </a:rPr>
              <a:t>эмпатийных</a:t>
            </a:r>
            <a:r>
              <a:rPr lang="ru-RU" altLang="zh-CN" sz="3200" dirty="0">
                <a:solidFill>
                  <a:srgbClr val="800000"/>
                </a:solidFill>
                <a:ea typeface="Microsoft YaHei" panose="020B0503020204020204" pitchFamily="34" charset="-122"/>
                <a:cs typeface="华文中宋"/>
              </a:rPr>
              <a:t> способностей </a:t>
            </a:r>
            <a:r>
              <a:rPr lang="ru-RU" altLang="zh-CN" sz="3200" dirty="0" err="1">
                <a:solidFill>
                  <a:srgbClr val="800000"/>
                </a:solidFill>
                <a:ea typeface="Microsoft YaHei" panose="020B0503020204020204" pitchFamily="34" charset="-122"/>
                <a:cs typeface="华文中宋"/>
              </a:rPr>
              <a:t>В.В.Бойко</a:t>
            </a:r>
            <a:r>
              <a:rPr lang="ru-RU" altLang="zh-CN" sz="3200" dirty="0">
                <a:solidFill>
                  <a:srgbClr val="800000"/>
                </a:solidFill>
                <a:ea typeface="Microsoft YaHei" panose="020B0503020204020204" pitchFamily="34" charset="-122"/>
                <a:cs typeface="华文中宋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096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0"/>
            <a:ext cx="7772400" cy="1376363"/>
          </a:xfrm>
        </p:spPr>
        <p:txBody>
          <a:bodyPr/>
          <a:lstStyle/>
          <a:p>
            <a:pPr lvl="0" eaLnBrk="1" hangingPunct="1"/>
            <a: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Методика «Социометрия»</a:t>
            </a:r>
            <a: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b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</a:br>
            <a:r>
              <a:rPr lang="ru-RU" sz="32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(Дж. Морено)</a:t>
            </a:r>
            <a:r>
              <a:rPr lang="ru-RU" sz="32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endParaRPr lang="en-US" sz="3200" b="1" dirty="0">
              <a:solidFill>
                <a:srgbClr val="800000"/>
              </a:solid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5257800"/>
            <a:ext cx="75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700000"/>
                </a:solidFill>
                <a:latin typeface="Calibri"/>
                <a:ea typeface="Calibri"/>
                <a:cs typeface="Times New Roman"/>
              </a:rPr>
              <a:t>Рис. 1 Распределение учащихся по уровню </a:t>
            </a:r>
            <a:r>
              <a:rPr lang="ru-RU" sz="2000" dirty="0" err="1">
                <a:solidFill>
                  <a:srgbClr val="700000"/>
                </a:solidFill>
                <a:latin typeface="Calibri"/>
                <a:ea typeface="Calibri"/>
                <a:cs typeface="Times New Roman"/>
              </a:rPr>
              <a:t>сформированности</a:t>
            </a:r>
            <a:r>
              <a:rPr lang="ru-RU" sz="2000" dirty="0">
                <a:solidFill>
                  <a:srgbClr val="700000"/>
                </a:solidFill>
                <a:latin typeface="Calibri"/>
                <a:ea typeface="Calibri"/>
                <a:cs typeface="Times New Roman"/>
              </a:rPr>
              <a:t> статусного положения на этапе констатирующего эксперимента</a:t>
            </a:r>
            <a:endParaRPr lang="ru-RU" sz="2000" dirty="0">
              <a:solidFill>
                <a:srgbClr val="7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788854913"/>
              </p:ext>
            </p:extLst>
          </p:nvPr>
        </p:nvGraphicFramePr>
        <p:xfrm>
          <a:off x="1143000" y="1371600"/>
          <a:ext cx="7543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380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2032"/>
            <a:ext cx="8229600" cy="1905000"/>
          </a:xfrm>
        </p:spPr>
        <p:txBody>
          <a:bodyPr/>
          <a:lstStyle/>
          <a:p>
            <a:pPr lvl="0" eaLnBrk="1" hangingPunct="1"/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Методика диагностики межличностных</a:t>
            </a:r>
            <a:b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</a:br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отношений (Т. </a:t>
            </a:r>
            <a:r>
              <a:rPr lang="ru-RU" sz="3600" b="1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Лири</a:t>
            </a:r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)</a:t>
            </a:r>
            <a:r>
              <a:rPr lang="en-US" sz="28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/>
            </a:r>
            <a:br>
              <a:rPr lang="en-US" sz="28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5410200"/>
            <a:ext cx="8686800" cy="11430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Рис. 2 Распределение учащихся по уровню </a:t>
            </a:r>
            <a:r>
              <a:rPr lang="ru-RU" sz="2000" dirty="0" err="1">
                <a:solidFill>
                  <a:srgbClr val="700000"/>
                </a:solidFill>
                <a:ea typeface="Calibri"/>
                <a:cs typeface="Times New Roman"/>
              </a:rPr>
              <a:t>сформированности</a:t>
            </a: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 отношений к окружающим людям на этапе констатирующего эксперимента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534395200"/>
              </p:ext>
            </p:extLst>
          </p:nvPr>
        </p:nvGraphicFramePr>
        <p:xfrm>
          <a:off x="762000" y="1371600"/>
          <a:ext cx="8077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191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0"/>
            <a:ext cx="7467600" cy="1697037"/>
          </a:xfrm>
        </p:spPr>
        <p:txBody>
          <a:bodyPr/>
          <a:lstStyle/>
          <a:p>
            <a:pPr lvl="0" eaLnBrk="1" hangingPunct="1"/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Методика диагностики  </a:t>
            </a:r>
            <a:b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</a:br>
            <a:r>
              <a:rPr lang="ru-RU" sz="3600" b="1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эмпатийных</a:t>
            </a:r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способностей </a:t>
            </a:r>
            <a:b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</a:br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(В.В. Бойко)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434263"/>
            <a:ext cx="8763000" cy="14478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Рис. 3 Распределение учащихся по уровню </a:t>
            </a:r>
            <a:r>
              <a:rPr lang="ru-RU" sz="2000" dirty="0" err="1">
                <a:solidFill>
                  <a:srgbClr val="700000"/>
                </a:solidFill>
                <a:ea typeface="Calibri"/>
                <a:cs typeface="Times New Roman"/>
              </a:rPr>
              <a:t>сформированности</a:t>
            </a: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700000"/>
                </a:solidFill>
                <a:ea typeface="Calibri"/>
                <a:cs typeface="Times New Roman"/>
              </a:rPr>
              <a:t>эмпатийных</a:t>
            </a: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 способностей детей на этапе констатирующего эксперимента</a:t>
            </a:r>
          </a:p>
          <a:p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03421694"/>
              </p:ext>
            </p:extLst>
          </p:nvPr>
        </p:nvGraphicFramePr>
        <p:xfrm>
          <a:off x="838200" y="1600200"/>
          <a:ext cx="7924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434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5334000"/>
            <a:ext cx="8915400" cy="1198562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Рис. 4 Общий уровень </a:t>
            </a:r>
            <a:r>
              <a:rPr lang="ru-RU" sz="2000" dirty="0" err="1">
                <a:solidFill>
                  <a:srgbClr val="700000"/>
                </a:solidFill>
                <a:ea typeface="Calibri"/>
                <a:cs typeface="Times New Roman"/>
              </a:rPr>
              <a:t>сформированности</a:t>
            </a: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 межличностных отношений в группах на этапе констатирующего эксперимента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923397416"/>
              </p:ext>
            </p:extLst>
          </p:nvPr>
        </p:nvGraphicFramePr>
        <p:xfrm>
          <a:off x="1371600" y="609600"/>
          <a:ext cx="7391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90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8534400" cy="1544637"/>
          </a:xfrm>
        </p:spPr>
        <p:txBody>
          <a:bodyPr/>
          <a:lstStyle/>
          <a:p>
            <a:pPr lvl="0" indent="448310">
              <a:spcBef>
                <a:spcPts val="800"/>
              </a:spcBef>
              <a:spcAft>
                <a:spcPts val="0"/>
              </a:spcAft>
            </a:pPr>
            <a:r>
              <a:rPr lang="ru-RU" sz="4000" b="1" dirty="0">
                <a:solidFill>
                  <a:srgbClr val="700000"/>
                </a:solidFill>
                <a:cs typeface="+mn-cs"/>
              </a:rPr>
              <a:t>Программа занятий театрального кружка «</a:t>
            </a:r>
            <a:r>
              <a:rPr lang="ru-RU" sz="4000" b="1" dirty="0" err="1">
                <a:solidFill>
                  <a:srgbClr val="700000"/>
                </a:solidFill>
                <a:cs typeface="+mn-cs"/>
              </a:rPr>
              <a:t>Чокуркаан</a:t>
            </a:r>
            <a:r>
              <a:rPr lang="ru-RU" sz="4000" b="1" dirty="0">
                <a:solidFill>
                  <a:srgbClr val="700000"/>
                </a:solidFill>
                <a:cs typeface="+mn-cs"/>
              </a:rPr>
              <a:t>» </a:t>
            </a:r>
            <a:br>
              <a:rPr lang="ru-RU" sz="4000" b="1" dirty="0">
                <a:solidFill>
                  <a:srgbClr val="700000"/>
                </a:solidFill>
                <a:cs typeface="+mn-cs"/>
              </a:rPr>
            </a:br>
            <a:r>
              <a:rPr lang="ru-RU" sz="4000" b="1" dirty="0">
                <a:solidFill>
                  <a:srgbClr val="700000"/>
                </a:solidFill>
                <a:cs typeface="+mn-cs"/>
              </a:rPr>
              <a:t>(рассчитана на 34 встречи)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1752600"/>
            <a:ext cx="8458200" cy="4724400"/>
          </a:xfrm>
        </p:spPr>
        <p:txBody>
          <a:bodyPr/>
          <a:lstStyle/>
          <a:p>
            <a:pPr indent="448310" algn="just">
              <a:spcAft>
                <a:spcPts val="0"/>
              </a:spcAft>
            </a:pPr>
            <a:r>
              <a:rPr lang="ru-RU" dirty="0">
                <a:solidFill>
                  <a:srgbClr val="700000"/>
                </a:solidFill>
              </a:rPr>
              <a:t>Цель: развитие межличностных отношений у таймырских детей младшего школьного возраста.</a:t>
            </a:r>
            <a:endParaRPr lang="ru-RU" dirty="0">
              <a:solidFill>
                <a:srgbClr val="700000"/>
              </a:solidFill>
              <a:ea typeface="Times New Roman"/>
            </a:endParaRPr>
          </a:p>
          <a:p>
            <a:pPr indent="448310" algn="just">
              <a:spcAft>
                <a:spcPts val="0"/>
              </a:spcAft>
            </a:pPr>
            <a:r>
              <a:rPr lang="ru-RU" dirty="0">
                <a:solidFill>
                  <a:srgbClr val="700000"/>
                </a:solidFill>
              </a:rPr>
              <a:t>Задачи:</a:t>
            </a:r>
            <a:endParaRPr lang="ru-RU" dirty="0">
              <a:solidFill>
                <a:srgbClr val="700000"/>
              </a:solidFill>
              <a:ea typeface="Times New Roman"/>
            </a:endParaRPr>
          </a:p>
          <a:p>
            <a:pPr indent="448310" algn="just">
              <a:spcAft>
                <a:spcPts val="0"/>
              </a:spcAft>
            </a:pPr>
            <a:r>
              <a:rPr lang="ru-RU" dirty="0">
                <a:solidFill>
                  <a:srgbClr val="700000"/>
                </a:solidFill>
              </a:rPr>
              <a:t>1.Создание психолого-педагогических условий на занятиях театрального кружка «</a:t>
            </a:r>
            <a:r>
              <a:rPr lang="ru-RU" dirty="0" err="1">
                <a:solidFill>
                  <a:srgbClr val="700000"/>
                </a:solidFill>
              </a:rPr>
              <a:t>Чокуркаан</a:t>
            </a:r>
            <a:r>
              <a:rPr lang="ru-RU" dirty="0">
                <a:solidFill>
                  <a:srgbClr val="700000"/>
                </a:solidFill>
              </a:rPr>
              <a:t>» для реализации творческой активности таймырских детей младшего школьного возраста, которые содействуют развитию межличностных отношений.</a:t>
            </a:r>
            <a:endParaRPr lang="ru-RU" dirty="0">
              <a:solidFill>
                <a:srgbClr val="700000"/>
              </a:solidFill>
              <a:ea typeface="Times New Roman"/>
            </a:endParaRPr>
          </a:p>
          <a:p>
            <a:pPr indent="448310" algn="just">
              <a:spcAft>
                <a:spcPts val="0"/>
              </a:spcAft>
            </a:pPr>
            <a:r>
              <a:rPr lang="ru-RU" dirty="0">
                <a:solidFill>
                  <a:srgbClr val="700000"/>
                </a:solidFill>
              </a:rPr>
              <a:t>2. Разработка системы коррекционно-развивающих занятий, которые направлены на решение спектра проблем, касающихся развития межличностных отношений среди детей экспериментальной группы.</a:t>
            </a:r>
            <a:endParaRPr lang="ru-RU" dirty="0">
              <a:solidFill>
                <a:srgbClr val="700000"/>
              </a:solidFill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86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152400"/>
            <a:ext cx="8077200" cy="1468437"/>
          </a:xfrm>
        </p:spPr>
        <p:txBody>
          <a:bodyPr/>
          <a:lstStyle/>
          <a:p>
            <a:pPr lvl="0" eaLnBrk="1" hangingPunct="1"/>
            <a: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Перечень мероприятий </a:t>
            </a:r>
            <a:b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</a:br>
            <a: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театрального кружка «</a:t>
            </a:r>
            <a:r>
              <a:rPr lang="ru-RU" sz="4000" b="1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Чокуркаан</a:t>
            </a:r>
            <a: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»</a:t>
            </a:r>
            <a:endParaRPr lang="en-US" sz="4000" b="1" dirty="0">
              <a:solidFill>
                <a:srgbClr val="800000"/>
              </a:solid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905000"/>
            <a:ext cx="8534400" cy="4191000"/>
          </a:xfrm>
        </p:spPr>
        <p:txBody>
          <a:bodyPr/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700000"/>
                </a:solidFill>
                <a:ea typeface="Times New Roman"/>
              </a:rPr>
              <a:t>1.	Совместная театрализованная деятельность детей и взрослых, театральное занятие, театрализованная игра.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700000"/>
                </a:solidFill>
                <a:ea typeface="Times New Roman"/>
              </a:rPr>
              <a:t>2.	Самостоятельная театрально-художественная деятельность.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700000"/>
                </a:solidFill>
                <a:ea typeface="Times New Roman"/>
              </a:rPr>
              <a:t>3.	Мини-игры на развивающих занятиях, миниатюры театрализованные игры-спектакли, инсценировки стихов и сказок.</a:t>
            </a:r>
            <a:endParaRPr lang="ru-RU" dirty="0">
              <a:solidFill>
                <a:srgbClr val="700000"/>
              </a:solidFill>
              <a:effectLst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687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243012"/>
          </a:xfrm>
        </p:spPr>
        <p:txBody>
          <a:bodyPr/>
          <a:lstStyle/>
          <a:p>
            <a:r>
              <a:rPr lang="ru-RU" sz="4000" b="1" dirty="0">
                <a:solidFill>
                  <a:srgbClr val="700000"/>
                </a:solidFill>
              </a:rPr>
              <a:t>Примеры занятий: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4524375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700000"/>
                </a:solidFill>
                <a:ea typeface="Calibri"/>
              </a:rPr>
              <a:t>Тема 1.</a:t>
            </a:r>
            <a:r>
              <a:rPr lang="ru-RU" dirty="0">
                <a:solidFill>
                  <a:srgbClr val="700000"/>
                </a:solidFill>
                <a:ea typeface="Calibri"/>
              </a:rPr>
              <a:t> Беседы о театре. </a:t>
            </a:r>
            <a:endParaRPr lang="ru-RU" sz="2800" dirty="0">
              <a:solidFill>
                <a:srgbClr val="700000"/>
              </a:solidFill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700000"/>
                </a:solidFill>
              </a:rPr>
              <a:t>Тема 3</a:t>
            </a:r>
            <a:r>
              <a:rPr lang="ru-RU" dirty="0">
                <a:solidFill>
                  <a:srgbClr val="700000"/>
                </a:solidFill>
              </a:rPr>
              <a:t>. Работа над спектаклем.</a:t>
            </a:r>
            <a:endParaRPr lang="ru-RU" sz="2800" dirty="0">
              <a:solidFill>
                <a:srgbClr val="700000"/>
              </a:solidFill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700000"/>
                </a:solidFill>
              </a:rPr>
              <a:t>Тема 8. </a:t>
            </a:r>
            <a:r>
              <a:rPr lang="ru-RU" dirty="0">
                <a:solidFill>
                  <a:srgbClr val="700000"/>
                </a:solidFill>
              </a:rPr>
              <a:t>Праздник «Моя мама лучшая на свете».</a:t>
            </a:r>
            <a:endParaRPr lang="ru-RU" sz="2800" dirty="0">
              <a:solidFill>
                <a:srgbClr val="700000"/>
              </a:solidFill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700000"/>
                </a:solidFill>
              </a:rPr>
              <a:t>Тема 14. </a:t>
            </a:r>
            <a:r>
              <a:rPr lang="ru-RU" dirty="0">
                <a:solidFill>
                  <a:srgbClr val="700000"/>
                </a:solidFill>
              </a:rPr>
              <a:t>Праздник «День оленевода».</a:t>
            </a:r>
            <a:endParaRPr lang="ru-RU" sz="2800" dirty="0">
              <a:solidFill>
                <a:srgbClr val="700000"/>
              </a:solidFill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700000"/>
                </a:solidFill>
              </a:rPr>
              <a:t>Тема 20. </a:t>
            </a:r>
            <a:r>
              <a:rPr lang="ru-RU" dirty="0">
                <a:solidFill>
                  <a:srgbClr val="700000"/>
                </a:solidFill>
              </a:rPr>
              <a:t>Праздник «</a:t>
            </a:r>
            <a:r>
              <a:rPr lang="ru-RU" dirty="0" err="1">
                <a:solidFill>
                  <a:srgbClr val="700000"/>
                </a:solidFill>
              </a:rPr>
              <a:t>Хейро</a:t>
            </a:r>
            <a:r>
              <a:rPr lang="ru-RU" dirty="0">
                <a:solidFill>
                  <a:srgbClr val="700000"/>
                </a:solidFill>
              </a:rPr>
              <a:t>».</a:t>
            </a:r>
            <a:endParaRPr lang="ru-RU" sz="2800" dirty="0">
              <a:solidFill>
                <a:srgbClr val="700000"/>
              </a:solidFill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700000"/>
                </a:solidFill>
              </a:rPr>
              <a:t>Тема 23</a:t>
            </a:r>
            <a:r>
              <a:rPr lang="ru-RU" dirty="0">
                <a:solidFill>
                  <a:srgbClr val="700000"/>
                </a:solidFill>
              </a:rPr>
              <a:t>. Праздник «Светлой масленицы»</a:t>
            </a:r>
            <a:endParaRPr lang="ru-RU" sz="2800" dirty="0">
              <a:solidFill>
                <a:srgbClr val="700000"/>
              </a:solidFill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700000"/>
                </a:solidFill>
              </a:rPr>
              <a:t>Тема 26. </a:t>
            </a:r>
            <a:r>
              <a:rPr lang="ru-RU" dirty="0">
                <a:solidFill>
                  <a:srgbClr val="700000"/>
                </a:solidFill>
              </a:rPr>
              <a:t>Постановка спектакля по сборнику стихов </a:t>
            </a:r>
            <a:r>
              <a:rPr lang="ru-RU" dirty="0" err="1">
                <a:solidFill>
                  <a:srgbClr val="700000"/>
                </a:solidFill>
              </a:rPr>
              <a:t>долганской</a:t>
            </a:r>
            <a:r>
              <a:rPr lang="ru-RU" dirty="0">
                <a:solidFill>
                  <a:srgbClr val="700000"/>
                </a:solidFill>
              </a:rPr>
              <a:t> поэтессы </a:t>
            </a:r>
            <a:r>
              <a:rPr lang="ru-RU" dirty="0" err="1">
                <a:solidFill>
                  <a:srgbClr val="700000"/>
                </a:solidFill>
              </a:rPr>
              <a:t>Огдо</a:t>
            </a:r>
            <a:r>
              <a:rPr lang="ru-RU" dirty="0">
                <a:solidFill>
                  <a:srgbClr val="700000"/>
                </a:solidFill>
              </a:rPr>
              <a:t> Аксёновой «</a:t>
            </a:r>
            <a:r>
              <a:rPr lang="ru-RU" dirty="0" err="1">
                <a:solidFill>
                  <a:srgbClr val="700000"/>
                </a:solidFill>
              </a:rPr>
              <a:t>Тундровичок</a:t>
            </a:r>
            <a:r>
              <a:rPr lang="ru-RU" dirty="0">
                <a:solidFill>
                  <a:srgbClr val="700000"/>
                </a:solidFill>
              </a:rPr>
              <a:t>».</a:t>
            </a:r>
            <a:endParaRPr lang="ru-RU" sz="2800" dirty="0">
              <a:solidFill>
                <a:srgbClr val="700000"/>
              </a:solidFill>
              <a:effectLst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8735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877540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just">
              <a:lnSpc>
                <a:spcPct val="150000"/>
              </a:lnSpc>
            </a:pPr>
            <a:r>
              <a:rPr lang="ru-RU" sz="32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Цель исследования: </a:t>
            </a: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составить программу </a:t>
            </a:r>
          </a:p>
          <a:p>
            <a:pPr lvl="0" algn="just">
              <a:lnSpc>
                <a:spcPct val="150000"/>
              </a:lnSpc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театрализованных занятий кружка «</a:t>
            </a:r>
            <a:r>
              <a:rPr lang="ru-RU" sz="3200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Чокуркаан</a:t>
            </a: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» </a:t>
            </a:r>
          </a:p>
          <a:p>
            <a:pPr lvl="0" algn="just">
              <a:lnSpc>
                <a:spcPct val="150000"/>
              </a:lnSpc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с таймырскими младшими школьниками и </a:t>
            </a:r>
          </a:p>
          <a:p>
            <a:pPr lvl="0" algn="just">
              <a:lnSpc>
                <a:spcPct val="150000"/>
              </a:lnSpc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апробировать её на практике.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8228013" cy="1166812"/>
          </a:xfrm>
        </p:spPr>
        <p:txBody>
          <a:bodyPr/>
          <a:lstStyle/>
          <a:p>
            <a:r>
              <a:rPr lang="ru-RU" sz="4000" b="1" dirty="0">
                <a:solidFill>
                  <a:srgbClr val="700000"/>
                </a:solidFill>
              </a:rPr>
              <a:t>Праздник «День оленевода»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19400"/>
            <a:ext cx="4267200" cy="4022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5800" y="2819400"/>
            <a:ext cx="4616116" cy="400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62000" y="14478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700000"/>
                </a:solidFill>
                <a:latin typeface="Times New Roman"/>
              </a:rPr>
              <a:t>Постановка спектакля по </a:t>
            </a:r>
            <a:r>
              <a:rPr lang="ru-RU" sz="2400" dirty="0" err="1">
                <a:solidFill>
                  <a:srgbClr val="700000"/>
                </a:solidFill>
                <a:latin typeface="Times New Roman"/>
              </a:rPr>
              <a:t>долганской</a:t>
            </a:r>
            <a:r>
              <a:rPr lang="ru-RU" sz="2400" dirty="0">
                <a:solidFill>
                  <a:srgbClr val="700000"/>
                </a:solidFill>
                <a:latin typeface="Times New Roman"/>
              </a:rPr>
              <a:t>  народной сказке «</a:t>
            </a:r>
            <a:r>
              <a:rPr lang="ru-RU" sz="2400" b="1" dirty="0">
                <a:solidFill>
                  <a:srgbClr val="700000"/>
                </a:solidFill>
                <a:latin typeface="Calibri"/>
                <a:ea typeface="Times New Roman"/>
                <a:cs typeface="Times New Roman"/>
              </a:rPr>
              <a:t>Откуда пошли разные народы»</a:t>
            </a:r>
            <a:endParaRPr lang="ru-RU" sz="2400" b="1" dirty="0">
              <a:solidFill>
                <a:srgbClr val="7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524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128588"/>
            <a:ext cx="5638800" cy="1433512"/>
          </a:xfrm>
        </p:spPr>
        <p:txBody>
          <a:bodyPr/>
          <a:lstStyle/>
          <a:p>
            <a:r>
              <a:rPr lang="ru-RU" dirty="0">
                <a:solidFill>
                  <a:srgbClr val="700000"/>
                </a:solidFill>
              </a:rPr>
              <a:t>Праздник «</a:t>
            </a:r>
            <a:r>
              <a:rPr lang="ru-RU" dirty="0" err="1">
                <a:solidFill>
                  <a:srgbClr val="700000"/>
                </a:solidFill>
              </a:rPr>
              <a:t>Хейро</a:t>
            </a:r>
            <a:r>
              <a:rPr lang="ru-RU" dirty="0">
                <a:solidFill>
                  <a:srgbClr val="700000"/>
                </a:solidFill>
              </a:rPr>
              <a:t>»</a:t>
            </a:r>
          </a:p>
        </p:txBody>
      </p:sp>
      <p:pic>
        <p:nvPicPr>
          <p:cNvPr id="9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695" y="3810000"/>
            <a:ext cx="3545305" cy="3027947"/>
          </a:xfrm>
        </p:spPr>
      </p:pic>
      <p:sp>
        <p:nvSpPr>
          <p:cNvPr id="10" name="TextBox 9"/>
          <p:cNvSpPr txBox="1"/>
          <p:nvPr/>
        </p:nvSpPr>
        <p:spPr>
          <a:xfrm>
            <a:off x="36095" y="2313632"/>
            <a:ext cx="5562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Есть у долган такой обычай </a:t>
            </a:r>
          </a:p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—Делиться первою добычей.</a:t>
            </a:r>
          </a:p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Запомни, мальчик.</a:t>
            </a:r>
          </a:p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Дай гостю лучший из кусков,</a:t>
            </a:r>
          </a:p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Второй кусок — для стариков.</a:t>
            </a:r>
          </a:p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Запомни, мальчик.</a:t>
            </a:r>
          </a:p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Поверье древнее гласит </a:t>
            </a:r>
          </a:p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—Удача у того гостит,</a:t>
            </a:r>
          </a:p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Кто от людей её не прячет.</a:t>
            </a:r>
          </a:p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Поверь мне, мальчик.</a:t>
            </a:r>
          </a:p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Есть у долган такой обычай </a:t>
            </a:r>
          </a:p>
          <a:p>
            <a:pPr lvl="0"/>
            <a:r>
              <a:rPr lang="ru-RU" sz="2400" dirty="0">
                <a:solidFill>
                  <a:srgbClr val="800000"/>
                </a:solidFill>
                <a:latin typeface="Calibri"/>
                <a:ea typeface="Microsoft YaHei" panose="020B0503020204020204" pitchFamily="34" charset="-122"/>
                <a:cs typeface="+mn-cs"/>
              </a:rPr>
              <a:t>—Делись — и будешь сам с добычей.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695" y="0"/>
            <a:ext cx="3505200" cy="374833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64" y="1260901"/>
            <a:ext cx="5069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700000"/>
                </a:solidFill>
                <a:latin typeface="+mn-lt"/>
              </a:rPr>
              <a:t>Инсценировка по творчеству </a:t>
            </a:r>
            <a:r>
              <a:rPr lang="ru-RU" sz="2400" dirty="0" err="1">
                <a:solidFill>
                  <a:srgbClr val="700000"/>
                </a:solidFill>
                <a:latin typeface="+mn-lt"/>
              </a:rPr>
              <a:t>долганской</a:t>
            </a:r>
            <a:r>
              <a:rPr lang="ru-RU" sz="2400" dirty="0">
                <a:solidFill>
                  <a:srgbClr val="700000"/>
                </a:solidFill>
                <a:latin typeface="+mn-lt"/>
              </a:rPr>
              <a:t> поэтессы </a:t>
            </a:r>
            <a:r>
              <a:rPr lang="ru-RU" sz="2400" dirty="0" err="1">
                <a:solidFill>
                  <a:srgbClr val="700000"/>
                </a:solidFill>
                <a:latin typeface="+mn-lt"/>
              </a:rPr>
              <a:t>Огдо</a:t>
            </a:r>
            <a:r>
              <a:rPr lang="ru-RU" sz="2400" dirty="0">
                <a:solidFill>
                  <a:srgbClr val="700000"/>
                </a:solidFill>
                <a:latin typeface="+mn-lt"/>
              </a:rPr>
              <a:t> Аксёновой</a:t>
            </a:r>
          </a:p>
          <a:p>
            <a:r>
              <a:rPr lang="ru-RU" sz="2400" dirty="0">
                <a:solidFill>
                  <a:srgbClr val="700000"/>
                </a:solidFill>
                <a:latin typeface="+mn-lt"/>
              </a:rPr>
              <a:t>«</a:t>
            </a:r>
            <a:r>
              <a:rPr lang="ru-RU" sz="2400" dirty="0" err="1">
                <a:solidFill>
                  <a:srgbClr val="700000"/>
                </a:solidFill>
                <a:latin typeface="+mn-lt"/>
              </a:rPr>
              <a:t>Тундровичок</a:t>
            </a:r>
            <a:r>
              <a:rPr lang="ru-RU" sz="2400" dirty="0">
                <a:solidFill>
                  <a:srgbClr val="700000"/>
                </a:solidFill>
                <a:latin typeface="+mn-lt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1923672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7800" y="152400"/>
            <a:ext cx="7315200" cy="1219200"/>
          </a:xfrm>
        </p:spPr>
        <p:txBody>
          <a:bodyPr/>
          <a:lstStyle/>
          <a:p>
            <a:pPr lvl="0" eaLnBrk="1" hangingPunct="1"/>
            <a: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Методика Дж. Морено «Социометрия»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5562599"/>
            <a:ext cx="8839200" cy="129138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Рис. 5 Распределение учащихся по уровню </a:t>
            </a:r>
            <a:r>
              <a:rPr lang="ru-RU" sz="2000" dirty="0" err="1">
                <a:solidFill>
                  <a:srgbClr val="700000"/>
                </a:solidFill>
                <a:ea typeface="Calibri"/>
                <a:cs typeface="Times New Roman"/>
              </a:rPr>
              <a:t>сформированности</a:t>
            </a: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 статусного положения после  формирующего эксперимента</a:t>
            </a:r>
            <a:endParaRPr lang="ru-RU" sz="2000" dirty="0">
              <a:solidFill>
                <a:srgbClr val="700000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180342528"/>
              </p:ext>
            </p:extLst>
          </p:nvPr>
        </p:nvGraphicFramePr>
        <p:xfrm>
          <a:off x="838200" y="1295400"/>
          <a:ext cx="8001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0152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-304800"/>
            <a:ext cx="8077200" cy="1828800"/>
          </a:xfrm>
        </p:spPr>
        <p:txBody>
          <a:bodyPr/>
          <a:lstStyle/>
          <a:p>
            <a:pPr lvl="0" eaLnBrk="1" hangingPunct="1"/>
            <a: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Методика диагностики межличностных отношений </a:t>
            </a:r>
            <a:r>
              <a:rPr lang="ru-RU" sz="4000" b="1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Т.Лири</a:t>
            </a:r>
            <a:endParaRPr lang="ru-RU" sz="4000" b="1" dirty="0">
              <a:solidFill>
                <a:srgbClr val="800000"/>
              </a:solid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5486400"/>
            <a:ext cx="8915400" cy="10668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Рис. 6 Распределение учащихся по уровню </a:t>
            </a:r>
            <a:r>
              <a:rPr lang="ru-RU" sz="2000" dirty="0" err="1">
                <a:solidFill>
                  <a:srgbClr val="700000"/>
                </a:solidFill>
                <a:ea typeface="Calibri"/>
                <a:cs typeface="Times New Roman"/>
              </a:rPr>
              <a:t>сформированности</a:t>
            </a: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 межличностных отношений после  формирующего эксперимента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rgbClr val="700000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705883231"/>
              </p:ext>
            </p:extLst>
          </p:nvPr>
        </p:nvGraphicFramePr>
        <p:xfrm>
          <a:off x="838200" y="1447800"/>
          <a:ext cx="76962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686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7800" y="152400"/>
            <a:ext cx="7696200" cy="1524001"/>
          </a:xfrm>
        </p:spPr>
        <p:txBody>
          <a:bodyPr/>
          <a:lstStyle/>
          <a:p>
            <a:pPr lvl="0" eaLnBrk="1" hangingPunct="1"/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Результаты диагностики уровня </a:t>
            </a:r>
            <a:r>
              <a:rPr lang="ru-RU" sz="3600" b="1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эмпатийных</a:t>
            </a:r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lang="ru-RU" sz="3600" b="1" dirty="0" smtClean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способностей</a:t>
            </a:r>
            <a:br>
              <a:rPr lang="ru-RU" sz="3600" b="1" dirty="0" smtClean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</a:br>
            <a:r>
              <a:rPr lang="ru-RU" sz="3600" b="1" dirty="0" smtClean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В.В. Бойко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638800"/>
            <a:ext cx="8229600" cy="12192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Рис. 7 Распределение учащихся по уровню  проявления </a:t>
            </a:r>
            <a:r>
              <a:rPr lang="ru-RU" sz="2000" dirty="0" err="1">
                <a:solidFill>
                  <a:srgbClr val="700000"/>
                </a:solidFill>
                <a:ea typeface="Calibri"/>
                <a:cs typeface="Times New Roman"/>
              </a:rPr>
              <a:t>эмпатийных</a:t>
            </a:r>
            <a:r>
              <a:rPr lang="ru-RU" sz="2000" dirty="0">
                <a:solidFill>
                  <a:srgbClr val="700000"/>
                </a:solidFill>
                <a:ea typeface="Calibri"/>
                <a:cs typeface="Times New Roman"/>
              </a:rPr>
              <a:t> способностей после формирующего эксперимента</a:t>
            </a:r>
          </a:p>
          <a:p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74585982"/>
              </p:ext>
            </p:extLst>
          </p:nvPr>
        </p:nvGraphicFramePr>
        <p:xfrm>
          <a:off x="1066800" y="1600200"/>
          <a:ext cx="76200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202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638800"/>
            <a:ext cx="9144000" cy="7413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700000"/>
                </a:solidFill>
              </a:rPr>
              <a:t>Рис. </a:t>
            </a:r>
            <a:r>
              <a:rPr lang="ru-RU" dirty="0" smtClean="0">
                <a:solidFill>
                  <a:srgbClr val="700000"/>
                </a:solidFill>
              </a:rPr>
              <a:t>9 </a:t>
            </a:r>
            <a:r>
              <a:rPr lang="ru-RU" dirty="0">
                <a:solidFill>
                  <a:srgbClr val="700000"/>
                </a:solidFill>
              </a:rPr>
              <a:t>Общий уровень </a:t>
            </a:r>
            <a:r>
              <a:rPr lang="ru-RU" dirty="0" err="1">
                <a:solidFill>
                  <a:srgbClr val="700000"/>
                </a:solidFill>
              </a:rPr>
              <a:t>сфомированности</a:t>
            </a:r>
            <a:r>
              <a:rPr lang="ru-RU" dirty="0">
                <a:solidFill>
                  <a:srgbClr val="700000"/>
                </a:solidFill>
              </a:rPr>
              <a:t> межличностных отношений </a:t>
            </a:r>
            <a:r>
              <a:rPr lang="ru-RU" dirty="0" smtClean="0">
                <a:solidFill>
                  <a:srgbClr val="700000"/>
                </a:solidFill>
              </a:rPr>
              <a:t>до и после </a:t>
            </a:r>
            <a:r>
              <a:rPr lang="ru-RU" dirty="0">
                <a:solidFill>
                  <a:srgbClr val="700000"/>
                </a:solidFill>
              </a:rPr>
              <a:t>проведения формирующего эксперимента 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943719139"/>
              </p:ext>
            </p:extLst>
          </p:nvPr>
        </p:nvGraphicFramePr>
        <p:xfrm>
          <a:off x="1447800" y="228600"/>
          <a:ext cx="7467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656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2133600"/>
            <a:ext cx="6858000" cy="2209799"/>
          </a:xfrm>
        </p:spPr>
        <p:txBody>
          <a:bodyPr/>
          <a:lstStyle/>
          <a:p>
            <a:r>
              <a:rPr lang="ru-RU" b="1" dirty="0">
                <a:solidFill>
                  <a:srgbClr val="700000"/>
                </a:solidFill>
              </a:rPr>
              <a:t>Благодарим за </a:t>
            </a:r>
            <a:r>
              <a:rPr lang="ru-RU" b="1" dirty="0" smtClean="0">
                <a:solidFill>
                  <a:srgbClr val="700000"/>
                </a:solidFill>
              </a:rPr>
              <a:t>внимание</a:t>
            </a:r>
            <a:endParaRPr lang="ru-RU" b="1" dirty="0">
              <a:solidFill>
                <a:srgbClr val="7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12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403350" y="274638"/>
            <a:ext cx="72834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458200" cy="635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just">
              <a:lnSpc>
                <a:spcPct val="150000"/>
              </a:lnSpc>
            </a:pPr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	Объект исследования: </a:t>
            </a: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процесс развития </a:t>
            </a:r>
          </a:p>
          <a:p>
            <a:pPr lvl="0" algn="just"/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межличностных  отношений в коллективе </a:t>
            </a:r>
          </a:p>
          <a:p>
            <a:pPr lvl="0" algn="just"/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таймырских младших школьников на занятиях</a:t>
            </a:r>
          </a:p>
          <a:p>
            <a:pPr lvl="0" algn="just"/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театрального кружка «</a:t>
            </a:r>
            <a:r>
              <a:rPr lang="ru-RU" sz="3200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Чокуркаан</a:t>
            </a: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».</a:t>
            </a:r>
          </a:p>
          <a:p>
            <a:pPr lvl="0" algn="just"/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	</a:t>
            </a:r>
          </a:p>
          <a:p>
            <a:pPr lvl="0" algn="just"/>
            <a:r>
              <a:rPr lang="ru-RU" sz="36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Предмет исследования: </a:t>
            </a: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занятия </a:t>
            </a:r>
          </a:p>
          <a:p>
            <a:pPr lvl="0" algn="just"/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театрального кружка «</a:t>
            </a:r>
            <a:r>
              <a:rPr lang="ru-RU" sz="3200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Чокуркаан</a:t>
            </a: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» </a:t>
            </a:r>
            <a:r>
              <a:rPr lang="ru-RU" sz="3200" dirty="0">
                <a:solidFill>
                  <a:srgbClr val="FF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как средство</a:t>
            </a:r>
          </a:p>
          <a:p>
            <a:pPr lvl="0" algn="just"/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развития межличностных отношений в </a:t>
            </a:r>
          </a:p>
          <a:p>
            <a:pPr lvl="0" algn="just"/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коллективе таймырских младших школьников.</a:t>
            </a:r>
            <a:endParaRPr lang="en-US" sz="3200" dirty="0">
              <a:solidFill>
                <a:srgbClr val="800000"/>
              </a:solidFill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1" y="1371600"/>
            <a:ext cx="8534400" cy="5105400"/>
          </a:xfrm>
        </p:spPr>
        <p:txBody>
          <a:bodyPr/>
          <a:lstStyle/>
          <a:p>
            <a:pPr lvl="0" algn="l" eaLnBrk="1" hangingPunct="1">
              <a:spcBef>
                <a:spcPct val="0"/>
              </a:spcBef>
            </a:pPr>
            <a:r>
              <a:rPr lang="ru-RU" sz="32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	</a:t>
            </a:r>
            <a:endParaRPr lang="ru-RU" sz="3200" b="1" dirty="0" smtClean="0">
              <a:solidFill>
                <a:srgbClr val="80000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algn="l" eaLnBrk="1" hangingPunct="1">
              <a:spcBef>
                <a:spcPct val="0"/>
              </a:spcBef>
            </a:pPr>
            <a:r>
              <a:rPr lang="ru-RU" sz="32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Гипотеза исследования: </a:t>
            </a: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занятия </a:t>
            </a:r>
          </a:p>
          <a:p>
            <a:pPr lvl="0" algn="l" eaLnBrk="1" hangingPunct="1">
              <a:spcBef>
                <a:spcPct val="0"/>
              </a:spcBef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театрального кружка «</a:t>
            </a:r>
            <a:r>
              <a:rPr lang="ru-RU" sz="3200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Чокуркаан</a:t>
            </a: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» будут </a:t>
            </a:r>
          </a:p>
          <a:p>
            <a:pPr lvl="0" algn="l" eaLnBrk="1" hangingPunct="1">
              <a:spcBef>
                <a:spcPct val="0"/>
              </a:spcBef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способствовать развитию межличностных </a:t>
            </a:r>
          </a:p>
          <a:p>
            <a:pPr lvl="0" algn="l" eaLnBrk="1" hangingPunct="1">
              <a:spcBef>
                <a:spcPct val="0"/>
              </a:spcBef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отношений таймырских младших школьников,</a:t>
            </a:r>
          </a:p>
          <a:p>
            <a:pPr lvl="0" algn="l" eaLnBrk="1" hangingPunct="1">
              <a:spcBef>
                <a:spcPct val="0"/>
              </a:spcBef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если их содержание будет направлено на</a:t>
            </a:r>
          </a:p>
          <a:p>
            <a:pPr lvl="0" algn="l" eaLnBrk="1" hangingPunct="1">
              <a:spcBef>
                <a:spcPct val="0"/>
              </a:spcBef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создание благоприятного психологического </a:t>
            </a:r>
          </a:p>
          <a:p>
            <a:pPr lvl="0" algn="l" eaLnBrk="1" hangingPunct="1">
              <a:spcBef>
                <a:spcPct val="0"/>
              </a:spcBef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климата, повышение групповой сплочённости и </a:t>
            </a:r>
          </a:p>
          <a:p>
            <a:pPr lvl="0" algn="l" eaLnBrk="1" hangingPunct="1">
              <a:spcBef>
                <a:spcPct val="0"/>
              </a:spcBef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формирование </a:t>
            </a:r>
            <a:r>
              <a:rPr lang="ru-RU" sz="3200" dirty="0" err="1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эмпатийных</a:t>
            </a: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способностей.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3779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658736"/>
            <a:ext cx="8915400" cy="6199264"/>
          </a:xfrm>
        </p:spPr>
        <p:txBody>
          <a:bodyPr/>
          <a:lstStyle/>
          <a:p>
            <a:pPr marL="82550" lvl="0" algn="l" defTabSz="914400" eaLnBrk="1" hangingPunct="1">
              <a:spcBef>
                <a:spcPts val="0"/>
              </a:spcBef>
              <a:buClr>
                <a:srgbClr val="3891A7"/>
              </a:buClr>
              <a:buSzPct val="80000"/>
            </a:pPr>
            <a:endParaRPr lang="ru-RU" altLang="en-US" kern="0" dirty="0">
              <a:solidFill>
                <a:srgbClr val="800000"/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marL="82550" lvl="0" algn="l" defTabSz="914400" eaLnBrk="1" hangingPunct="1">
              <a:spcBef>
                <a:spcPts val="0"/>
              </a:spcBef>
              <a:buClr>
                <a:srgbClr val="3891A7"/>
              </a:buClr>
              <a:buSzPct val="80000"/>
            </a:pPr>
            <a:endParaRPr lang="ru-RU" altLang="en-US" kern="0" dirty="0">
              <a:solidFill>
                <a:srgbClr val="800000"/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marL="82550" lvl="0" algn="l" defTabSz="914400" eaLnBrk="1" hangingPunct="1">
              <a:spcBef>
                <a:spcPts val="0"/>
              </a:spcBef>
              <a:buClr>
                <a:srgbClr val="3891A7"/>
              </a:buClr>
              <a:buSzPct val="80000"/>
            </a:pPr>
            <a:r>
              <a:rPr lang="ru-RU" altLang="en-US" kern="0" dirty="0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1 . Проанализировать психолого-педагогическую литературу:</a:t>
            </a:r>
          </a:p>
          <a:p>
            <a:pPr marL="82550" lvl="0" algn="l" defTabSz="914400" eaLnBrk="1" hangingPunct="1">
              <a:spcBef>
                <a:spcPts val="0"/>
              </a:spcBef>
              <a:buClr>
                <a:srgbClr val="3891A7"/>
              </a:buClr>
              <a:buSzPct val="80000"/>
            </a:pPr>
            <a:r>
              <a:rPr lang="ru-RU" altLang="en-US" kern="0" dirty="0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2. Выявить особенности межличностных отношений в коллективе </a:t>
            </a:r>
          </a:p>
          <a:p>
            <a:pPr marL="365125" lvl="0" indent="-282575" algn="l" defTabSz="914400" eaLnBrk="1" hangingPunct="1">
              <a:spcBef>
                <a:spcPts val="0"/>
              </a:spcBef>
              <a:buClr>
                <a:srgbClr val="3891A7"/>
              </a:buClr>
              <a:buSzPct val="80000"/>
            </a:pPr>
            <a:r>
              <a:rPr lang="ru-RU" altLang="en-US" kern="0" dirty="0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таймырских младших школьников; </a:t>
            </a:r>
          </a:p>
          <a:p>
            <a:pPr marL="82550" lvl="0" algn="l" defTabSz="914400" eaLnBrk="1" hangingPunct="1">
              <a:spcBef>
                <a:spcPts val="0"/>
              </a:spcBef>
              <a:buClr>
                <a:srgbClr val="3891A7"/>
              </a:buClr>
              <a:buSzPct val="80000"/>
            </a:pPr>
            <a:r>
              <a:rPr lang="ru-RU" altLang="en-US" kern="0" dirty="0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3. Исследовать способы организации, направленные на формирование межличностных отношений таймырских  младших школьников;</a:t>
            </a:r>
          </a:p>
          <a:p>
            <a:pPr marL="82550" lvl="0" algn="l" defTabSz="914400" eaLnBrk="1" hangingPunct="1">
              <a:spcBef>
                <a:spcPts val="0"/>
              </a:spcBef>
              <a:buClr>
                <a:srgbClr val="3891A7"/>
              </a:buClr>
              <a:buSzPct val="80000"/>
            </a:pPr>
            <a:r>
              <a:rPr lang="ru-RU" altLang="en-US" kern="0" dirty="0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 4. Провести опытно-экспериментальную работу по развитию  межличностных отношений таймырских учащихся  младшего школьного возраста на занятиях театрального кружка «</a:t>
            </a:r>
            <a:r>
              <a:rPr lang="ru-RU" altLang="en-US" kern="0" dirty="0" err="1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Чокуркаан</a:t>
            </a:r>
            <a:r>
              <a:rPr lang="ru-RU" altLang="en-US" kern="0" dirty="0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».</a:t>
            </a:r>
          </a:p>
          <a:p>
            <a:pPr marL="82550" lvl="0" algn="l" defTabSz="914400" eaLnBrk="1" hangingPunct="1">
              <a:spcBef>
                <a:spcPts val="0"/>
              </a:spcBef>
              <a:buClr>
                <a:srgbClr val="3891A7"/>
              </a:buClr>
              <a:buSzPct val="80000"/>
            </a:pPr>
            <a:r>
              <a:rPr lang="ru-RU" altLang="en-US" kern="0" dirty="0">
                <a:solidFill>
                  <a:srgbClr val="800000"/>
                </a:solidFill>
                <a:latin typeface="Calibri" panose="020F0502020204030204" pitchFamily="34" charset="0"/>
                <a:cs typeface="Calibri" pitchFamily="34" charset="0"/>
              </a:rPr>
              <a:t>5. Отследить динамику  происходящего до и после формирующего эксперимента.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326" y="0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dirty="0">
                <a:solidFill>
                  <a:srgbClr val="80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itchFamily="34" charset="0"/>
              </a:rPr>
              <a:t>Задачи  исследования:</a:t>
            </a:r>
            <a:endParaRPr lang="en-US" sz="3600" dirty="0">
              <a:solidFill>
                <a:srgbClr val="800000"/>
              </a:solidFill>
              <a:latin typeface="Calibri" panose="020F0502020204030204" pitchFamily="34" charset="0"/>
              <a:ea typeface="Microsoft YaHei" panose="020B0503020204020204" pitchFamily="34" charset="-122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95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1200" y="304800"/>
            <a:ext cx="6172200" cy="744537"/>
          </a:xfrm>
        </p:spPr>
        <p:txBody>
          <a:bodyPr/>
          <a:lstStyle/>
          <a:p>
            <a:pPr lvl="0" eaLnBrk="1" hangingPunct="1"/>
            <a: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Методы исследования: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600" y="1295400"/>
            <a:ext cx="8229600" cy="4724400"/>
          </a:xfrm>
        </p:spPr>
        <p:txBody>
          <a:bodyPr/>
          <a:lstStyle/>
          <a:p>
            <a:pPr marL="457200" lvl="0" indent="-457200" algn="l" eaLnBrk="1" hangingPunct="1">
              <a:lnSpc>
                <a:spcPct val="150000"/>
              </a:lnSpc>
              <a:spcBef>
                <a:spcPct val="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Анализ психолого-педагогической литературы;</a:t>
            </a:r>
          </a:p>
          <a:p>
            <a:pPr marL="457200" lvl="0" indent="-457200" algn="l" eaLnBrk="1" hangingPunct="1">
              <a:lnSpc>
                <a:spcPct val="150000"/>
              </a:lnSpc>
              <a:spcBef>
                <a:spcPct val="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Беседа;</a:t>
            </a:r>
          </a:p>
          <a:p>
            <a:pPr marL="457200" lvl="0" indent="-457200" algn="l" eaLnBrk="1" hangingPunct="1">
              <a:lnSpc>
                <a:spcPct val="150000"/>
              </a:lnSpc>
              <a:spcBef>
                <a:spcPct val="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Наблюдение; </a:t>
            </a:r>
          </a:p>
          <a:p>
            <a:pPr marL="457200" lvl="0" indent="-457200" algn="l" eaLnBrk="1" hangingPunct="1">
              <a:lnSpc>
                <a:spcPct val="150000"/>
              </a:lnSpc>
              <a:spcBef>
                <a:spcPct val="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ru-RU" sz="3200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Психодиагностика.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97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" y="1600200"/>
            <a:ext cx="8991600" cy="4724400"/>
          </a:xfrm>
        </p:spPr>
        <p:txBody>
          <a:bodyPr/>
          <a:lstStyle/>
          <a:p>
            <a:pPr indent="448310" algn="just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700000"/>
                </a:solidFill>
                <a:ea typeface="Times New Roman"/>
              </a:rPr>
              <a:t>Межличностные отношения </a:t>
            </a:r>
            <a:r>
              <a:rPr lang="ru-RU" sz="3200" dirty="0">
                <a:solidFill>
                  <a:srgbClr val="700000"/>
                </a:solidFill>
                <a:ea typeface="Times New Roman"/>
              </a:rPr>
              <a:t>– это совокупность взаимодействия между людьми. (В.Н. Куницына)</a:t>
            </a:r>
          </a:p>
          <a:p>
            <a:pPr indent="448310" algn="just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700000"/>
                </a:solidFill>
                <a:ea typeface="Calibri"/>
              </a:rPr>
              <a:t>Межличностные отношения </a:t>
            </a:r>
            <a:r>
              <a:rPr lang="ru-RU" sz="3200" dirty="0">
                <a:solidFill>
                  <a:srgbClr val="700000"/>
                </a:solidFill>
                <a:ea typeface="Calibri"/>
              </a:rPr>
              <a:t>– это субъективные связи, возникающие в результате их фактического взаимодействия и сопровождаемые уже различными эмоциональными и другими переживаниями (симпатиями и антипатиями) индивидов, в них участвующих. (А.В. Карпенко)</a:t>
            </a:r>
            <a:endParaRPr lang="ru-RU" sz="3200" dirty="0">
              <a:solidFill>
                <a:srgbClr val="700000"/>
              </a:solidFill>
              <a:effectLst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419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228600"/>
            <a:ext cx="8077200" cy="1066800"/>
          </a:xfrm>
        </p:spPr>
        <p:txBody>
          <a:bodyPr/>
          <a:lstStyle/>
          <a:p>
            <a:pPr lvl="0" eaLnBrk="1" hangingPunct="1"/>
            <a:r>
              <a:rPr lang="ru-RU" sz="4000" b="1" dirty="0">
                <a:solidFill>
                  <a:srgbClr val="8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Особенности межличностных отношений: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90600"/>
            <a:ext cx="9144000" cy="4876800"/>
          </a:xfrm>
        </p:spPr>
        <p:txBody>
          <a:bodyPr/>
          <a:lstStyle/>
          <a:p>
            <a:pPr marL="342900" lvl="0" indent="-342900" algn="l" eaLnBrk="1" hangingPunct="1">
              <a:lnSpc>
                <a:spcPct val="150000"/>
              </a:lnSpc>
              <a:spcBef>
                <a:spcPct val="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ru-RU" sz="3200" dirty="0">
                <a:solidFill>
                  <a:srgbClr val="800000"/>
                </a:solidFill>
                <a:ea typeface="Times New Roman"/>
              </a:rPr>
              <a:t>формально деловые отношения взаимной зависимости, возникающие в процессе разнообразной совместной деятельности; </a:t>
            </a:r>
          </a:p>
          <a:p>
            <a:pPr marL="342900" lvl="0" indent="-342900" algn="l" eaLnBrk="1" hangingPunct="1">
              <a:lnSpc>
                <a:spcPct val="150000"/>
              </a:lnSpc>
              <a:spcBef>
                <a:spcPct val="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ru-RU" sz="3200" dirty="0">
                <a:solidFill>
                  <a:srgbClr val="800000"/>
                </a:solidFill>
                <a:ea typeface="Times New Roman"/>
              </a:rPr>
              <a:t>неформальные межличностные отношения взаимной заинтересованности; </a:t>
            </a:r>
          </a:p>
          <a:p>
            <a:pPr marL="342900" lvl="0" indent="-342900" algn="l" eaLnBrk="1" hangingPunct="1">
              <a:lnSpc>
                <a:spcPct val="150000"/>
              </a:lnSpc>
              <a:spcBef>
                <a:spcPct val="0"/>
              </a:spcBef>
              <a:buClr>
                <a:srgbClr val="800000"/>
              </a:buClr>
              <a:buFont typeface="Wingdings" pitchFamily="2" charset="2"/>
              <a:buChar char="v"/>
            </a:pPr>
            <a:r>
              <a:rPr lang="ru-RU" sz="3200" dirty="0">
                <a:solidFill>
                  <a:srgbClr val="800000"/>
                </a:solidFill>
                <a:ea typeface="Times New Roman"/>
              </a:rPr>
              <a:t>межличностные отношения избирательного характера, складывающиеся на почве взаимной симпатии, общих интересов.</a:t>
            </a:r>
            <a:endParaRPr lang="ru-RU" sz="3200" dirty="0">
              <a:solidFill>
                <a:srgbClr val="800000"/>
              </a:solidFill>
              <a:ea typeface="Microsoft YaHei" panose="020B0503020204020204" pitchFamily="34" charset="-12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45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1"/>
            <a:ext cx="7924800" cy="1828800"/>
          </a:xfrm>
        </p:spPr>
        <p:txBody>
          <a:bodyPr/>
          <a:lstStyle/>
          <a:p>
            <a:r>
              <a:rPr lang="ru-RU" sz="4000" b="1" dirty="0">
                <a:solidFill>
                  <a:srgbClr val="700000"/>
                </a:solidFill>
              </a:rPr>
              <a:t>Способы развития межличностных отношений в младшем школьном возрасте: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828800"/>
            <a:ext cx="8229600" cy="3429000"/>
          </a:xfrm>
        </p:spPr>
        <p:txBody>
          <a:bodyPr/>
          <a:lstStyle/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Clr>
                <a:srgbClr val="700000"/>
              </a:buClr>
              <a:buFont typeface="Wingdings" pitchFamily="2" charset="2"/>
              <a:buChar char=""/>
            </a:pPr>
            <a:r>
              <a:rPr lang="ru-RU" sz="3200" dirty="0">
                <a:solidFill>
                  <a:srgbClr val="700000"/>
                </a:solidFill>
              </a:rPr>
              <a:t>Сюжетная игра;</a:t>
            </a:r>
            <a:endParaRPr lang="ru-RU" sz="3200" dirty="0">
              <a:solidFill>
                <a:srgbClr val="700000"/>
              </a:solidFill>
              <a:ea typeface="Times New Roman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Clr>
                <a:srgbClr val="700000"/>
              </a:buClr>
              <a:buFont typeface="Wingdings" pitchFamily="2" charset="2"/>
              <a:buChar char=""/>
            </a:pPr>
            <a:r>
              <a:rPr lang="ru-RU" sz="3200" dirty="0">
                <a:solidFill>
                  <a:srgbClr val="700000"/>
                </a:solidFill>
              </a:rPr>
              <a:t>Сюжетно-ролевая игра;</a:t>
            </a:r>
            <a:endParaRPr lang="ru-RU" sz="3200" dirty="0">
              <a:solidFill>
                <a:srgbClr val="700000"/>
              </a:solidFill>
              <a:ea typeface="Times New Roman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Clr>
                <a:srgbClr val="700000"/>
              </a:buClr>
              <a:buFont typeface="Wingdings" pitchFamily="2" charset="2"/>
              <a:buChar char=""/>
            </a:pPr>
            <a:r>
              <a:rPr lang="ru-RU" sz="3200" dirty="0">
                <a:solidFill>
                  <a:srgbClr val="700000"/>
                </a:solidFill>
                <a:ea typeface="Times New Roman"/>
              </a:rPr>
              <a:t>Театральные этюды;</a:t>
            </a: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Clr>
                <a:srgbClr val="700000"/>
              </a:buClr>
              <a:buFont typeface="Wingdings" pitchFamily="2" charset="2"/>
              <a:buChar char=""/>
            </a:pPr>
            <a:r>
              <a:rPr lang="ru-RU" sz="3200" dirty="0" err="1">
                <a:solidFill>
                  <a:srgbClr val="700000"/>
                </a:solidFill>
                <a:ea typeface="Times New Roman"/>
              </a:rPr>
              <a:t>Многоперсонажные</a:t>
            </a:r>
            <a:r>
              <a:rPr lang="ru-RU" sz="3200" dirty="0">
                <a:solidFill>
                  <a:srgbClr val="700000"/>
                </a:solidFill>
                <a:ea typeface="Times New Roman"/>
              </a:rPr>
              <a:t> игры;</a:t>
            </a: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Clr>
                <a:srgbClr val="700000"/>
              </a:buClr>
              <a:buFont typeface="Wingdings" pitchFamily="2" charset="2"/>
              <a:buChar char=""/>
            </a:pPr>
            <a:r>
              <a:rPr lang="ru-RU" sz="3200" dirty="0">
                <a:solidFill>
                  <a:srgbClr val="700000"/>
                </a:solidFill>
                <a:ea typeface="Times New Roman"/>
              </a:rPr>
              <a:t>Постановка спектаклей по произведениям.</a:t>
            </a:r>
            <a:endParaRPr lang="ru-RU" sz="3200" dirty="0">
              <a:solidFill>
                <a:srgbClr val="700000"/>
              </a:solidFill>
              <a:effectLst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672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689</Words>
  <Application>Microsoft Office PowerPoint</Application>
  <PresentationFormat>Экран (4:3)</PresentationFormat>
  <Paragraphs>113</Paragraphs>
  <Slides>26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Методы исследования:</vt:lpstr>
      <vt:lpstr>Презентация PowerPoint</vt:lpstr>
      <vt:lpstr>Особенности межличностных отношений:</vt:lpstr>
      <vt:lpstr>Способы развития межличностных отношений в младшем школьном возрасте:</vt:lpstr>
      <vt:lpstr>Презентация PowerPoint</vt:lpstr>
      <vt:lpstr>Критерии исследования:</vt:lpstr>
      <vt:lpstr>Диагностические методики:</vt:lpstr>
      <vt:lpstr>Методика «Социометрия»  (Дж. Морено) </vt:lpstr>
      <vt:lpstr>Методика диагностики межличностных отношений (Т. Лири) </vt:lpstr>
      <vt:lpstr>Методика диагностики   эмпатийных способностей  (В.В. Бойко)</vt:lpstr>
      <vt:lpstr>Презентация PowerPoint</vt:lpstr>
      <vt:lpstr>Программа занятий театрального кружка «Чокуркаан»  (рассчитана на 34 встречи)</vt:lpstr>
      <vt:lpstr>Перечень мероприятий  театрального кружка «Чокуркаан»</vt:lpstr>
      <vt:lpstr>Примеры занятий:</vt:lpstr>
      <vt:lpstr>Праздник «День оленевода»</vt:lpstr>
      <vt:lpstr>Праздник «Хейро»</vt:lpstr>
      <vt:lpstr>Методика Дж. Морено «Социометрия»</vt:lpstr>
      <vt:lpstr>Методика диагностики межличностных отношений Т.Лири</vt:lpstr>
      <vt:lpstr>Результаты диагностики уровня эмпатийных способностей  В.В. Бойко</vt:lpstr>
      <vt:lpstr>Презентация PowerPoint</vt:lpstr>
      <vt:lpstr>Благодарим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BOA</dc:creator>
  <cp:lastModifiedBy>Марина</cp:lastModifiedBy>
  <cp:revision>36</cp:revision>
  <cp:lastPrinted>1601-01-01T00:00:00Z</cp:lastPrinted>
  <dcterms:created xsi:type="dcterms:W3CDTF">2015-04-04T09:24:30Z</dcterms:created>
  <dcterms:modified xsi:type="dcterms:W3CDTF">2017-06-23T14:41:50Z</dcterms:modified>
</cp:coreProperties>
</file>