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84" r:id="rId26"/>
    <p:sldId id="280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00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Звёзды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Отверженные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0.33</c:v>
                </c:pt>
                <c:pt idx="2">
                  <c:v>0.37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Звёзды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Отверженные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0.17</c:v>
                </c:pt>
                <c:pt idx="1">
                  <c:v>0.4</c:v>
                </c:pt>
                <c:pt idx="2">
                  <c:v>0.33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6800"/>
        <c:axId val="21198336"/>
      </c:barChart>
      <c:catAx>
        <c:axId val="2119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198336"/>
        <c:crosses val="autoZero"/>
        <c:auto val="1"/>
        <c:lblAlgn val="ctr"/>
        <c:lblOffset val="100"/>
        <c:noMultiLvlLbl val="0"/>
      </c:catAx>
      <c:valAx>
        <c:axId val="21198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9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Авторитарный</c:v>
                </c:pt>
                <c:pt idx="1">
                  <c:v>Эгоистичный</c:v>
                </c:pt>
                <c:pt idx="2">
                  <c:v>Агрессивный</c:v>
                </c:pt>
                <c:pt idx="3">
                  <c:v>Подозрительный</c:v>
                </c:pt>
                <c:pt idx="4">
                  <c:v>Подчиняемый</c:v>
                </c:pt>
                <c:pt idx="5">
                  <c:v>Зависимый</c:v>
                </c:pt>
                <c:pt idx="6">
                  <c:v>Дружелюбный</c:v>
                </c:pt>
                <c:pt idx="7">
                  <c:v>Альтруистический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</c:v>
                </c:pt>
                <c:pt idx="1">
                  <c:v>0.13</c:v>
                </c:pt>
                <c:pt idx="2">
                  <c:v>0.1</c:v>
                </c:pt>
                <c:pt idx="3">
                  <c:v>0.23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0.2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Б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Авторитарный</c:v>
                </c:pt>
                <c:pt idx="1">
                  <c:v>Эгоистичный</c:v>
                </c:pt>
                <c:pt idx="2">
                  <c:v>Агрессивный</c:v>
                </c:pt>
                <c:pt idx="3">
                  <c:v>Подозрительный</c:v>
                </c:pt>
                <c:pt idx="4">
                  <c:v>Подчиняемый</c:v>
                </c:pt>
                <c:pt idx="5">
                  <c:v>Зависимый</c:v>
                </c:pt>
                <c:pt idx="6">
                  <c:v>Дружелюбный</c:v>
                </c:pt>
                <c:pt idx="7">
                  <c:v>Альтруистический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0.1</c:v>
                </c:pt>
                <c:pt idx="1">
                  <c:v>0.23</c:v>
                </c:pt>
                <c:pt idx="2">
                  <c:v>0.17</c:v>
                </c:pt>
                <c:pt idx="3">
                  <c:v>0.2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5728"/>
        <c:axId val="20987264"/>
      </c:barChart>
      <c:catAx>
        <c:axId val="2098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987264"/>
        <c:crosses val="autoZero"/>
        <c:auto val="1"/>
        <c:lblAlgn val="ctr"/>
        <c:lblOffset val="100"/>
        <c:noMultiLvlLbl val="0"/>
      </c:catAx>
      <c:valAx>
        <c:axId val="20987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98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Седний</c:v>
                </c:pt>
                <c:pt idx="2">
                  <c:v>Низкий</c:v>
                </c:pt>
                <c:pt idx="3">
                  <c:v>Очень 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0.06</c:v>
                </c:pt>
                <c:pt idx="1">
                  <c:v>0.2</c:v>
                </c:pt>
                <c:pt idx="2">
                  <c:v>0.47</c:v>
                </c:pt>
                <c:pt idx="3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Седний</c:v>
                </c:pt>
                <c:pt idx="2">
                  <c:v>Низкий</c:v>
                </c:pt>
                <c:pt idx="3">
                  <c:v>Очень низкий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0.03</c:v>
                </c:pt>
                <c:pt idx="1">
                  <c:v>0.23</c:v>
                </c:pt>
                <c:pt idx="2">
                  <c:v>0.53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9168"/>
        <c:axId val="21080704"/>
      </c:barChart>
      <c:catAx>
        <c:axId val="2107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0704"/>
        <c:crosses val="autoZero"/>
        <c:auto val="1"/>
        <c:lblAlgn val="ctr"/>
        <c:lblOffset val="100"/>
        <c:noMultiLvlLbl val="0"/>
      </c:catAx>
      <c:valAx>
        <c:axId val="21080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07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 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Группа Б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42080"/>
        <c:axId val="22943616"/>
      </c:barChart>
      <c:catAx>
        <c:axId val="229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22943616"/>
        <c:crosses val="autoZero"/>
        <c:auto val="1"/>
        <c:lblAlgn val="ctr"/>
        <c:lblOffset val="100"/>
        <c:noMultiLvlLbl val="0"/>
      </c:catAx>
      <c:valAx>
        <c:axId val="22943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942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Звёзды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Отверженные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0.43000000000000005</c:v>
                </c:pt>
                <c:pt idx="2">
                  <c:v>0.27</c:v>
                </c:pt>
                <c:pt idx="3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B8-CA4A-ADFB-705B945B49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Звёзды</c:v>
                </c:pt>
                <c:pt idx="1">
                  <c:v>Предпочитаемые</c:v>
                </c:pt>
                <c:pt idx="2">
                  <c:v>Принятые</c:v>
                </c:pt>
                <c:pt idx="3">
                  <c:v>Отверженные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0.27</c:v>
                </c:pt>
                <c:pt idx="1">
                  <c:v>0.53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B8-CA4A-ADFB-705B945B4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77792"/>
        <c:axId val="25383680"/>
      </c:barChart>
      <c:catAx>
        <c:axId val="2537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83680"/>
        <c:crosses val="autoZero"/>
        <c:auto val="1"/>
        <c:lblAlgn val="ctr"/>
        <c:lblOffset val="100"/>
        <c:noMultiLvlLbl val="0"/>
      </c:catAx>
      <c:valAx>
        <c:axId val="253836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377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Авторитарный</c:v>
                </c:pt>
                <c:pt idx="1">
                  <c:v>Эгоистичный</c:v>
                </c:pt>
                <c:pt idx="2">
                  <c:v>Агрессивнный</c:v>
                </c:pt>
                <c:pt idx="3">
                  <c:v>Подозрительный</c:v>
                </c:pt>
                <c:pt idx="4">
                  <c:v>Подчиняемый</c:v>
                </c:pt>
                <c:pt idx="5">
                  <c:v>Зависимый</c:v>
                </c:pt>
                <c:pt idx="6">
                  <c:v>Дружелюбный</c:v>
                </c:pt>
                <c:pt idx="7">
                  <c:v>Альтруистический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0.17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3.0000000000000002E-2</c:v>
                </c:pt>
                <c:pt idx="6">
                  <c:v>0.27</c:v>
                </c:pt>
                <c:pt idx="7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2D-744F-B7EA-4AFE964D9A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Авторитарный</c:v>
                </c:pt>
                <c:pt idx="1">
                  <c:v>Эгоистичный</c:v>
                </c:pt>
                <c:pt idx="2">
                  <c:v>Агрессивнный</c:v>
                </c:pt>
                <c:pt idx="3">
                  <c:v>Подозрительный</c:v>
                </c:pt>
                <c:pt idx="4">
                  <c:v>Подчиняемый</c:v>
                </c:pt>
                <c:pt idx="5">
                  <c:v>Зависимый</c:v>
                </c:pt>
                <c:pt idx="6">
                  <c:v>Дружелюбный</c:v>
                </c:pt>
                <c:pt idx="7">
                  <c:v>Альтруистический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3.0000000000000002E-2</c:v>
                </c:pt>
                <c:pt idx="5">
                  <c:v>0</c:v>
                </c:pt>
                <c:pt idx="6">
                  <c:v>0.47000000000000003</c:v>
                </c:pt>
                <c:pt idx="7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2D-744F-B7EA-4AFE964D9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51168"/>
        <c:axId val="91752704"/>
      </c:barChart>
      <c:catAx>
        <c:axId val="9175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752704"/>
        <c:crosses val="autoZero"/>
        <c:auto val="1"/>
        <c:lblAlgn val="ctr"/>
        <c:lblOffset val="100"/>
        <c:noMultiLvlLbl val="0"/>
      </c:catAx>
      <c:valAx>
        <c:axId val="91752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75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10971128608923E-2"/>
          <c:y val="5.262261334980186E-2"/>
          <c:w val="0.69440774278215223"/>
          <c:h val="0.881849107096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Очень 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0.27</c:v>
                </c:pt>
                <c:pt idx="2">
                  <c:v>0.4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Очень 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Очень низкий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</c:v>
                </c:pt>
                <c:pt idx="1">
                  <c:v>0.38</c:v>
                </c:pt>
                <c:pt idx="2">
                  <c:v>0.12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945024"/>
        <c:axId val="24946560"/>
      </c:barChart>
      <c:catAx>
        <c:axId val="24945024"/>
        <c:scaling>
          <c:orientation val="minMax"/>
        </c:scaling>
        <c:delete val="0"/>
        <c:axPos val="b"/>
        <c:majorTickMark val="out"/>
        <c:minorTickMark val="none"/>
        <c:tickLblPos val="nextTo"/>
        <c:crossAx val="24946560"/>
        <c:crosses val="autoZero"/>
        <c:auto val="1"/>
        <c:lblAlgn val="ctr"/>
        <c:lblOffset val="100"/>
        <c:noMultiLvlLbl val="0"/>
      </c:catAx>
      <c:valAx>
        <c:axId val="24946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94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Контр. группа ДО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Контр. группа ПОСЛЕ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Эксперим.группа ДО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0.43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Эксперим.группа ПОСЛЕ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</c:v>
                </c:pt>
                <c:pt idx="1">
                  <c:v>0.7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47200"/>
        <c:axId val="25348736"/>
      </c:barChart>
      <c:catAx>
        <c:axId val="25347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348736"/>
        <c:crosses val="autoZero"/>
        <c:auto val="1"/>
        <c:lblAlgn val="ctr"/>
        <c:lblOffset val="100"/>
        <c:noMultiLvlLbl val="0"/>
      </c:catAx>
      <c:valAx>
        <c:axId val="25348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34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47019122609673"/>
          <c:y val="0.27970873432487608"/>
          <c:w val="0.20632572714125019"/>
          <c:h val="0.3063232720909886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62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06B43D-0A49-4D81-83D0-3BA84CA300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966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79AC85-EE41-4407-A537-F958C2F30E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441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6D5C09-2D82-45AB-B83B-DE98240F01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890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287DCE-F0B5-449A-8F6D-A618AC2E36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2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A8FB55-27DD-4ADC-B3F8-7E77A3E404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770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D16B6B-4FB7-412E-9725-0AE29AA5A5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594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5E9B7D-81B5-4688-97C1-494CA307E9C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116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604CF1-2129-48C1-A451-B8DC73988A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993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0B3183-43CE-479E-8052-B2763CFD95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6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897E62-54B1-4DF8-B978-8FE6E503DF0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79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B93A5E-B2EA-42A6-A359-51DBAD99BA6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3266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89C4954-29DA-4207-B1CB-664751A5409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800600" y="5105400"/>
            <a:ext cx="4141971" cy="203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>
              <a:buClrTx/>
              <a:tabLst/>
            </a:pPr>
            <a:r>
              <a:rPr lang="ru-RU" altLang="en-US" sz="24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Выполнила: Попова Н.А.	Научный руководитель: </a:t>
            </a:r>
            <a:r>
              <a:rPr lang="ru-RU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к.п.н</a:t>
            </a:r>
            <a:r>
              <a:rPr lang="ru-RU" altLang="en-US" sz="24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., доцент Л.А. </a:t>
            </a:r>
            <a:r>
              <a:rPr lang="ru-RU" altLang="en-US" sz="2400" b="1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Маковец</a:t>
            </a:r>
            <a:endParaRPr lang="ru-RU" altLang="en-US" sz="2400" b="1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6375" y="268288"/>
            <a:ext cx="72675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en-US" sz="2000" b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Красноярский государственный педагогический университет</a:t>
            </a:r>
            <a:br>
              <a:rPr lang="ru-RU" altLang="en-US" sz="2000" b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ru-RU" altLang="en-US" sz="2000" b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им. В.П. Астафьева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213" y="1524000"/>
            <a:ext cx="7772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800"/>
              </a:spcBef>
              <a:buClrTx/>
              <a:tabLst/>
            </a:pPr>
            <a:r>
              <a:rPr lang="ru-RU" altLang="en-US" sz="3600" b="1" dirty="0">
                <a:solidFill>
                  <a:srgbClr val="953735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Формирование межличностных отношений в коллективе таймырских </a:t>
            </a:r>
          </a:p>
          <a:p>
            <a:pPr lvl="0" algn="ctr">
              <a:spcBef>
                <a:spcPts val="800"/>
              </a:spcBef>
              <a:buClrTx/>
              <a:tabLst/>
            </a:pPr>
            <a:r>
              <a:rPr lang="ru-RU" altLang="en-US" sz="3600" b="1" dirty="0">
                <a:solidFill>
                  <a:srgbClr val="953735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младших  школьников на занятиях театрального кружка «</a:t>
            </a:r>
            <a:r>
              <a:rPr lang="ru-RU" altLang="en-US" sz="3600" b="1" dirty="0" err="1">
                <a:solidFill>
                  <a:srgbClr val="953735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Чокуркаан</a:t>
            </a:r>
            <a:r>
              <a:rPr lang="ru-RU" altLang="en-US" sz="3600" b="1" dirty="0">
                <a:solidFill>
                  <a:srgbClr val="953735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»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74" y="1524000"/>
            <a:ext cx="8915400" cy="4343400"/>
          </a:xfrm>
        </p:spPr>
        <p:txBody>
          <a:bodyPr/>
          <a:lstStyle/>
          <a:p>
            <a:pPr lvl="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ru-RU" altLang="en-US" sz="320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ТМКОУ «</a:t>
            </a:r>
            <a:r>
              <a:rPr lang="ru-RU" altLang="en-US" sz="3200" dirty="0" err="1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Хатангская</a:t>
            </a:r>
            <a:r>
              <a:rPr lang="ru-RU" altLang="en-US" sz="320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 средняя общеобразовательная </a:t>
            </a:r>
          </a:p>
          <a:p>
            <a:pPr lvl="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ru-RU" altLang="en-US" sz="320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школа №1».</a:t>
            </a:r>
          </a:p>
          <a:p>
            <a:pPr lvl="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ru-RU" altLang="en-US" sz="320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В исследовании принимало участие 60 школьников (30-долган и 30-русских) 3 - 4-го класса в возрасте от 9 до 11 лет.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0000"/>
                </a:solidFill>
                <a:latin typeface="+mj-lt"/>
              </a:rPr>
              <a:t>База исследования:</a:t>
            </a:r>
          </a:p>
        </p:txBody>
      </p:sp>
    </p:spTree>
    <p:extLst>
      <p:ext uri="{BB962C8B-B14F-4D97-AF65-F5344CB8AC3E}">
        <p14:creationId xmlns:p14="http://schemas.microsoft.com/office/powerpoint/2010/main" val="28842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20053"/>
            <a:ext cx="6477000" cy="970547"/>
          </a:xfrm>
        </p:spPr>
        <p:txBody>
          <a:bodyPr/>
          <a:lstStyle/>
          <a:p>
            <a:pPr lvl="0" eaLnBrk="1" hangingPunct="1"/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Критерии исследования:</a:t>
            </a:r>
            <a:endParaRPr lang="en-US" sz="4000" b="1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6858000" cy="3352800"/>
          </a:xfrm>
        </p:spPr>
        <p:txBody>
          <a:bodyPr/>
          <a:lstStyle/>
          <a:p>
            <a:pPr marL="457200" lvl="0" indent="-457200" algn="just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Психологический климат;</a:t>
            </a:r>
          </a:p>
          <a:p>
            <a:pPr marL="457200" lvl="0" indent="-457200" algn="just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Групповая сплочённость;</a:t>
            </a:r>
          </a:p>
          <a:p>
            <a:pPr marL="457200" lvl="0" indent="-457200" algn="just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Эмпатия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pPr lvl="0" algn="l" eaLnBrk="1" hangingPunct="1">
              <a:spcBef>
                <a:spcPct val="0"/>
              </a:spcBef>
            </a:pPr>
            <a:endParaRPr lang="ru-RU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24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7086600" cy="1163637"/>
          </a:xfrm>
        </p:spPr>
        <p:txBody>
          <a:bodyPr/>
          <a:lstStyle/>
          <a:p>
            <a:r>
              <a:rPr lang="ru-RU" sz="4000" b="1" dirty="0">
                <a:solidFill>
                  <a:srgbClr val="700000"/>
                </a:solidFill>
              </a:rPr>
              <a:t>Диагностические методики: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marL="857250" lvl="0" indent="-51435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zh-CN" sz="3200" dirty="0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Методика Дж. Морено «Социометрия». </a:t>
            </a:r>
          </a:p>
          <a:p>
            <a:pPr marL="857250" lvl="0" indent="-51435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zh-CN" sz="3200" dirty="0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Методика диагностики межличностных отношений Т. </a:t>
            </a:r>
            <a:r>
              <a:rPr lang="ru-RU" altLang="zh-CN" sz="3200" dirty="0" err="1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Лири</a:t>
            </a:r>
            <a:r>
              <a:rPr lang="ru-RU" altLang="zh-CN" sz="3200" dirty="0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. </a:t>
            </a:r>
          </a:p>
          <a:p>
            <a:pPr marL="857250" lvl="0" indent="-51435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altLang="zh-CN" sz="3200" dirty="0" smtClean="0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Методика </a:t>
            </a:r>
            <a:r>
              <a:rPr lang="ru-RU" altLang="zh-CN" sz="3200" dirty="0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диагностики уровня </a:t>
            </a:r>
            <a:r>
              <a:rPr lang="ru-RU" altLang="zh-CN" sz="3200" dirty="0" err="1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эмпатийных</a:t>
            </a:r>
            <a:r>
              <a:rPr lang="ru-RU" altLang="zh-CN" sz="3200" dirty="0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 способностей </a:t>
            </a:r>
            <a:r>
              <a:rPr lang="ru-RU" altLang="zh-CN" sz="3200" dirty="0" err="1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В.В.Бойко</a:t>
            </a:r>
            <a:r>
              <a:rPr lang="ru-RU" altLang="zh-CN" sz="3200" dirty="0">
                <a:solidFill>
                  <a:srgbClr val="800000"/>
                </a:solidFill>
                <a:ea typeface="Microsoft YaHei" panose="020B0503020204020204" pitchFamily="34" charset="-122"/>
                <a:cs typeface="华文中宋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09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772400" cy="1376363"/>
          </a:xfrm>
        </p:spPr>
        <p:txBody>
          <a:bodyPr/>
          <a:lstStyle/>
          <a:p>
            <a:pPr lvl="0" eaLnBrk="1" hangingPunct="1"/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Методика «Социометрия»</a:t>
            </a:r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b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</a:br>
            <a:r>
              <a:rPr lang="ru-RU" sz="32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(Дж. Морено)</a:t>
            </a:r>
            <a:r>
              <a:rPr lang="ru-RU" sz="32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endParaRPr lang="en-US" sz="3200" b="1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257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0000"/>
                </a:solidFill>
                <a:latin typeface="Calibri"/>
                <a:ea typeface="Calibri"/>
                <a:cs typeface="Times New Roman"/>
              </a:rPr>
              <a:t>Рис. 1 Распределение учащихся по уровню </a:t>
            </a:r>
            <a:r>
              <a:rPr lang="ru-RU" sz="2000" dirty="0" err="1">
                <a:solidFill>
                  <a:srgbClr val="700000"/>
                </a:solidFill>
                <a:latin typeface="Calibri"/>
                <a:ea typeface="Calibri"/>
                <a:cs typeface="Times New Roman"/>
              </a:rPr>
              <a:t>сформированности</a:t>
            </a:r>
            <a:r>
              <a:rPr lang="ru-RU" sz="2000" dirty="0">
                <a:solidFill>
                  <a:srgbClr val="700000"/>
                </a:solidFill>
                <a:latin typeface="Calibri"/>
                <a:ea typeface="Calibri"/>
                <a:cs typeface="Times New Roman"/>
              </a:rPr>
              <a:t> статусного положения на этапе констатирующего эксперимента</a:t>
            </a:r>
            <a:endParaRPr lang="ru-RU" sz="2000" dirty="0">
              <a:solidFill>
                <a:srgbClr val="7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8854913"/>
              </p:ext>
            </p:extLst>
          </p:nvPr>
        </p:nvGraphicFramePr>
        <p:xfrm>
          <a:off x="1143000" y="137160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8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032"/>
            <a:ext cx="8229600" cy="1905000"/>
          </a:xfrm>
        </p:spPr>
        <p:txBody>
          <a:bodyPr/>
          <a:lstStyle/>
          <a:p>
            <a:pPr lvl="0" eaLnBrk="1" hangingPunct="1"/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Методика диагностики межличностных</a:t>
            </a:r>
            <a:b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отношений (Т. </a:t>
            </a:r>
            <a:r>
              <a:rPr lang="ru-RU" sz="3600" b="1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Лири</a:t>
            </a:r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)</a:t>
            </a:r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/>
            </a:r>
            <a:b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686800" cy="1143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Рис. 2 Распределение учащихся по уровню </a:t>
            </a:r>
            <a:r>
              <a:rPr lang="ru-RU" sz="2000" dirty="0" err="1">
                <a:solidFill>
                  <a:srgbClr val="700000"/>
                </a:solidFill>
                <a:ea typeface="Calibri"/>
                <a:cs typeface="Times New Roman"/>
              </a:rPr>
              <a:t>сформированности</a:t>
            </a: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 отношений к окружающим людям на этапе констатирующего эксперимента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34395200"/>
              </p:ext>
            </p:extLst>
          </p:nvPr>
        </p:nvGraphicFramePr>
        <p:xfrm>
          <a:off x="762000" y="1371600"/>
          <a:ext cx="8077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9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0"/>
            <a:ext cx="7467600" cy="1697037"/>
          </a:xfrm>
        </p:spPr>
        <p:txBody>
          <a:bodyPr/>
          <a:lstStyle/>
          <a:p>
            <a:pPr lvl="0" eaLnBrk="1" hangingPunct="1"/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Методика диагностики  </a:t>
            </a:r>
            <a:b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sz="3600" b="1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эмпатийных</a:t>
            </a:r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способностей </a:t>
            </a:r>
            <a:b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(В.В. Бойко)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34263"/>
            <a:ext cx="8763000" cy="1447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Рис. 3 Распределение учащихся по уровню </a:t>
            </a:r>
            <a:r>
              <a:rPr lang="ru-RU" sz="2000" dirty="0" err="1">
                <a:solidFill>
                  <a:srgbClr val="700000"/>
                </a:solidFill>
                <a:ea typeface="Calibri"/>
                <a:cs typeface="Times New Roman"/>
              </a:rPr>
              <a:t>сформированности</a:t>
            </a: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 </a:t>
            </a:r>
            <a:r>
              <a:rPr lang="ru-RU" sz="2000" dirty="0" err="1">
                <a:solidFill>
                  <a:srgbClr val="700000"/>
                </a:solidFill>
                <a:ea typeface="Calibri"/>
                <a:cs typeface="Times New Roman"/>
              </a:rPr>
              <a:t>эмпатийных</a:t>
            </a: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 способностей детей на этапе констатирующего эксперимента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03421694"/>
              </p:ext>
            </p:extLst>
          </p:nvPr>
        </p:nvGraphicFramePr>
        <p:xfrm>
          <a:off x="838200" y="160020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3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915400" cy="119856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Рис. 4 Общий уровень </a:t>
            </a:r>
            <a:r>
              <a:rPr lang="ru-RU" sz="2000" dirty="0" err="1">
                <a:solidFill>
                  <a:srgbClr val="700000"/>
                </a:solidFill>
                <a:ea typeface="Calibri"/>
                <a:cs typeface="Times New Roman"/>
              </a:rPr>
              <a:t>сформированности</a:t>
            </a: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 межличностных отношений в группах на этапе констатирующего эксперимента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23397416"/>
              </p:ext>
            </p:extLst>
          </p:nvPr>
        </p:nvGraphicFramePr>
        <p:xfrm>
          <a:off x="1371600" y="609600"/>
          <a:ext cx="7391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534400" cy="1544637"/>
          </a:xfrm>
        </p:spPr>
        <p:txBody>
          <a:bodyPr/>
          <a:lstStyle/>
          <a:p>
            <a:pPr lvl="0" indent="448310">
              <a:spcBef>
                <a:spcPts val="80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700000"/>
                </a:solidFill>
                <a:cs typeface="+mn-cs"/>
              </a:rPr>
              <a:t>Программа занятий театрального кружка «</a:t>
            </a:r>
            <a:r>
              <a:rPr lang="ru-RU" sz="4000" b="1" dirty="0" err="1">
                <a:solidFill>
                  <a:srgbClr val="700000"/>
                </a:solidFill>
                <a:cs typeface="+mn-cs"/>
              </a:rPr>
              <a:t>Чокуркаан</a:t>
            </a:r>
            <a:r>
              <a:rPr lang="ru-RU" sz="4000" b="1" dirty="0">
                <a:solidFill>
                  <a:srgbClr val="700000"/>
                </a:solidFill>
                <a:cs typeface="+mn-cs"/>
              </a:rPr>
              <a:t>» </a:t>
            </a:r>
            <a:br>
              <a:rPr lang="ru-RU" sz="4000" b="1" dirty="0">
                <a:solidFill>
                  <a:srgbClr val="700000"/>
                </a:solidFill>
                <a:cs typeface="+mn-cs"/>
              </a:rPr>
            </a:br>
            <a:r>
              <a:rPr lang="ru-RU" sz="4000" b="1" dirty="0">
                <a:solidFill>
                  <a:srgbClr val="700000"/>
                </a:solidFill>
                <a:cs typeface="+mn-cs"/>
              </a:rPr>
              <a:t>(рассчитана на 34 встречи)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458200" cy="4724400"/>
          </a:xfrm>
        </p:spPr>
        <p:txBody>
          <a:bodyPr/>
          <a:lstStyle/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</a:rPr>
              <a:t>Цель: развитие межличностных отношений у таймырских детей младшего школьного возраста.</a:t>
            </a:r>
            <a:endParaRPr lang="ru-RU" dirty="0">
              <a:solidFill>
                <a:srgbClr val="700000"/>
              </a:solidFill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</a:rPr>
              <a:t>Задачи:</a:t>
            </a:r>
            <a:endParaRPr lang="ru-RU" dirty="0">
              <a:solidFill>
                <a:srgbClr val="700000"/>
              </a:solidFill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</a:rPr>
              <a:t>1.Создание психолого-педагогических условий на занятиях театрального кружка «</a:t>
            </a:r>
            <a:r>
              <a:rPr lang="ru-RU" dirty="0" err="1">
                <a:solidFill>
                  <a:srgbClr val="700000"/>
                </a:solidFill>
              </a:rPr>
              <a:t>Чокуркаан</a:t>
            </a:r>
            <a:r>
              <a:rPr lang="ru-RU" dirty="0">
                <a:solidFill>
                  <a:srgbClr val="700000"/>
                </a:solidFill>
              </a:rPr>
              <a:t>» для реализации творческой активности таймырских детей младшего школьного возраста, которые содействуют развитию межличностных отношений.</a:t>
            </a:r>
            <a:endParaRPr lang="ru-RU" dirty="0">
              <a:solidFill>
                <a:srgbClr val="700000"/>
              </a:solidFill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</a:rPr>
              <a:t>2. Разработка системы коррекционно-развивающих занятий, которые направлены на решение спектра проблем, касающихся развития межличностных отношений среди детей экспериментальной группы.</a:t>
            </a:r>
            <a:endParaRPr lang="ru-RU" dirty="0">
              <a:solidFill>
                <a:srgbClr val="700000"/>
              </a:solidFill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8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8077200" cy="1468437"/>
          </a:xfrm>
        </p:spPr>
        <p:txBody>
          <a:bodyPr/>
          <a:lstStyle/>
          <a:p>
            <a:pPr lvl="0" eaLnBrk="1" hangingPunct="1"/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Перечень мероприятий </a:t>
            </a:r>
            <a:b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театрального кружка «</a:t>
            </a:r>
            <a:r>
              <a:rPr lang="ru-RU" sz="4000" b="1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Чокуркаан</a:t>
            </a:r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»</a:t>
            </a:r>
            <a:endParaRPr lang="en-US" sz="4000" b="1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534400" cy="4191000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ea typeface="Times New Roman"/>
              </a:rPr>
              <a:t>1.	Совместная театрализованная деятельность детей и взрослых, театральное занятие, театрализованная игра.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ea typeface="Times New Roman"/>
              </a:rPr>
              <a:t>2.	Самостоятельная театрально-художественная деятельность.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700000"/>
                </a:solidFill>
                <a:ea typeface="Times New Roman"/>
              </a:rPr>
              <a:t>3.	Мини-игры на развивающих занятиях, миниатюры театрализованные игры-спектакли, инсценировки стихов и сказок.</a:t>
            </a:r>
            <a:endParaRPr lang="ru-RU" dirty="0">
              <a:solidFill>
                <a:srgbClr val="700000"/>
              </a:solidFill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68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243012"/>
          </a:xfrm>
        </p:spPr>
        <p:txBody>
          <a:bodyPr/>
          <a:lstStyle/>
          <a:p>
            <a:r>
              <a:rPr lang="ru-RU" sz="4000" b="1" dirty="0">
                <a:solidFill>
                  <a:srgbClr val="700000"/>
                </a:solidFill>
              </a:rPr>
              <a:t>Примеры занятий: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4375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700000"/>
                </a:solidFill>
                <a:ea typeface="Calibri"/>
              </a:rPr>
              <a:t>Тема 1.</a:t>
            </a:r>
            <a:r>
              <a:rPr lang="ru-RU" dirty="0">
                <a:solidFill>
                  <a:srgbClr val="700000"/>
                </a:solidFill>
                <a:ea typeface="Calibri"/>
              </a:rPr>
              <a:t> Беседы о театре. </a:t>
            </a:r>
            <a:endParaRPr lang="ru-RU" sz="2800" dirty="0">
              <a:solidFill>
                <a:srgbClr val="70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700000"/>
                </a:solidFill>
              </a:rPr>
              <a:t>Тема 3</a:t>
            </a:r>
            <a:r>
              <a:rPr lang="ru-RU" dirty="0">
                <a:solidFill>
                  <a:srgbClr val="700000"/>
                </a:solidFill>
              </a:rPr>
              <a:t>. Работа над спектаклем.</a:t>
            </a:r>
            <a:endParaRPr lang="ru-RU" sz="2800" dirty="0">
              <a:solidFill>
                <a:srgbClr val="70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700000"/>
                </a:solidFill>
              </a:rPr>
              <a:t>Тема 8. </a:t>
            </a:r>
            <a:r>
              <a:rPr lang="ru-RU" dirty="0">
                <a:solidFill>
                  <a:srgbClr val="700000"/>
                </a:solidFill>
              </a:rPr>
              <a:t>Праздник «Моя мама лучшая на свете».</a:t>
            </a:r>
            <a:endParaRPr lang="ru-RU" sz="2800" dirty="0">
              <a:solidFill>
                <a:srgbClr val="70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700000"/>
                </a:solidFill>
              </a:rPr>
              <a:t>Тема 14. </a:t>
            </a:r>
            <a:r>
              <a:rPr lang="ru-RU" dirty="0">
                <a:solidFill>
                  <a:srgbClr val="700000"/>
                </a:solidFill>
              </a:rPr>
              <a:t>Праздник «День оленевода».</a:t>
            </a:r>
            <a:endParaRPr lang="ru-RU" sz="2800" dirty="0">
              <a:solidFill>
                <a:srgbClr val="70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700000"/>
                </a:solidFill>
              </a:rPr>
              <a:t>Тема 20. </a:t>
            </a:r>
            <a:r>
              <a:rPr lang="ru-RU" dirty="0">
                <a:solidFill>
                  <a:srgbClr val="700000"/>
                </a:solidFill>
              </a:rPr>
              <a:t>Праздник «</a:t>
            </a:r>
            <a:r>
              <a:rPr lang="ru-RU" dirty="0" err="1">
                <a:solidFill>
                  <a:srgbClr val="700000"/>
                </a:solidFill>
              </a:rPr>
              <a:t>Хейро</a:t>
            </a:r>
            <a:r>
              <a:rPr lang="ru-RU" dirty="0">
                <a:solidFill>
                  <a:srgbClr val="700000"/>
                </a:solidFill>
              </a:rPr>
              <a:t>».</a:t>
            </a:r>
            <a:endParaRPr lang="ru-RU" sz="2800" dirty="0">
              <a:solidFill>
                <a:srgbClr val="70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700000"/>
                </a:solidFill>
              </a:rPr>
              <a:t>Тема 23</a:t>
            </a:r>
            <a:r>
              <a:rPr lang="ru-RU" dirty="0">
                <a:solidFill>
                  <a:srgbClr val="700000"/>
                </a:solidFill>
              </a:rPr>
              <a:t>. Праздник «Светлой масленицы»</a:t>
            </a:r>
            <a:endParaRPr lang="ru-RU" sz="2800" dirty="0">
              <a:solidFill>
                <a:srgbClr val="700000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700000"/>
                </a:solidFill>
              </a:rPr>
              <a:t>Тема 26. </a:t>
            </a:r>
            <a:r>
              <a:rPr lang="ru-RU" dirty="0">
                <a:solidFill>
                  <a:srgbClr val="700000"/>
                </a:solidFill>
              </a:rPr>
              <a:t>Постановка спектакля по сборнику стихов </a:t>
            </a:r>
            <a:r>
              <a:rPr lang="ru-RU" dirty="0" err="1">
                <a:solidFill>
                  <a:srgbClr val="700000"/>
                </a:solidFill>
              </a:rPr>
              <a:t>долганской</a:t>
            </a:r>
            <a:r>
              <a:rPr lang="ru-RU" dirty="0">
                <a:solidFill>
                  <a:srgbClr val="700000"/>
                </a:solidFill>
              </a:rPr>
              <a:t> поэтессы </a:t>
            </a:r>
            <a:r>
              <a:rPr lang="ru-RU" dirty="0" err="1">
                <a:solidFill>
                  <a:srgbClr val="700000"/>
                </a:solidFill>
              </a:rPr>
              <a:t>Огдо</a:t>
            </a:r>
            <a:r>
              <a:rPr lang="ru-RU" dirty="0">
                <a:solidFill>
                  <a:srgbClr val="700000"/>
                </a:solidFill>
              </a:rPr>
              <a:t> Аксёновой «</a:t>
            </a:r>
            <a:r>
              <a:rPr lang="ru-RU" dirty="0" err="1">
                <a:solidFill>
                  <a:srgbClr val="700000"/>
                </a:solidFill>
              </a:rPr>
              <a:t>Тундровичок</a:t>
            </a:r>
            <a:r>
              <a:rPr lang="ru-RU" dirty="0">
                <a:solidFill>
                  <a:srgbClr val="700000"/>
                </a:solidFill>
              </a:rPr>
              <a:t>».</a:t>
            </a:r>
            <a:endParaRPr lang="ru-RU" sz="2800" dirty="0">
              <a:solidFill>
                <a:srgbClr val="700000"/>
              </a:solidFill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873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7754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just">
              <a:lnSpc>
                <a:spcPct val="150000"/>
              </a:lnSpc>
            </a:pPr>
            <a:r>
              <a:rPr lang="ru-RU" sz="32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Цель исследования: 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составить программу </a:t>
            </a:r>
          </a:p>
          <a:p>
            <a:pPr lvl="0" algn="just">
              <a:lnSpc>
                <a:spcPct val="150000"/>
              </a:lnSpc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театрализованных занятий кружка «</a:t>
            </a:r>
            <a:r>
              <a:rPr lang="ru-RU" sz="3200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Чокуркаан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» </a:t>
            </a:r>
          </a:p>
          <a:p>
            <a:pPr lvl="0" algn="just">
              <a:lnSpc>
                <a:spcPct val="150000"/>
              </a:lnSpc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с таймырскими младшими школьниками и </a:t>
            </a:r>
          </a:p>
          <a:p>
            <a:pPr lvl="0" algn="just">
              <a:lnSpc>
                <a:spcPct val="150000"/>
              </a:lnSpc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апробировать её на практике.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8013" cy="1166812"/>
          </a:xfrm>
        </p:spPr>
        <p:txBody>
          <a:bodyPr/>
          <a:lstStyle/>
          <a:p>
            <a:r>
              <a:rPr lang="ru-RU" sz="4000" b="1" dirty="0">
                <a:solidFill>
                  <a:srgbClr val="700000"/>
                </a:solidFill>
              </a:rPr>
              <a:t>Праздник «День оленевода»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19400"/>
            <a:ext cx="4267200" cy="4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819400"/>
            <a:ext cx="4616116" cy="40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144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700000"/>
                </a:solidFill>
                <a:latin typeface="Times New Roman"/>
              </a:rPr>
              <a:t>Постановка спектакля по </a:t>
            </a:r>
            <a:r>
              <a:rPr lang="ru-RU" sz="2400" dirty="0" err="1">
                <a:solidFill>
                  <a:srgbClr val="700000"/>
                </a:solidFill>
                <a:latin typeface="Times New Roman"/>
              </a:rPr>
              <a:t>долганской</a:t>
            </a:r>
            <a:r>
              <a:rPr lang="ru-RU" sz="2400" dirty="0">
                <a:solidFill>
                  <a:srgbClr val="700000"/>
                </a:solidFill>
                <a:latin typeface="Times New Roman"/>
              </a:rPr>
              <a:t>  народной сказке «</a:t>
            </a:r>
            <a:r>
              <a:rPr lang="ru-RU" sz="2400" b="1" dirty="0">
                <a:solidFill>
                  <a:srgbClr val="700000"/>
                </a:solidFill>
                <a:latin typeface="Calibri"/>
                <a:ea typeface="Times New Roman"/>
                <a:cs typeface="Times New Roman"/>
              </a:rPr>
              <a:t>Откуда пошли разные народы»</a:t>
            </a:r>
            <a:endParaRPr lang="ru-RU" sz="2400" b="1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28588"/>
            <a:ext cx="5638800" cy="1433512"/>
          </a:xfrm>
        </p:spPr>
        <p:txBody>
          <a:bodyPr/>
          <a:lstStyle/>
          <a:p>
            <a:r>
              <a:rPr lang="ru-RU" dirty="0">
                <a:solidFill>
                  <a:srgbClr val="700000"/>
                </a:solidFill>
              </a:rPr>
              <a:t>Праздник «</a:t>
            </a:r>
            <a:r>
              <a:rPr lang="ru-RU" dirty="0" err="1">
                <a:solidFill>
                  <a:srgbClr val="700000"/>
                </a:solidFill>
              </a:rPr>
              <a:t>Хейро</a:t>
            </a:r>
            <a:r>
              <a:rPr lang="ru-RU" dirty="0">
                <a:solidFill>
                  <a:srgbClr val="700000"/>
                </a:solidFill>
              </a:rPr>
              <a:t>»</a:t>
            </a: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3810000"/>
            <a:ext cx="3545305" cy="3027947"/>
          </a:xfrm>
        </p:spPr>
      </p:pic>
      <p:sp>
        <p:nvSpPr>
          <p:cNvPr id="10" name="TextBox 9"/>
          <p:cNvSpPr txBox="1"/>
          <p:nvPr/>
        </p:nvSpPr>
        <p:spPr>
          <a:xfrm>
            <a:off x="36095" y="2313632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Есть у долган такой обычай 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—Делиться первою добычей.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Запомни, мальчик.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Дай гостю лучший из кусков,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Второй кусок — для стариков.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Запомни, мальчик.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Поверье древнее гласит 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—Удача у того гостит,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Кто от людей её не прячет.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Поверь мне, мальчик.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Есть у долган такой обычай 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Calibri"/>
                <a:ea typeface="Microsoft YaHei" panose="020B0503020204020204" pitchFamily="34" charset="-122"/>
                <a:cs typeface="+mn-cs"/>
              </a:rPr>
              <a:t>—Делись — и будешь сам с добычей.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95" y="0"/>
            <a:ext cx="3505200" cy="3748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64" y="1260901"/>
            <a:ext cx="5069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0000"/>
                </a:solidFill>
                <a:latin typeface="+mn-lt"/>
              </a:rPr>
              <a:t>Инсценировка по творчеству </a:t>
            </a:r>
            <a:r>
              <a:rPr lang="ru-RU" sz="2400" dirty="0" err="1">
                <a:solidFill>
                  <a:srgbClr val="700000"/>
                </a:solidFill>
                <a:latin typeface="+mn-lt"/>
              </a:rPr>
              <a:t>долганской</a:t>
            </a:r>
            <a:r>
              <a:rPr lang="ru-RU" sz="2400" dirty="0">
                <a:solidFill>
                  <a:srgbClr val="700000"/>
                </a:solidFill>
                <a:latin typeface="+mn-lt"/>
              </a:rPr>
              <a:t> поэтессы </a:t>
            </a:r>
            <a:r>
              <a:rPr lang="ru-RU" sz="2400" dirty="0" err="1">
                <a:solidFill>
                  <a:srgbClr val="700000"/>
                </a:solidFill>
                <a:latin typeface="+mn-lt"/>
              </a:rPr>
              <a:t>Огдо</a:t>
            </a:r>
            <a:r>
              <a:rPr lang="ru-RU" sz="2400" dirty="0">
                <a:solidFill>
                  <a:srgbClr val="700000"/>
                </a:solidFill>
                <a:latin typeface="+mn-lt"/>
              </a:rPr>
              <a:t> Аксёновой</a:t>
            </a:r>
          </a:p>
          <a:p>
            <a:r>
              <a:rPr lang="ru-RU" sz="2400" dirty="0">
                <a:solidFill>
                  <a:srgbClr val="700000"/>
                </a:solidFill>
                <a:latin typeface="+mn-lt"/>
              </a:rPr>
              <a:t>«</a:t>
            </a:r>
            <a:r>
              <a:rPr lang="ru-RU" sz="2400" dirty="0" err="1">
                <a:solidFill>
                  <a:srgbClr val="700000"/>
                </a:solidFill>
                <a:latin typeface="+mn-lt"/>
              </a:rPr>
              <a:t>Тундровичок</a:t>
            </a:r>
            <a:r>
              <a:rPr lang="ru-RU" sz="2400" dirty="0">
                <a:solidFill>
                  <a:srgbClr val="700000"/>
                </a:solidFill>
                <a:latin typeface="+mn-lt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92367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315200" cy="1219200"/>
          </a:xfrm>
        </p:spPr>
        <p:txBody>
          <a:bodyPr/>
          <a:lstStyle/>
          <a:p>
            <a:pPr lvl="0" eaLnBrk="1" hangingPunct="1"/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Методика Дж. Морено «Социометрия»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5562599"/>
            <a:ext cx="8839200" cy="12913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Рис. 5 Распределение учащихся по уровню </a:t>
            </a:r>
            <a:r>
              <a:rPr lang="ru-RU" sz="2000" dirty="0" err="1">
                <a:solidFill>
                  <a:srgbClr val="700000"/>
                </a:solidFill>
                <a:ea typeface="Calibri"/>
                <a:cs typeface="Times New Roman"/>
              </a:rPr>
              <a:t>сформированности</a:t>
            </a: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 статусного положения после  формирующего эксперимента</a:t>
            </a:r>
            <a:endParaRPr lang="ru-RU" sz="2000" dirty="0">
              <a:solidFill>
                <a:srgbClr val="7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80342528"/>
              </p:ext>
            </p:extLst>
          </p:nvPr>
        </p:nvGraphicFramePr>
        <p:xfrm>
          <a:off x="838200" y="1295400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152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-304800"/>
            <a:ext cx="8077200" cy="1828800"/>
          </a:xfrm>
        </p:spPr>
        <p:txBody>
          <a:bodyPr/>
          <a:lstStyle/>
          <a:p>
            <a:pPr lvl="0" eaLnBrk="1" hangingPunct="1"/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Методика диагностики межличностных отношений </a:t>
            </a:r>
            <a:r>
              <a:rPr lang="ru-RU" sz="4000" b="1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Т.Лири</a:t>
            </a:r>
            <a:endParaRPr lang="ru-RU" sz="4000" b="1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8915400" cy="10668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Рис. 6 Распределение учащихся по уровню </a:t>
            </a:r>
            <a:r>
              <a:rPr lang="ru-RU" sz="2000" dirty="0" err="1">
                <a:solidFill>
                  <a:srgbClr val="700000"/>
                </a:solidFill>
                <a:ea typeface="Calibri"/>
                <a:cs typeface="Times New Roman"/>
              </a:rPr>
              <a:t>сформированности</a:t>
            </a: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 межличностных отношений после  формирующего эксперимента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7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05883231"/>
              </p:ext>
            </p:extLst>
          </p:nvPr>
        </p:nvGraphicFramePr>
        <p:xfrm>
          <a:off x="838200" y="14478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8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696200" cy="1524001"/>
          </a:xfrm>
        </p:spPr>
        <p:txBody>
          <a:bodyPr/>
          <a:lstStyle/>
          <a:p>
            <a:pPr lvl="0" eaLnBrk="1" hangingPunct="1"/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Результаты диагностики уровня </a:t>
            </a:r>
            <a:r>
              <a:rPr lang="ru-RU" sz="3600" b="1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эмпатийных</a:t>
            </a:r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способностей</a:t>
            </a:r>
            <a:br>
              <a:rPr lang="ru-RU" sz="3600" b="1" dirty="0" smtClean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sz="3600" b="1" dirty="0" smtClean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В.В. Бойко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38800"/>
            <a:ext cx="8229600" cy="12192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Рис. 7 Распределение учащихся по уровню  проявления </a:t>
            </a:r>
            <a:r>
              <a:rPr lang="ru-RU" sz="2000" dirty="0" err="1">
                <a:solidFill>
                  <a:srgbClr val="700000"/>
                </a:solidFill>
                <a:ea typeface="Calibri"/>
                <a:cs typeface="Times New Roman"/>
              </a:rPr>
              <a:t>эмпатийных</a:t>
            </a:r>
            <a:r>
              <a:rPr lang="ru-RU" sz="2000" dirty="0">
                <a:solidFill>
                  <a:srgbClr val="700000"/>
                </a:solidFill>
                <a:ea typeface="Calibri"/>
                <a:cs typeface="Times New Roman"/>
              </a:rPr>
              <a:t> способностей после формирующего эксперимента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74585982"/>
              </p:ext>
            </p:extLst>
          </p:nvPr>
        </p:nvGraphicFramePr>
        <p:xfrm>
          <a:off x="1066800" y="1600200"/>
          <a:ext cx="7620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2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7413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700000"/>
                </a:solidFill>
              </a:rPr>
              <a:t>Рис. </a:t>
            </a:r>
            <a:r>
              <a:rPr lang="ru-RU" dirty="0" smtClean="0">
                <a:solidFill>
                  <a:srgbClr val="700000"/>
                </a:solidFill>
              </a:rPr>
              <a:t>9 </a:t>
            </a:r>
            <a:r>
              <a:rPr lang="ru-RU" dirty="0">
                <a:solidFill>
                  <a:srgbClr val="700000"/>
                </a:solidFill>
              </a:rPr>
              <a:t>Общий уровень </a:t>
            </a:r>
            <a:r>
              <a:rPr lang="ru-RU" dirty="0" err="1">
                <a:solidFill>
                  <a:srgbClr val="700000"/>
                </a:solidFill>
              </a:rPr>
              <a:t>сфомированности</a:t>
            </a:r>
            <a:r>
              <a:rPr lang="ru-RU" dirty="0">
                <a:solidFill>
                  <a:srgbClr val="700000"/>
                </a:solidFill>
              </a:rPr>
              <a:t> межличностных отношений </a:t>
            </a:r>
            <a:r>
              <a:rPr lang="ru-RU" dirty="0" smtClean="0">
                <a:solidFill>
                  <a:srgbClr val="700000"/>
                </a:solidFill>
              </a:rPr>
              <a:t>до и после </a:t>
            </a:r>
            <a:r>
              <a:rPr lang="ru-RU" dirty="0">
                <a:solidFill>
                  <a:srgbClr val="700000"/>
                </a:solidFill>
              </a:rPr>
              <a:t>проведения формирующего эксперимента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3719139"/>
              </p:ext>
            </p:extLst>
          </p:nvPr>
        </p:nvGraphicFramePr>
        <p:xfrm>
          <a:off x="1447800" y="228600"/>
          <a:ext cx="7467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5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6858000" cy="2209799"/>
          </a:xfrm>
        </p:spPr>
        <p:txBody>
          <a:bodyPr/>
          <a:lstStyle/>
          <a:p>
            <a:r>
              <a:rPr lang="ru-RU" b="1" dirty="0">
                <a:solidFill>
                  <a:srgbClr val="700000"/>
                </a:solidFill>
              </a:rPr>
              <a:t>Благодарим за </a:t>
            </a:r>
            <a:r>
              <a:rPr lang="ru-RU" b="1" dirty="0" smtClean="0">
                <a:solidFill>
                  <a:srgbClr val="700000"/>
                </a:solidFill>
              </a:rPr>
              <a:t>внимание</a:t>
            </a:r>
            <a:endParaRPr lang="ru-RU" b="1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403350" y="274638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458200" cy="635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just">
              <a:lnSpc>
                <a:spcPct val="150000"/>
              </a:lnSpc>
            </a:pPr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	Объект исследования: 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процесс развития </a:t>
            </a:r>
          </a:p>
          <a:p>
            <a:pPr lvl="0" algn="just"/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межличностных  отношений в коллективе </a:t>
            </a:r>
          </a:p>
          <a:p>
            <a:pPr lvl="0" algn="just"/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таймырских младших школьников на занятиях</a:t>
            </a:r>
          </a:p>
          <a:p>
            <a:pPr lvl="0" algn="just"/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театрального кружка «</a:t>
            </a:r>
            <a:r>
              <a:rPr lang="ru-RU" sz="3200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Чокуркаан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».</a:t>
            </a:r>
          </a:p>
          <a:p>
            <a:pPr lvl="0" algn="just"/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	</a:t>
            </a:r>
          </a:p>
          <a:p>
            <a:pPr lvl="0" algn="just"/>
            <a:r>
              <a:rPr lang="ru-RU" sz="36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Предмет исследования: 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занятия </a:t>
            </a:r>
          </a:p>
          <a:p>
            <a:pPr lvl="0" algn="just"/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театрального кружка «</a:t>
            </a:r>
            <a:r>
              <a:rPr lang="ru-RU" sz="3200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Чокуркаан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»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как средство</a:t>
            </a:r>
          </a:p>
          <a:p>
            <a:pPr lvl="0" algn="just"/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развития межличностных отношений в </a:t>
            </a:r>
          </a:p>
          <a:p>
            <a:pPr lvl="0" algn="just"/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коллективе таймырских младших школьников.</a:t>
            </a:r>
            <a:endParaRPr lang="en-US" sz="3200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1" y="1371600"/>
            <a:ext cx="8534400" cy="5105400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ru-RU" sz="32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	</a:t>
            </a:r>
            <a:endParaRPr lang="ru-RU" sz="3200" b="1" dirty="0" smtClean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lvl="0" algn="l" eaLnBrk="1" hangingPunct="1">
              <a:spcBef>
                <a:spcPct val="0"/>
              </a:spcBef>
            </a:pPr>
            <a:r>
              <a:rPr lang="ru-RU" sz="32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Гипотеза исследования: 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занятия </a:t>
            </a:r>
          </a:p>
          <a:p>
            <a:pPr lvl="0" algn="l" eaLnBrk="1" hangingPunct="1">
              <a:spcBef>
                <a:spcPct val="0"/>
              </a:spcBef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театрального кружка «</a:t>
            </a:r>
            <a:r>
              <a:rPr lang="ru-RU" sz="3200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Чокуркаан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» будут </a:t>
            </a:r>
          </a:p>
          <a:p>
            <a:pPr lvl="0" algn="l" eaLnBrk="1" hangingPunct="1">
              <a:spcBef>
                <a:spcPct val="0"/>
              </a:spcBef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способствовать развитию межличностных </a:t>
            </a:r>
          </a:p>
          <a:p>
            <a:pPr lvl="0" algn="l" eaLnBrk="1" hangingPunct="1">
              <a:spcBef>
                <a:spcPct val="0"/>
              </a:spcBef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отношений таймырских младших школьников,</a:t>
            </a:r>
          </a:p>
          <a:p>
            <a:pPr lvl="0" algn="l" eaLnBrk="1" hangingPunct="1">
              <a:spcBef>
                <a:spcPct val="0"/>
              </a:spcBef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если их содержание будет направлено на</a:t>
            </a:r>
          </a:p>
          <a:p>
            <a:pPr lvl="0" algn="l" eaLnBrk="1" hangingPunct="1">
              <a:spcBef>
                <a:spcPct val="0"/>
              </a:spcBef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создание благоприятного психологического </a:t>
            </a:r>
          </a:p>
          <a:p>
            <a:pPr lvl="0" algn="l" eaLnBrk="1" hangingPunct="1">
              <a:spcBef>
                <a:spcPct val="0"/>
              </a:spcBef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климата, повышение групповой сплочённости и </a:t>
            </a:r>
          </a:p>
          <a:p>
            <a:pPr lvl="0" algn="l" eaLnBrk="1" hangingPunct="1">
              <a:spcBef>
                <a:spcPct val="0"/>
              </a:spcBef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формирование </a:t>
            </a:r>
            <a:r>
              <a:rPr lang="ru-RU" sz="3200" dirty="0" err="1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эмпатийных</a:t>
            </a: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способностей.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377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658736"/>
            <a:ext cx="8915400" cy="6199264"/>
          </a:xfrm>
        </p:spPr>
        <p:txBody>
          <a:bodyPr/>
          <a:lstStyle/>
          <a:p>
            <a:pPr marL="82550" lvl="0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endParaRPr lang="ru-RU" altLang="en-US" kern="0" dirty="0">
              <a:solidFill>
                <a:srgbClr val="80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82550" lvl="0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endParaRPr lang="ru-RU" altLang="en-US" kern="0" dirty="0">
              <a:solidFill>
                <a:srgbClr val="8000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82550" lvl="0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r>
              <a:rPr lang="ru-RU" altLang="en-US" kern="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1 . Проанализировать психолого-педагогическую литературу:</a:t>
            </a:r>
          </a:p>
          <a:p>
            <a:pPr marL="82550" lvl="0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r>
              <a:rPr lang="ru-RU" altLang="en-US" kern="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2. Выявить особенности межличностных отношений в коллективе </a:t>
            </a:r>
          </a:p>
          <a:p>
            <a:pPr marL="365125" lvl="0" indent="-282575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r>
              <a:rPr lang="ru-RU" altLang="en-US" kern="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таймырских младших школьников; </a:t>
            </a:r>
          </a:p>
          <a:p>
            <a:pPr marL="82550" lvl="0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r>
              <a:rPr lang="ru-RU" altLang="en-US" kern="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3. Исследовать способы организации, направленные на формирование межличностных отношений таймырских  младших школьников;</a:t>
            </a:r>
          </a:p>
          <a:p>
            <a:pPr marL="82550" lvl="0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r>
              <a:rPr lang="ru-RU" altLang="en-US" kern="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 4. Провести опытно-экспериментальную работу по развитию  межличностных отношений таймырских учащихся  младшего школьного возраста на занятиях театрального кружка «</a:t>
            </a:r>
            <a:r>
              <a:rPr lang="ru-RU" altLang="en-US" kern="0" dirty="0" err="1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Чокуркаан</a:t>
            </a:r>
            <a:r>
              <a:rPr lang="ru-RU" altLang="en-US" kern="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».</a:t>
            </a:r>
          </a:p>
          <a:p>
            <a:pPr marL="82550" lvl="0" algn="l" defTabSz="914400" eaLnBrk="1" hangingPunct="1">
              <a:spcBef>
                <a:spcPts val="0"/>
              </a:spcBef>
              <a:buClr>
                <a:srgbClr val="3891A7"/>
              </a:buClr>
              <a:buSzPct val="80000"/>
            </a:pPr>
            <a:r>
              <a:rPr lang="ru-RU" altLang="en-US" kern="0" dirty="0">
                <a:solidFill>
                  <a:srgbClr val="800000"/>
                </a:solidFill>
                <a:latin typeface="Calibri" panose="020F0502020204030204" pitchFamily="34" charset="0"/>
                <a:cs typeface="Calibri" pitchFamily="34" charset="0"/>
              </a:rPr>
              <a:t>5. Отследить динамику  происходящего до и после формирующего эксперимента.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1326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8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Задачи  исследования:</a:t>
            </a:r>
            <a:endParaRPr lang="en-US" sz="3600" dirty="0">
              <a:solidFill>
                <a:srgbClr val="8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304800"/>
            <a:ext cx="6172200" cy="744537"/>
          </a:xfrm>
        </p:spPr>
        <p:txBody>
          <a:bodyPr/>
          <a:lstStyle/>
          <a:p>
            <a:pPr lvl="0" eaLnBrk="1" hangingPunct="1"/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Методы исследования: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229600" cy="4724400"/>
          </a:xfrm>
        </p:spPr>
        <p:txBody>
          <a:bodyPr/>
          <a:lstStyle/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Анализ психолого-педагогической литературы;</a:t>
            </a:r>
          </a:p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Беседа;</a:t>
            </a:r>
          </a:p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Наблюдение; </a:t>
            </a:r>
          </a:p>
          <a:p>
            <a:pPr marL="457200" lvl="0" indent="-457200" algn="l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Психодиагностика.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9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991600" cy="4724400"/>
          </a:xfrm>
        </p:spPr>
        <p:txBody>
          <a:bodyPr/>
          <a:lstStyle/>
          <a:p>
            <a:pPr indent="448310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00000"/>
                </a:solidFill>
                <a:ea typeface="Times New Roman"/>
              </a:rPr>
              <a:t>Межличностные отношения </a:t>
            </a:r>
            <a:r>
              <a:rPr lang="ru-RU" sz="3200" dirty="0">
                <a:solidFill>
                  <a:srgbClr val="700000"/>
                </a:solidFill>
                <a:ea typeface="Times New Roman"/>
              </a:rPr>
              <a:t>– это совокупность взаимодействия между людьми. (В.Н. Куницына)</a:t>
            </a:r>
          </a:p>
          <a:p>
            <a:pPr indent="448310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00000"/>
                </a:solidFill>
                <a:ea typeface="Calibri"/>
              </a:rPr>
              <a:t>Межличностные отношения </a:t>
            </a:r>
            <a:r>
              <a:rPr lang="ru-RU" sz="3200" dirty="0">
                <a:solidFill>
                  <a:srgbClr val="700000"/>
                </a:solidFill>
                <a:ea typeface="Calibri"/>
              </a:rPr>
              <a:t>– это субъективные связи, возникающие в результате их фактического взаимодействия и сопровождаемые уже различными эмоциональными и другими переживаниями (симпатиями и антипатиями) индивидов, в них участвующих. (А.В. Карпенко)</a:t>
            </a:r>
            <a:endParaRPr lang="ru-RU" sz="3200" dirty="0">
              <a:solidFill>
                <a:srgbClr val="700000"/>
              </a:solidFill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41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8077200" cy="1066800"/>
          </a:xfrm>
        </p:spPr>
        <p:txBody>
          <a:bodyPr/>
          <a:lstStyle/>
          <a:p>
            <a:pPr lvl="0" eaLnBrk="1" hangingPunct="1"/>
            <a:r>
              <a:rPr lang="ru-RU" sz="4000" b="1" dirty="0">
                <a:solidFill>
                  <a:srgbClr val="8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Особенности межличностных отношений: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4876800"/>
          </a:xfrm>
        </p:spPr>
        <p:txBody>
          <a:bodyPr/>
          <a:lstStyle/>
          <a:p>
            <a:pPr marL="342900" lvl="0" indent="-342900" algn="l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ea typeface="Times New Roman"/>
              </a:rPr>
              <a:t>формально деловые отношения взаимной зависимости, возникающие в процессе разнообразной совместной деятельности; 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ea typeface="Times New Roman"/>
              </a:rPr>
              <a:t>неформальные межличностные отношения взаимной заинтересованности; 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0"/>
              </a:spcBef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3200" dirty="0">
                <a:solidFill>
                  <a:srgbClr val="800000"/>
                </a:solidFill>
                <a:ea typeface="Times New Roman"/>
              </a:rPr>
              <a:t>межличностные отношения избирательного характера, складывающиеся на почве взаимной симпатии, общих интересов.</a:t>
            </a:r>
            <a:endParaRPr lang="ru-RU" sz="3200" dirty="0">
              <a:solidFill>
                <a:srgbClr val="800000"/>
              </a:solidFill>
              <a:ea typeface="Microsoft YaHei" panose="020B0503020204020204" pitchFamily="34" charset="-12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"/>
            <a:ext cx="7924800" cy="1828800"/>
          </a:xfrm>
        </p:spPr>
        <p:txBody>
          <a:bodyPr/>
          <a:lstStyle/>
          <a:p>
            <a:r>
              <a:rPr lang="ru-RU" sz="4000" b="1" dirty="0">
                <a:solidFill>
                  <a:srgbClr val="700000"/>
                </a:solidFill>
              </a:rPr>
              <a:t>Способы развития межличностных отношений в младшем школьном возрасте: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229600" cy="3429000"/>
          </a:xfrm>
        </p:spPr>
        <p:txBody>
          <a:bodyPr/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Clr>
                <a:srgbClr val="700000"/>
              </a:buClr>
              <a:buFont typeface="Wingdings" pitchFamily="2" charset="2"/>
              <a:buChar char=""/>
            </a:pPr>
            <a:r>
              <a:rPr lang="ru-RU" sz="3200" dirty="0">
                <a:solidFill>
                  <a:srgbClr val="700000"/>
                </a:solidFill>
              </a:rPr>
              <a:t>Сюжетная игра;</a:t>
            </a:r>
            <a:endParaRPr lang="ru-RU" sz="3200" dirty="0">
              <a:solidFill>
                <a:srgbClr val="700000"/>
              </a:solidFill>
              <a:ea typeface="Times New Roman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Clr>
                <a:srgbClr val="700000"/>
              </a:buClr>
              <a:buFont typeface="Wingdings" pitchFamily="2" charset="2"/>
              <a:buChar char=""/>
            </a:pPr>
            <a:r>
              <a:rPr lang="ru-RU" sz="3200" dirty="0">
                <a:solidFill>
                  <a:srgbClr val="700000"/>
                </a:solidFill>
              </a:rPr>
              <a:t>Сюжетно-ролевая игра;</a:t>
            </a:r>
            <a:endParaRPr lang="ru-RU" sz="3200" dirty="0">
              <a:solidFill>
                <a:srgbClr val="700000"/>
              </a:solidFill>
              <a:ea typeface="Times New Roman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Clr>
                <a:srgbClr val="700000"/>
              </a:buClr>
              <a:buFont typeface="Wingdings" pitchFamily="2" charset="2"/>
              <a:buChar char=""/>
            </a:pPr>
            <a:r>
              <a:rPr lang="ru-RU" sz="3200" dirty="0">
                <a:solidFill>
                  <a:srgbClr val="700000"/>
                </a:solidFill>
                <a:ea typeface="Times New Roman"/>
              </a:rPr>
              <a:t>Театральные этюды;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Clr>
                <a:srgbClr val="700000"/>
              </a:buClr>
              <a:buFont typeface="Wingdings" pitchFamily="2" charset="2"/>
              <a:buChar char=""/>
            </a:pPr>
            <a:r>
              <a:rPr lang="ru-RU" sz="3200" dirty="0" err="1">
                <a:solidFill>
                  <a:srgbClr val="700000"/>
                </a:solidFill>
                <a:ea typeface="Times New Roman"/>
              </a:rPr>
              <a:t>Многоперсонажные</a:t>
            </a:r>
            <a:r>
              <a:rPr lang="ru-RU" sz="3200" dirty="0">
                <a:solidFill>
                  <a:srgbClr val="700000"/>
                </a:solidFill>
                <a:ea typeface="Times New Roman"/>
              </a:rPr>
              <a:t> игры;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Clr>
                <a:srgbClr val="700000"/>
              </a:buClr>
              <a:buFont typeface="Wingdings" pitchFamily="2" charset="2"/>
              <a:buChar char=""/>
            </a:pPr>
            <a:r>
              <a:rPr lang="ru-RU" sz="3200" dirty="0">
                <a:solidFill>
                  <a:srgbClr val="700000"/>
                </a:solidFill>
                <a:ea typeface="Times New Roman"/>
              </a:rPr>
              <a:t>Постановка спектаклей по произведениям.</a:t>
            </a:r>
            <a:endParaRPr lang="ru-RU" sz="3200" dirty="0">
              <a:solidFill>
                <a:srgbClr val="700000"/>
              </a:solidFill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67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689</Words>
  <Application>Microsoft Office PowerPoint</Application>
  <PresentationFormat>Экран (4:3)</PresentationFormat>
  <Paragraphs>113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исследования:</vt:lpstr>
      <vt:lpstr>Презентация PowerPoint</vt:lpstr>
      <vt:lpstr>Особенности межличностных отношений:</vt:lpstr>
      <vt:lpstr>Способы развития межличностных отношений в младшем школьном возрасте:</vt:lpstr>
      <vt:lpstr>Презентация PowerPoint</vt:lpstr>
      <vt:lpstr>Критерии исследования:</vt:lpstr>
      <vt:lpstr>Диагностические методики:</vt:lpstr>
      <vt:lpstr>Методика «Социометрия»  (Дж. Морено) </vt:lpstr>
      <vt:lpstr>Методика диагностики межличностных отношений (Т. Лири) </vt:lpstr>
      <vt:lpstr>Методика диагностики   эмпатийных способностей  (В.В. Бойко)</vt:lpstr>
      <vt:lpstr>Презентация PowerPoint</vt:lpstr>
      <vt:lpstr>Программа занятий театрального кружка «Чокуркаан»  (рассчитана на 34 встречи)</vt:lpstr>
      <vt:lpstr>Перечень мероприятий  театрального кружка «Чокуркаан»</vt:lpstr>
      <vt:lpstr>Примеры занятий:</vt:lpstr>
      <vt:lpstr>Праздник «День оленевода»</vt:lpstr>
      <vt:lpstr>Праздник «Хейро»</vt:lpstr>
      <vt:lpstr>Методика Дж. Морено «Социометрия»</vt:lpstr>
      <vt:lpstr>Методика диагностики межличностных отношений Т.Лири</vt:lpstr>
      <vt:lpstr>Результаты диагностики уровня эмпатийных способностей  В.В. Бойко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BOA</dc:creator>
  <cp:lastModifiedBy>Марина</cp:lastModifiedBy>
  <cp:revision>36</cp:revision>
  <cp:lastPrinted>1601-01-01T00:00:00Z</cp:lastPrinted>
  <dcterms:created xsi:type="dcterms:W3CDTF">2015-04-04T09:24:30Z</dcterms:created>
  <dcterms:modified xsi:type="dcterms:W3CDTF">2017-06-23T14:41:50Z</dcterms:modified>
</cp:coreProperties>
</file>