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40" autoAdjust="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Русско-турецкая война 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1877-1878гг.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Берлинский конгресс: </a:t>
            </a:r>
            <a:br>
              <a:rPr lang="ru-RU" b="1" dirty="0" smtClean="0"/>
            </a:br>
            <a:r>
              <a:rPr lang="ru-RU" b="1" dirty="0" smtClean="0"/>
              <a:t>цели и причины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47800"/>
            <a:ext cx="4419600" cy="35814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Цель конгресса для правительств </a:t>
            </a:r>
            <a:r>
              <a:rPr lang="ru-RU" b="1" dirty="0" smtClean="0"/>
              <a:t>Запада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– ослабление влияния России на Ближнем Востоке и утверждение ведущей роли государств Западной Европы на Ближнем Востоке</a:t>
            </a:r>
          </a:p>
          <a:p>
            <a:pPr>
              <a:buNone/>
            </a:pPr>
            <a:r>
              <a:rPr lang="ru-RU" dirty="0" smtClean="0"/>
              <a:t>- подчинения вновь созданных славянских государств на Балканах политике правительств Запада.</a:t>
            </a:r>
          </a:p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419600" y="3505200"/>
            <a:ext cx="44958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Русская делегация по многим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 вопросам была вынуждена отойти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от условий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Сан-Стефанского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договора, потому что она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оказалась в состоянии изоляции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опасалась возможной войны с объединенной Европой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-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в стране усилилось революционное движение.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5" name="Рисунок 4" descr="i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572000"/>
            <a:ext cx="3907465" cy="2100263"/>
          </a:xfrm>
          <a:prstGeom prst="rect">
            <a:avLst/>
          </a:prstGeom>
        </p:spPr>
      </p:pic>
      <p:pic>
        <p:nvPicPr>
          <p:cNvPr id="6" name="Рисунок 5" descr="ff781_1409598007_leopold_ii_congo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295400"/>
            <a:ext cx="2999729" cy="2209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Берлинский конгресс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00200"/>
            <a:ext cx="4572000" cy="48006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Болгария была расчленена на две части. Автономной, имеющей свое правительство и национальную армию, становилась только </a:t>
            </a:r>
            <a:r>
              <a:rPr lang="ru-RU" b="1" dirty="0" smtClean="0"/>
              <a:t>северная Болгария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b="1" dirty="0" smtClean="0"/>
              <a:t>       Южная</a:t>
            </a:r>
            <a:r>
              <a:rPr lang="ru-RU" dirty="0" smtClean="0"/>
              <a:t> оставалась под игом Турции.</a:t>
            </a:r>
          </a:p>
          <a:p>
            <a:r>
              <a:rPr lang="ru-RU" dirty="0" smtClean="0"/>
              <a:t>Подтверждалась независимость </a:t>
            </a:r>
            <a:r>
              <a:rPr lang="ru-RU" dirty="0" err="1" smtClean="0"/>
              <a:t>Сербии,Черногории</a:t>
            </a:r>
            <a:r>
              <a:rPr lang="ru-RU" dirty="0" smtClean="0"/>
              <a:t> и </a:t>
            </a:r>
            <a:r>
              <a:rPr lang="ru-RU" dirty="0" err="1" smtClean="0"/>
              <a:t>Румынии,но</a:t>
            </a:r>
            <a:r>
              <a:rPr lang="ru-RU" dirty="0" smtClean="0"/>
              <a:t> их территории были значительно сокращены.</a:t>
            </a:r>
          </a:p>
          <a:p>
            <a:r>
              <a:rPr lang="ru-RU" dirty="0" smtClean="0"/>
              <a:t>Австро-Венгрия оккупировала Боснию и Герцеговину. </a:t>
            </a:r>
          </a:p>
          <a:p>
            <a:r>
              <a:rPr lang="ru-RU" dirty="0" smtClean="0"/>
              <a:t>Англия за свою поддержку Турции получила остров Кипр.</a:t>
            </a:r>
          </a:p>
          <a:p>
            <a:r>
              <a:rPr lang="ru-RU" b="1" dirty="0" smtClean="0"/>
              <a:t>Россия получила компенсацию на Кавказе</a:t>
            </a:r>
            <a:r>
              <a:rPr lang="ru-RU" dirty="0" smtClean="0"/>
              <a:t>: Карс, </a:t>
            </a:r>
            <a:r>
              <a:rPr lang="ru-RU" dirty="0" err="1" smtClean="0"/>
              <a:t>Батум</a:t>
            </a:r>
            <a:r>
              <a:rPr lang="ru-RU" dirty="0" smtClean="0"/>
              <a:t> и </a:t>
            </a:r>
            <a:r>
              <a:rPr lang="ru-RU" dirty="0" err="1" smtClean="0"/>
              <a:t>Ардаган</a:t>
            </a:r>
            <a:r>
              <a:rPr lang="ru-RU" dirty="0" smtClean="0"/>
              <a:t>, со всеми их провинциями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01_stranitsa_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143000"/>
            <a:ext cx="3044686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0000000000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304800"/>
            <a:ext cx="5715000" cy="4381500"/>
          </a:xfrm>
        </p:spPr>
      </p:pic>
      <p:sp>
        <p:nvSpPr>
          <p:cNvPr id="5" name="Прямоугольник 4"/>
          <p:cNvSpPr/>
          <p:nvPr/>
        </p:nvSpPr>
        <p:spPr>
          <a:xfrm>
            <a:off x="1219200" y="5029200"/>
            <a:ext cx="6477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София. Памятник русским воинам с надписью: </a:t>
            </a:r>
          </a:p>
          <a:p>
            <a:pPr algn="ctr"/>
            <a:r>
              <a:rPr lang="ru-RU" sz="2000" b="1" dirty="0" smtClean="0"/>
              <a:t>«Царю-Освободителю Александру Николаевичу. Волею и любовью Его Освобождена Болгария».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Предпосылки</a:t>
            </a:r>
            <a:br>
              <a:rPr lang="ru-RU" b="1" dirty="0" smtClean="0"/>
            </a:br>
            <a:r>
              <a:rPr lang="ru-RU" b="1" dirty="0" smtClean="0"/>
              <a:t>русско-турецкой войны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3886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1</a:t>
            </a:r>
            <a:r>
              <a:rPr lang="ru-RU" sz="2400" dirty="0" smtClean="0"/>
              <a:t>) В XIX веке - мощный подъем национально-освободительного движения всех христианских народов Балканского полуострова, завоеванных и угнетенных турками.</a:t>
            </a:r>
          </a:p>
          <a:p>
            <a:endParaRPr lang="ru-RU" dirty="0" smtClean="0"/>
          </a:p>
        </p:txBody>
      </p:sp>
      <p:pic>
        <p:nvPicPr>
          <p:cNvPr id="4" name="Рисунок 3" descr="55406_orig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962400"/>
            <a:ext cx="8086877" cy="2895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28800" y="3352800"/>
            <a:ext cx="6129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2400" dirty="0" smtClean="0"/>
              <a:t>2) Упадок оккупационной турецкой империи 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Цели русско-турецкой войны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24000"/>
            <a:ext cx="4419600" cy="3048000"/>
          </a:xfrm>
        </p:spPr>
        <p:txBody>
          <a:bodyPr>
            <a:normAutofit/>
          </a:bodyPr>
          <a:lstStyle/>
          <a:p>
            <a:pPr eaLnBrk="1" hangingPunct="1">
              <a:buNone/>
              <a:defRPr/>
            </a:pPr>
            <a:r>
              <a:rPr lang="ru-RU" sz="2400" dirty="0" smtClean="0"/>
              <a:t>1) Освободить славянские народы  от турецкого ига.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2400" dirty="0" smtClean="0"/>
          </a:p>
          <a:p>
            <a:pPr eaLnBrk="1" hangingPunct="1">
              <a:buNone/>
              <a:defRPr/>
            </a:pPr>
            <a:r>
              <a:rPr lang="ru-RU" sz="2400" dirty="0" smtClean="0"/>
              <a:t>2) Подъем авторитета России  как великой державы.</a:t>
            </a:r>
          </a:p>
        </p:txBody>
      </p:sp>
      <p:pic>
        <p:nvPicPr>
          <p:cNvPr id="4" name="Рисунок 3" descr="0_d6cce_ab3efd04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575" y="1447800"/>
            <a:ext cx="5089425" cy="3429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105400"/>
            <a:ext cx="7848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/>
              <a:t>3) Продвинуть Россию к проливам и к Средиземному</a:t>
            </a:r>
          </a:p>
          <a:p>
            <a:pPr>
              <a:buNone/>
            </a:pPr>
            <a:r>
              <a:rPr lang="ru-RU" sz="2400" dirty="0" smtClean="0"/>
              <a:t>    морю, создав в этом районе мира государство – </a:t>
            </a:r>
          </a:p>
          <a:p>
            <a:pPr>
              <a:buNone/>
            </a:pPr>
            <a:r>
              <a:rPr lang="ru-RU" sz="2400" dirty="0" smtClean="0"/>
              <a:t>    Болгарию, восстановив ее в этнических границах.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Видные деятели войны</a:t>
            </a:r>
            <a:endParaRPr lang="ru-RU" b="1" dirty="0"/>
          </a:p>
        </p:txBody>
      </p:sp>
      <p:pic>
        <p:nvPicPr>
          <p:cNvPr id="4" name="Содержимое 3" descr="1854323_aleksandr-2-kartink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05200" y="990600"/>
            <a:ext cx="1905000" cy="2526839"/>
          </a:xfrm>
        </p:spPr>
      </p:pic>
      <p:pic>
        <p:nvPicPr>
          <p:cNvPr id="5" name="Рисунок 4" descr="44656837_Gorcakov_A_M_chancellor_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62400"/>
            <a:ext cx="2067102" cy="2895600"/>
          </a:xfrm>
          <a:prstGeom prst="rect">
            <a:avLst/>
          </a:prstGeom>
        </p:spPr>
      </p:pic>
      <p:pic>
        <p:nvPicPr>
          <p:cNvPr id="7" name="Рисунок 6" descr="1472776765_uzn_140239497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3854632"/>
            <a:ext cx="2362200" cy="3003368"/>
          </a:xfrm>
          <a:prstGeom prst="rect">
            <a:avLst/>
          </a:prstGeom>
        </p:spPr>
      </p:pic>
      <p:pic>
        <p:nvPicPr>
          <p:cNvPr id="8" name="Рисунок 7" descr="ignatev_nikpav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599" y="3886200"/>
            <a:ext cx="2268549" cy="29718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410200" y="10668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2400" b="1" dirty="0" smtClean="0"/>
              <a:t>Александр </a:t>
            </a:r>
            <a:r>
              <a:rPr lang="en-US" sz="2400" b="1" dirty="0" smtClean="0"/>
              <a:t>II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581400"/>
            <a:ext cx="213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А.М. Горчаков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733800" y="3581400"/>
            <a:ext cx="1527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Н.П. Игнатьев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391400" y="3505200"/>
            <a:ext cx="1506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П.А. Шувалов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Повод к войне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Апрельское восстание </a:t>
            </a:r>
            <a:r>
              <a:rPr lang="ru-RU" b="1" dirty="0" smtClean="0"/>
              <a:t>1876г.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Конференция послов  великих держав предложила Турции предоставить немедленно автономию Боснии, Герцеговине и Болгарии. Под давлением Англии Турция отвергла это требование. 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4000500" y="2705100"/>
            <a:ext cx="990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Военные действия </a:t>
            </a:r>
            <a:br>
              <a:rPr lang="ru-RU" b="1" dirty="0" smtClean="0"/>
            </a:br>
            <a:r>
              <a:rPr lang="ru-RU" b="1" dirty="0" smtClean="0"/>
              <a:t>Соотношение сил 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480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Русские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Турки 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48 пехотных дивизий, 19 дивизий кавалерии, 52 артиллерийские бригады и 5 бригад инженерных войск.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 Дунае - 193.000 человек.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72.000 человек</a:t>
                      </a:r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берега Черного моря и Резервная армия в 73.000 человек.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 азиатской границе на Кавказе 122.000 человек.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494.400 человек, вооруженные современным немецким, английским и даже американским оружием. Это оружие, купленное на полученные в Англии и других странах Запада щедрые займы, было лучше русского.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Военные действия</a:t>
            </a:r>
            <a:br>
              <a:rPr lang="ru-RU" b="1" dirty="0" smtClean="0"/>
            </a:br>
            <a:r>
              <a:rPr lang="ru-RU" b="1" dirty="0" smtClean="0"/>
              <a:t>Хронология </a:t>
            </a:r>
            <a:endParaRPr lang="ru-RU" b="1" dirty="0"/>
          </a:p>
        </p:txBody>
      </p:sp>
      <p:pic>
        <p:nvPicPr>
          <p:cNvPr id="4" name="Содержимое 3" descr="66581_html_m61ab19c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7800" y="1447800"/>
            <a:ext cx="3732017" cy="5105400"/>
          </a:xfrm>
        </p:spPr>
      </p:pic>
      <p:sp>
        <p:nvSpPr>
          <p:cNvPr id="5" name="Прямоугольник 4"/>
          <p:cNvSpPr/>
          <p:nvPr/>
        </p:nvSpPr>
        <p:spPr>
          <a:xfrm>
            <a:off x="152400" y="1371600"/>
            <a:ext cx="4953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14-15 июня 1877 г.</a:t>
            </a:r>
            <a:r>
              <a:rPr lang="ru-RU" sz="2000" dirty="0" smtClean="0"/>
              <a:t> русские войска успешно переправились через Дунай и </a:t>
            </a:r>
            <a:r>
              <a:rPr lang="ru-RU" sz="2000" b="1" dirty="0" smtClean="0"/>
              <a:t>25 июня</a:t>
            </a:r>
            <a:r>
              <a:rPr lang="ru-RU" sz="2000" dirty="0" smtClean="0"/>
              <a:t> заняли первый болгарский город – </a:t>
            </a:r>
            <a:r>
              <a:rPr lang="ru-RU" sz="2000" dirty="0" err="1" smtClean="0"/>
              <a:t>Свиштов</a:t>
            </a:r>
            <a:r>
              <a:rPr lang="ru-RU" sz="2000" dirty="0" smtClean="0"/>
              <a:t>.</a:t>
            </a:r>
          </a:p>
          <a:p>
            <a:r>
              <a:rPr lang="ru-RU" sz="2000" b="1" dirty="0" smtClean="0"/>
              <a:t>3 июля</a:t>
            </a:r>
            <a:r>
              <a:rPr lang="ru-RU" sz="2000" dirty="0" smtClean="0"/>
              <a:t> на севере Болгарии русские взяли Никополь и подошли к сильнейшей турецкой крепости в этой части страны – городу Плевне. </a:t>
            </a:r>
          </a:p>
          <a:p>
            <a:r>
              <a:rPr lang="ru-RU" sz="2000" b="1" dirty="0" smtClean="0"/>
              <a:t>9 августа</a:t>
            </a:r>
            <a:r>
              <a:rPr lang="ru-RU" sz="2000" dirty="0" smtClean="0"/>
              <a:t> Сулейман-паша подошел с оставшейся у него 27-тысячной армией к </a:t>
            </a:r>
            <a:r>
              <a:rPr lang="ru-RU" sz="2000" dirty="0" err="1" smtClean="0"/>
              <a:t>Шипкинскому</a:t>
            </a:r>
            <a:r>
              <a:rPr lang="ru-RU" sz="2000" dirty="0" smtClean="0"/>
              <a:t> перевалу, который защищал генерал Столетов </a:t>
            </a:r>
          </a:p>
          <a:p>
            <a:r>
              <a:rPr lang="ru-RU" sz="2000" b="1" dirty="0" smtClean="0"/>
              <a:t>Утром 28 ноября 1877 г.</a:t>
            </a:r>
            <a:r>
              <a:rPr lang="ru-RU" sz="2000" dirty="0" smtClean="0"/>
              <a:t> армия </a:t>
            </a:r>
            <a:r>
              <a:rPr lang="ru-RU" sz="2000" dirty="0" err="1" smtClean="0"/>
              <a:t>Осман-паши</a:t>
            </a:r>
            <a:r>
              <a:rPr lang="ru-RU" sz="2000" dirty="0" smtClean="0"/>
              <a:t> в Плевне сделала последнюю попытку прорвать русское окружение, но была принуждена капитулировать и сдать Плевну.  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Сан-стефанский</a:t>
            </a:r>
            <a:r>
              <a:rPr lang="ru-RU" b="1" dirty="0" smtClean="0"/>
              <a:t> мирный договор. Ход действий</a:t>
            </a:r>
            <a:endParaRPr lang="ru-RU" b="1" dirty="0"/>
          </a:p>
        </p:txBody>
      </p:sp>
      <p:pic>
        <p:nvPicPr>
          <p:cNvPr id="4" name="Содержимое 3" descr="i (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3400" y="3485029"/>
            <a:ext cx="4800600" cy="3372971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1447800"/>
            <a:ext cx="8077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28 декабря</a:t>
            </a:r>
            <a:r>
              <a:rPr lang="ru-RU" dirty="0" smtClean="0"/>
              <a:t> русский главнокомандующий Великий Князь Николай Николаевич получил телеграмму от турецкого военного министра о том, что султан </a:t>
            </a:r>
            <a:r>
              <a:rPr lang="ru-RU" dirty="0" err="1" smtClean="0"/>
              <a:t>Абдул-Гамид</a:t>
            </a:r>
            <a:r>
              <a:rPr lang="ru-RU" dirty="0" smtClean="0"/>
              <a:t> посылает своих представителей с предложением немедленно начать переговоры о перемирии.  </a:t>
            </a:r>
          </a:p>
          <a:p>
            <a:endParaRPr lang="ru-RU" dirty="0" smtClean="0"/>
          </a:p>
          <a:p>
            <a:r>
              <a:rPr lang="ru-RU" b="1" dirty="0" smtClean="0"/>
              <a:t>9 января 1878 г</a:t>
            </a:r>
            <a:r>
              <a:rPr lang="ru-RU" dirty="0" smtClean="0"/>
              <a:t>. русские без боя вошли в </a:t>
            </a:r>
            <a:r>
              <a:rPr lang="ru-RU" dirty="0" err="1" smtClean="0"/>
              <a:t>Адрианополь</a:t>
            </a:r>
            <a:r>
              <a:rPr lang="ru-RU" dirty="0" smtClean="0"/>
              <a:t>, куда прибыл и главнокомандующий со своим штабом.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35814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18 января</a:t>
            </a:r>
            <a:r>
              <a:rPr lang="ru-RU" dirty="0" smtClean="0"/>
              <a:t> турецкие парламентеры снова явились к Великому Князю, настоятельно предлагая отодвинуть демаркационную линию на более значительное расстояние </a:t>
            </a:r>
          </a:p>
          <a:p>
            <a:r>
              <a:rPr lang="ru-RU" dirty="0" smtClean="0"/>
              <a:t>от Константинополя.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5486400"/>
            <a:ext cx="411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19 февраля 1878 г. в </a:t>
            </a:r>
            <a:r>
              <a:rPr lang="ru-RU" b="1" dirty="0" err="1" smtClean="0"/>
              <a:t>Сан-Стефано</a:t>
            </a:r>
            <a:r>
              <a:rPr lang="ru-RU" b="1" dirty="0" smtClean="0"/>
              <a:t> был подписан мир с Турцией.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Условия  </a:t>
            </a:r>
            <a:r>
              <a:rPr lang="ru-RU" b="1" dirty="0" err="1" smtClean="0"/>
              <a:t>Сан-Стефанского</a:t>
            </a:r>
            <a:r>
              <a:rPr lang="ru-RU" b="1" dirty="0" smtClean="0"/>
              <a:t> мирного договора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400" y="1600200"/>
            <a:ext cx="6934200" cy="4724400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ru-RU" sz="2400" dirty="0" smtClean="0"/>
              <a:t>Сербия, Румыния и Черногория, ранее имевшие лишь автономию в пределах Турции, получили независимость.</a:t>
            </a:r>
          </a:p>
          <a:p>
            <a:pPr marL="514350" indent="-514350">
              <a:buAutoNum type="arabicParenR"/>
            </a:pPr>
            <a:r>
              <a:rPr lang="ru-RU" sz="2400" dirty="0" smtClean="0"/>
              <a:t>Болгария, Босния и Герцеговина, стали автономными княжествами.</a:t>
            </a:r>
          </a:p>
          <a:p>
            <a:pPr marL="514350" indent="-514350">
              <a:buAutoNum type="arabicParenR"/>
            </a:pPr>
            <a:r>
              <a:rPr lang="ru-RU" sz="2400" dirty="0" smtClean="0"/>
              <a:t>Россия вернула Южную Бессарабию, потерянную после Крымской войны, приобрела новые опорные пункты на </a:t>
            </a:r>
            <a:r>
              <a:rPr lang="ru-RU" sz="2400" dirty="0" err="1" smtClean="0"/>
              <a:t>Кавказе-Батум</a:t>
            </a:r>
            <a:r>
              <a:rPr lang="ru-RU" sz="2400" dirty="0" smtClean="0"/>
              <a:t>, </a:t>
            </a:r>
            <a:r>
              <a:rPr lang="ru-RU" sz="2400" dirty="0" err="1" smtClean="0"/>
              <a:t>Карс,Ардаган</a:t>
            </a:r>
            <a:r>
              <a:rPr lang="ru-RU" sz="2400" dirty="0" smtClean="0"/>
              <a:t> и </a:t>
            </a:r>
            <a:r>
              <a:rPr lang="ru-RU" sz="2400" dirty="0" err="1" smtClean="0"/>
              <a:t>Баязет</a:t>
            </a:r>
            <a:r>
              <a:rPr lang="ru-RU" sz="2400" dirty="0" smtClean="0"/>
              <a:t>. Эти крепости имели важное стратегическое  значение для оказания давления на Турцию и Закавказье. 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580</Words>
  <PresentationFormat>Экран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Русско-турецкая война  </vt:lpstr>
      <vt:lpstr>Предпосылки русско-турецкой войны </vt:lpstr>
      <vt:lpstr>Цели русско-турецкой войны </vt:lpstr>
      <vt:lpstr>Видные деятели войны</vt:lpstr>
      <vt:lpstr>Повод к войне </vt:lpstr>
      <vt:lpstr>Военные действия  Соотношение сил </vt:lpstr>
      <vt:lpstr>Военные действия Хронология </vt:lpstr>
      <vt:lpstr>Сан-стефанский мирный договор. Ход действий</vt:lpstr>
      <vt:lpstr>Условия  Сан-Стефанского мирного договора</vt:lpstr>
      <vt:lpstr>Берлинский конгресс:  цели и причины</vt:lpstr>
      <vt:lpstr>Берлинский конгресс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Русско-турецкая война  </dc:title>
  <dc:creator>Пк</dc:creator>
  <cp:lastModifiedBy>Пк</cp:lastModifiedBy>
  <cp:revision>8</cp:revision>
  <dcterms:created xsi:type="dcterms:W3CDTF">2016-12-19T14:31:27Z</dcterms:created>
  <dcterms:modified xsi:type="dcterms:W3CDTF">2016-12-19T16:06:02Z</dcterms:modified>
</cp:coreProperties>
</file>