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197457-4AC4-410E-B3E7-8D9B9DB80396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FEA5AD-2677-4E8F-9DDD-5C28AA94E1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396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Россия в системе международных отношений конца </a:t>
            </a:r>
            <a:r>
              <a:rPr lang="en-US" sz="2800" dirty="0" smtClean="0">
                <a:effectLst/>
              </a:rPr>
              <a:t>XVII – </a:t>
            </a:r>
            <a:r>
              <a:rPr lang="ru-RU" sz="2800" dirty="0" smtClean="0">
                <a:effectLst/>
              </a:rPr>
              <a:t>начала </a:t>
            </a:r>
            <a:r>
              <a:rPr lang="en-US" sz="2800" dirty="0" smtClean="0">
                <a:effectLst/>
              </a:rPr>
              <a:t>xviii</a:t>
            </a:r>
            <a:r>
              <a:rPr lang="ru-RU" sz="2800" dirty="0" smtClean="0">
                <a:effectLst/>
              </a:rPr>
              <a:t> вв. северная война. </a:t>
            </a:r>
            <a:endParaRPr lang="ru-RU" sz="2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ша\Downloads\640px-Marten's_Polt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844824"/>
            <a:ext cx="812800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53136"/>
            <a:ext cx="9144000" cy="2204864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Ништадтский мир  </a:t>
            </a:r>
            <a:r>
              <a:rPr lang="ru-RU" sz="2400" b="1" dirty="0" smtClean="0"/>
              <a:t>-  мирный договор между Русским царством и Шведской империей, завершивший Северную войну 1700—1721 годов. Подписан 30 </a:t>
            </a:r>
            <a:r>
              <a:rPr lang="ru-RU" sz="2400" b="1" dirty="0" smtClean="0"/>
              <a:t>августа</a:t>
            </a:r>
            <a:r>
              <a:rPr lang="ru-RU" sz="2400" b="1" dirty="0" smtClean="0"/>
              <a:t> 1721 года в городе </a:t>
            </a:r>
            <a:r>
              <a:rPr lang="ru-RU" sz="2400" b="1" dirty="0" smtClean="0"/>
              <a:t>Ништадт. </a:t>
            </a:r>
            <a:r>
              <a:rPr lang="ru-RU" sz="2400" b="1" dirty="0" smtClean="0"/>
              <a:t>Был подписан со стороны России Я. В. Брюсом и А. И. Остерманом, со стороны Швеции — Ю. Лилльенстедтом </a:t>
            </a:r>
            <a:r>
              <a:rPr lang="ru-RU" sz="2400" b="1" dirty="0" smtClean="0"/>
              <a:t>и О</a:t>
            </a:r>
            <a:r>
              <a:rPr lang="ru-RU" sz="2400" b="1" dirty="0" smtClean="0"/>
              <a:t>. Стрёмфельдом </a:t>
            </a:r>
            <a:endParaRPr lang="ru-RU" sz="2400" b="1" dirty="0"/>
          </a:p>
        </p:txBody>
      </p:sp>
      <p:pic>
        <p:nvPicPr>
          <p:cNvPr id="4098" name="Picture 2" descr="C:\Users\Саша\Downloads\574px-Treaty_of_Nyst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52928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68580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Договор состоял из преамбулы и 24 статей. По договору Россия закрепила выход к Балтийскому морю: к ней отошли часть Карелии к северу от Ладожского озера, Ингерманландия от Ладоги до Нарвы, часть Эстляндии </a:t>
            </a:r>
            <a:r>
              <a:rPr lang="ru-RU" sz="2400" b="1" dirty="0" smtClean="0"/>
              <a:t>с Равелем, </a:t>
            </a:r>
            <a:r>
              <a:rPr lang="ru-RU" sz="2400" b="1" dirty="0" smtClean="0"/>
              <a:t>часть Лифляндии с Ригой, острова Эзель и Даго. За эти земли Россия выплатила Швеции компенсацию в 2 млн ефимков (1,3 млн рублей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Основные положения </a:t>
            </a:r>
            <a:r>
              <a:rPr lang="ru-RU" sz="2400" b="1" dirty="0" smtClean="0"/>
              <a:t>договора:</a:t>
            </a:r>
            <a:endParaRPr lang="ru-RU" sz="2400" b="1" dirty="0" smtClean="0"/>
          </a:p>
          <a:p>
            <a:r>
              <a:rPr lang="ru-RU" sz="2400" b="1" dirty="0" smtClean="0"/>
              <a:t>Вечный и неразрывный мир между царём русским и королем шведским и их преемниками;</a:t>
            </a:r>
          </a:p>
          <a:p>
            <a:r>
              <a:rPr lang="ru-RU" sz="2400" b="1" dirty="0" smtClean="0"/>
              <a:t>Полная амнистия с обеих сторон, за исключением казаков, последовавших за Мазепой;</a:t>
            </a:r>
          </a:p>
          <a:p>
            <a:r>
              <a:rPr lang="ru-RU" sz="2400" b="1" dirty="0" smtClean="0"/>
              <a:t>Все действия прекращаются в 14-дневный срок;</a:t>
            </a:r>
          </a:p>
          <a:p>
            <a:r>
              <a:rPr lang="ru-RU" sz="2400" b="1" dirty="0" smtClean="0"/>
              <a:t>Шведы уступают во вечное владение России: Лифляндию, Эстляндию, Ингерманландию, часть </a:t>
            </a:r>
            <a:r>
              <a:rPr lang="ru-RU" sz="2400" b="1" dirty="0" smtClean="0"/>
              <a:t>Карелии;</a:t>
            </a:r>
            <a:endParaRPr lang="ru-RU" sz="2400" b="1" dirty="0" smtClean="0"/>
          </a:p>
          <a:p>
            <a:r>
              <a:rPr lang="ru-RU" sz="2400" b="1" dirty="0" smtClean="0"/>
              <a:t>Швеции возвращается Финляндия;</a:t>
            </a:r>
          </a:p>
          <a:p>
            <a:r>
              <a:rPr lang="ru-RU" sz="2400" b="1" dirty="0" smtClean="0"/>
              <a:t>Исповедание веры на данных территориях свободно.</a:t>
            </a:r>
          </a:p>
          <a:p>
            <a:endParaRPr lang="ru-RU" sz="2400" b="1" dirty="0"/>
          </a:p>
        </p:txBody>
      </p:sp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260648"/>
            <a:ext cx="3563888" cy="65973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Карта изменения границ государств по Ништадскому миру: Жёлтым цветом обозначены границы Швеции до войны, Темно – Зеленым – России, заштрихованы земли отошедшие к России по условиям Договора. 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5508103" cy="64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29249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Итоги:</a:t>
            </a:r>
          </a:p>
          <a:p>
            <a:r>
              <a:rPr lang="ru-RU" sz="2400" b="1" dirty="0" smtClean="0"/>
              <a:t>Россия добилась выхода к Балтийскому морю, стала морской державой.</a:t>
            </a:r>
          </a:p>
          <a:p>
            <a:r>
              <a:rPr lang="ru-RU" sz="2400" b="1" dirty="0" smtClean="0"/>
              <a:t>Значительно вырос международный авторитет и влияние России в Европе. </a:t>
            </a:r>
          </a:p>
          <a:p>
            <a:r>
              <a:rPr lang="ru-RU" sz="2400" b="1" dirty="0" smtClean="0"/>
              <a:t>22 октября 1721. Пётр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принял титул императора. Российское государство было объявлено империей. </a:t>
            </a:r>
            <a:endParaRPr lang="ru-RU" sz="2400" b="1" dirty="0"/>
          </a:p>
        </p:txBody>
      </p:sp>
      <p:pic>
        <p:nvPicPr>
          <p:cNvPr id="6146" name="Picture 2" descr="C:\Users\Саша\Pictures\559cccee2de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264696" cy="40770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0708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</a:rPr>
              <a:t>Северная война.</a:t>
            </a:r>
            <a:endParaRPr lang="ru-RU" sz="40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Двадцатилетняя война – война, длившаяся с 1700 по 1721 год между Швецией и коалицией северо - европейский государств за обладание прибалтийскими землями.</a:t>
            </a:r>
          </a:p>
          <a:p>
            <a:r>
              <a:rPr lang="ru-RU" sz="2400" dirty="0" smtClean="0"/>
              <a:t> Первоначально войну Швеции объявил Северный союз, созданный по инициативе </a:t>
            </a:r>
            <a:r>
              <a:rPr lang="ru-RU" sz="2400" dirty="0" smtClean="0"/>
              <a:t>курфюрста Саксонии</a:t>
            </a:r>
            <a:r>
              <a:rPr lang="ru-RU" sz="2400" dirty="0" smtClean="0"/>
              <a:t> и короля польского Августа II. В Северный союз вошли также Датско-норвежское королевство, возглавляемое королём Кристианом V, и Россия, возглавляемая Петром I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Подготовка к северной войне. </a:t>
            </a:r>
            <a:br>
              <a:rPr lang="ru-RU" b="1" dirty="0" smtClean="0"/>
            </a:br>
            <a:r>
              <a:rPr lang="ru-RU" b="1" dirty="0" smtClean="0"/>
              <a:t>«Великое посольство» – дипломатическая миссия России в Западную Европу в 1697-1698 годах.</a:t>
            </a:r>
          </a:p>
          <a:p>
            <a:r>
              <a:rPr lang="ru-RU" b="1" dirty="0" smtClean="0"/>
              <a:t>Цели:</a:t>
            </a:r>
            <a:br>
              <a:rPr lang="ru-RU" b="1" dirty="0" smtClean="0"/>
            </a:br>
            <a:r>
              <a:rPr lang="ru-RU" b="1" dirty="0" smtClean="0"/>
              <a:t>1. Создание союза против Турции</a:t>
            </a:r>
            <a:br>
              <a:rPr lang="ru-RU" b="1" dirty="0" smtClean="0"/>
            </a:br>
            <a:r>
              <a:rPr lang="ru-RU" b="1" dirty="0" smtClean="0"/>
              <a:t>2. Приглашение специалистов на русскую службу</a:t>
            </a:r>
            <a:br>
              <a:rPr lang="ru-RU" b="1" dirty="0" smtClean="0"/>
            </a:br>
            <a:r>
              <a:rPr lang="ru-RU" b="1" dirty="0" smtClean="0"/>
              <a:t>3. Закупка вооружения.</a:t>
            </a:r>
          </a:p>
          <a:p>
            <a:r>
              <a:rPr lang="ru-RU" b="1" dirty="0" smtClean="0"/>
              <a:t>Практический результат – создание предпосылок для организации союза против Швеции. </a:t>
            </a:r>
          </a:p>
          <a:p>
            <a:r>
              <a:rPr lang="ru-RU" b="1" dirty="0" smtClean="0"/>
              <a:t>Главы государств северного союза:</a:t>
            </a:r>
            <a:endParaRPr lang="ru-RU" b="1" dirty="0"/>
          </a:p>
        </p:txBody>
      </p:sp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аша\Downloads\374px-Jean-Marc_Nattier,_Pierre_Ier_(17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021292" cy="4176464"/>
          </a:xfrm>
          <a:prstGeom prst="rect">
            <a:avLst/>
          </a:prstGeom>
          <a:noFill/>
        </p:spPr>
      </p:pic>
      <p:pic>
        <p:nvPicPr>
          <p:cNvPr id="2051" name="Picture 3" descr="C:\Users\Саша\Downloads\386px-Frederik_d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952328" cy="410445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28438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5536" y="4725144"/>
            <a:ext cx="2699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Пётр </a:t>
            </a:r>
            <a:r>
              <a:rPr lang="en-US" sz="2800" b="1" dirty="0" smtClean="0"/>
              <a:t>I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Царь, император Россия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4581128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Фредерик </a:t>
            </a:r>
            <a:r>
              <a:rPr lang="en-US" sz="2800" b="1" dirty="0" smtClean="0"/>
              <a:t>IV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Король Дании и Норвегии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4509120"/>
            <a:ext cx="27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Август </a:t>
            </a:r>
            <a:r>
              <a:rPr lang="en-US" sz="2800" b="1" dirty="0" smtClean="0"/>
              <a:t>II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Король Польский, князь Литовский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82453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1720" y="58052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Король Швеции. Карл </a:t>
            </a:r>
            <a:r>
              <a:rPr lang="en-US" sz="2800" b="1" dirty="0" smtClean="0"/>
              <a:t>XII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/>
          <a:lstStyle/>
          <a:p>
            <a:r>
              <a:rPr lang="ru-RU" b="1" dirty="0" smtClean="0"/>
              <a:t>Причины войны:</a:t>
            </a:r>
            <a:br>
              <a:rPr lang="ru-RU" b="1" dirty="0" smtClean="0"/>
            </a:br>
            <a:r>
              <a:rPr lang="ru-RU" b="1" dirty="0" smtClean="0"/>
              <a:t>1. Стремление Швеции к господству на Балтике.</a:t>
            </a:r>
            <a:br>
              <a:rPr lang="ru-RU" b="1" dirty="0" smtClean="0"/>
            </a:br>
            <a:r>
              <a:rPr lang="ru-RU" b="1" dirty="0" smtClean="0"/>
              <a:t>2. Необходимость получения Россией выхода в Европу через Балтийское море.</a:t>
            </a:r>
            <a:br>
              <a:rPr lang="ru-RU" b="1" dirty="0" smtClean="0"/>
            </a:br>
            <a:r>
              <a:rPr lang="ru-RU" b="1" dirty="0" smtClean="0"/>
              <a:t>3. Геополитические противоречия с европейскими державами.</a:t>
            </a:r>
          </a:p>
          <a:p>
            <a:r>
              <a:rPr lang="ru-RU" b="1" dirty="0" smtClean="0"/>
              <a:t>Военачальники русской армии: </a:t>
            </a:r>
            <a:endParaRPr lang="ru-RU" b="1" dirty="0"/>
          </a:p>
        </p:txBody>
      </p:sp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ша\Downloads\380px-Boris_Sheremetyev_by_I.Argunov_(1768,_Kuskovo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0" cy="4996557"/>
          </a:xfrm>
          <a:prstGeom prst="rect">
            <a:avLst/>
          </a:prstGeom>
          <a:noFill/>
        </p:spPr>
      </p:pic>
      <p:pic>
        <p:nvPicPr>
          <p:cNvPr id="1027" name="Picture 3" descr="C:\Users\Саша\Downloads\388px-Portrait_of_Alexander_Danilovich_Menshik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76464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58924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Б.П. Шереметьев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11552" y="566124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А.Д. Меншиков 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ша\Pictures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</TotalTime>
  <Words>159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Россия в системе международных отношений конца XVII – начала xviii вв. северная война. </vt:lpstr>
      <vt:lpstr>Северная война.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17</cp:revision>
  <dcterms:created xsi:type="dcterms:W3CDTF">2016-04-07T16:55:58Z</dcterms:created>
  <dcterms:modified xsi:type="dcterms:W3CDTF">2016-04-08T02:57:55Z</dcterms:modified>
</cp:coreProperties>
</file>