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28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6E330B-F909-42D6-B3E9-BCB95272A03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86267C-B129-4D06-9CF7-BB21536AD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94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219" y="1700013"/>
            <a:ext cx="9955370" cy="288486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Политическое учение Томаса Мора и его книга «Золотая книжечка, столь же полезная, сколь и забавная о наилучшем устройстве государства и о новом острове Утопия»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863" y="802664"/>
            <a:ext cx="10131425" cy="364913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Семья у </a:t>
            </a:r>
            <a:r>
              <a:rPr lang="ru-RU" sz="2400" dirty="0" err="1" smtClean="0"/>
              <a:t>утопийцев</a:t>
            </a:r>
            <a:r>
              <a:rPr lang="ru-RU" sz="2400" dirty="0" smtClean="0"/>
              <a:t> формируется не только по принципу родства, но и по принадлежности к ремеслу.</a:t>
            </a:r>
          </a:p>
          <a:p>
            <a:pPr algn="ctr"/>
            <a:r>
              <a:rPr lang="ru-RU" sz="2400" dirty="0" smtClean="0"/>
              <a:t>Отношения в семье строго патриархальные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71" y="3400065"/>
            <a:ext cx="4836484" cy="33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6943" y="622479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Брак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984" y="1124635"/>
            <a:ext cx="4555901" cy="5455677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Женщина вступает в брак не раньше восемнадцати лет, а мужчина — когда ему исполнится на четыре года больше. </a:t>
            </a:r>
            <a:endParaRPr lang="ru-RU" sz="2000" dirty="0" smtClean="0"/>
          </a:p>
          <a:p>
            <a:pPr algn="ctr"/>
            <a:r>
              <a:rPr lang="ru-RU" sz="2000" dirty="0" smtClean="0"/>
              <a:t>Прелюбодеяние до брака строго запрещено.</a:t>
            </a:r>
          </a:p>
          <a:p>
            <a:pPr algn="ctr"/>
            <a:r>
              <a:rPr lang="ru-RU" sz="2000" dirty="0" smtClean="0"/>
              <a:t>Брак у </a:t>
            </a:r>
            <a:r>
              <a:rPr lang="ru-RU" sz="2000" dirty="0" err="1" smtClean="0"/>
              <a:t>утопийцев</a:t>
            </a:r>
            <a:r>
              <a:rPr lang="ru-RU" sz="2000" dirty="0" smtClean="0"/>
              <a:t> расторгается редко, не </a:t>
            </a:r>
            <a:r>
              <a:rPr lang="ru-RU" sz="2000" dirty="0"/>
              <a:t>иначе как смертью, исключая случаи прелюбодеяния или нестерпимо тяжелого характера.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15" y="1350612"/>
            <a:ext cx="6014077" cy="466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91" y="0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Томас Мор  (1478—1535)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991" y="1000141"/>
            <a:ext cx="8075054" cy="572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Родился в Лондоне 7 февраля 1478 года в семье известного юриста </a:t>
            </a:r>
          </a:p>
          <a:p>
            <a:pPr marL="0" indent="0">
              <a:buNone/>
            </a:pPr>
            <a:r>
              <a:rPr lang="ru-RU" dirty="0"/>
              <a:t>Местом, где Мор получал первоначальное образование, стала грамматическая школа св. Антония. </a:t>
            </a:r>
            <a:r>
              <a:rPr lang="ru-RU" dirty="0" smtClean="0"/>
              <a:t>Получив </a:t>
            </a:r>
            <a:r>
              <a:rPr lang="ru-RU" dirty="0"/>
              <a:t>в течение 1490-1494 гг. образование в Оксфорде, продолжил обучение: отец настоял, чтобы сын углубился в изучение юридических наук в лондонских правоведческих школах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1502 </a:t>
            </a:r>
            <a:r>
              <a:rPr lang="ru-RU" dirty="0"/>
              <a:t>г. Мор начинает работать адвокатом и преподавать право, а в 1504 г. его избирают в </a:t>
            </a:r>
            <a:r>
              <a:rPr lang="ru-RU" dirty="0" smtClean="0"/>
              <a:t>парламент.</a:t>
            </a:r>
          </a:p>
          <a:p>
            <a:pPr marL="0" indent="0">
              <a:buNone/>
            </a:pPr>
            <a:r>
              <a:rPr lang="ru-RU" dirty="0"/>
              <a:t>В 1518 г. Мор поступает на службу к Генриху VIII. В начале 20-х годов поддерживает его в полемике с Лютером и, пользуясь его расположением, в 1529 г. принимает высшую должность - лорда-канцлера.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1532 г. Томас Мор сложил </a:t>
            </a:r>
            <a:r>
              <a:rPr lang="ru-RU" dirty="0"/>
              <a:t>с себя полномочия </a:t>
            </a:r>
            <a:r>
              <a:rPr lang="ru-RU" dirty="0" smtClean="0"/>
              <a:t>лорда-канцлера .</a:t>
            </a:r>
            <a:r>
              <a:rPr lang="ru-RU" dirty="0"/>
              <a:t>В 1534 г. его посадили в Тауэр, а 6 июля 1535 г. казнили в Лондоне.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XIX в. католическая Церковь причислила его клику блаженных, в XX в. - к лику святых. Однако Томас Мор вошел в национальную и мировую историю, в первую очередь, как гуманист, мыслитель и выдающийся писатель.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97" y="1218843"/>
            <a:ext cx="3828703" cy="49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1" y="1584102"/>
            <a:ext cx="5125790" cy="30780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                                                               </a:t>
            </a:r>
            <a:r>
              <a:rPr lang="ru-RU" sz="4000" dirty="0" smtClean="0"/>
              <a:t>Схема острова </a:t>
            </a:r>
            <a:r>
              <a:rPr lang="ru-RU" sz="4000" dirty="0" err="1" smtClean="0"/>
              <a:t>утопийцев</a:t>
            </a:r>
            <a:r>
              <a:rPr lang="ru-RU" sz="40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62" y="276493"/>
            <a:ext cx="4808710" cy="64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5099" y="1678429"/>
            <a:ext cx="5547573" cy="2584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Схема города </a:t>
            </a:r>
            <a:r>
              <a:rPr lang="ru-RU" sz="4000" dirty="0" err="1" smtClean="0"/>
              <a:t>Амаурота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9" y="674732"/>
            <a:ext cx="6566885" cy="57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государственного управления утопией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378039"/>
            <a:ext cx="11127346" cy="50613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Утопия-федерация из 54 городов. Управление городами базируется на выборных началах.</a:t>
            </a:r>
          </a:p>
          <a:p>
            <a:r>
              <a:rPr lang="ru-RU" sz="2800" dirty="0" smtClean="0"/>
              <a:t>Каждые 30 семейств ежегодно избирают должностное лицо, именуемое на </a:t>
            </a:r>
            <a:r>
              <a:rPr lang="ru-RU" sz="2800" dirty="0"/>
              <a:t>старом языке </a:t>
            </a:r>
            <a:r>
              <a:rPr lang="ru-RU" sz="2800" dirty="0" err="1"/>
              <a:t>сифогрантом</a:t>
            </a:r>
            <a:r>
              <a:rPr lang="ru-RU" sz="2800" dirty="0"/>
              <a:t>, а на новом — </a:t>
            </a:r>
            <a:r>
              <a:rPr lang="ru-RU" sz="2800" dirty="0" err="1" smtClean="0"/>
              <a:t>филархом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Во главе 10 </a:t>
            </a:r>
            <a:r>
              <a:rPr lang="ru-RU" sz="2800" dirty="0" err="1" smtClean="0"/>
              <a:t>филархов</a:t>
            </a:r>
            <a:r>
              <a:rPr lang="ru-RU" sz="2800" dirty="0" smtClean="0"/>
              <a:t> стоит </a:t>
            </a:r>
            <a:r>
              <a:rPr lang="ru-RU" sz="2800" dirty="0" err="1" smtClean="0"/>
              <a:t>транибор</a:t>
            </a:r>
            <a:r>
              <a:rPr lang="ru-RU" sz="2800" dirty="0"/>
              <a:t> (</a:t>
            </a:r>
            <a:r>
              <a:rPr lang="ru-RU" sz="2800" dirty="0" err="1" smtClean="0"/>
              <a:t>протофиларх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200 </a:t>
            </a:r>
            <a:r>
              <a:rPr lang="ru-RU" sz="2800" dirty="0" err="1" smtClean="0"/>
              <a:t>филархов</a:t>
            </a:r>
            <a:r>
              <a:rPr lang="ru-RU" sz="2800" dirty="0" smtClean="0"/>
              <a:t> выбирают из четырёх кандидатов, представленных народом, одного князя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12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Законодательство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789785"/>
            <a:ext cx="10131425" cy="36491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«Все законы издаются только ради того, чтобы напоминать каждому о его обязанностях»</a:t>
            </a:r>
          </a:p>
          <a:p>
            <a:pPr marL="0" indent="0" algn="ctr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утопийцев</a:t>
            </a:r>
            <a:r>
              <a:rPr lang="ru-RU" sz="2000" dirty="0" smtClean="0"/>
              <a:t> очень мало законов. Они считают, что всякий человек-законовед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39" y="3082612"/>
            <a:ext cx="5320787" cy="35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Религия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500" y="609600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 Утопии граждане свободно выбирают любую религию. Никто не имеет права пытаться насильственно обращать другого в свою веру или унижать иноверца. Большинство верит в единого бога, называют его Митрою.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4" y="3262668"/>
            <a:ext cx="4429121" cy="33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175" y="609599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052" y="891876"/>
            <a:ext cx="5996540" cy="5725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/>
              <a:t>Утопийцы</a:t>
            </a:r>
            <a:r>
              <a:rPr lang="ru-RU" sz="2000" dirty="0"/>
              <a:t> считают войну </a:t>
            </a:r>
            <a:r>
              <a:rPr lang="ru-RU" sz="2000" dirty="0" smtClean="0"/>
              <a:t>зверством. Однако, не желая в случае необходимости обнаружить свою неспособность к ней, они постоянно упражняются в военных науках.</a:t>
            </a:r>
          </a:p>
          <a:p>
            <a:pPr marL="0" indent="0" algn="ctr">
              <a:buNone/>
            </a:pPr>
            <a:r>
              <a:rPr lang="ru-RU" sz="2000" dirty="0" smtClean="0"/>
              <a:t>Для победы</a:t>
            </a:r>
            <a:r>
              <a:rPr lang="ru-RU" sz="2000" dirty="0"/>
              <a:t>, прежде всего, используют хитрость, подкуп приближённых государя-врага и так далее. Если этот метод не помогает, они делают ставку на военные сражения.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98" y="1161635"/>
            <a:ext cx="4747054" cy="51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9331" y="635358"/>
            <a:ext cx="10131425" cy="1456267"/>
          </a:xfrm>
        </p:spPr>
        <p:txBody>
          <a:bodyPr/>
          <a:lstStyle/>
          <a:p>
            <a:pPr algn="ctr"/>
            <a:r>
              <a:rPr lang="ru-RU" dirty="0" smtClean="0"/>
              <a:t>Рабство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1" y="1252829"/>
            <a:ext cx="5460643" cy="5444185"/>
          </a:xfrm>
        </p:spPr>
        <p:txBody>
          <a:bodyPr/>
          <a:lstStyle/>
          <a:p>
            <a:pPr algn="ctr"/>
            <a:r>
              <a:rPr lang="ru-RU" dirty="0" err="1"/>
              <a:t>Утопийпы</a:t>
            </a:r>
            <a:r>
              <a:rPr lang="ru-RU" dirty="0"/>
              <a:t> не считают рабами ни военнопленных, кроме тех, кого они взяли сами в бою с ними, ни детей рабов, ни, наконец, находящихся в рабстве у других народов, кого можно было бы купить. Но они обращают в рабство своего гражданина за позорное деяние или тех, кто у чужих народов был обречен на казнь за совершенное им преступление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Иной род рабов получается тогда, когда какой-либо трудолюбивый и бедный батрак из другого народа предпочитает пойти в рабство к </a:t>
            </a:r>
            <a:r>
              <a:rPr lang="ru-RU" dirty="0" err="1"/>
              <a:t>утопийцам</a:t>
            </a:r>
            <a:r>
              <a:rPr lang="ru-RU" dirty="0"/>
              <a:t> добровольно.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53" y="850542"/>
            <a:ext cx="4177975" cy="57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1825</TotalTime>
  <Words>532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Небеса</vt:lpstr>
      <vt:lpstr> Политическое учение Томаса Мора и его книга «Золотая книжечка, столь же полезная, сколь и забавная о наилучшем устройстве государства и о новом острове Утопия»</vt:lpstr>
      <vt:lpstr>Томас Мор  (1478—1535)</vt:lpstr>
      <vt:lpstr>Презентация PowerPoint</vt:lpstr>
      <vt:lpstr>Презентация PowerPoint</vt:lpstr>
      <vt:lpstr>Система государственного управления утопией </vt:lpstr>
      <vt:lpstr>Законодательство</vt:lpstr>
      <vt:lpstr>Религия</vt:lpstr>
      <vt:lpstr>Война</vt:lpstr>
      <vt:lpstr>Рабство</vt:lpstr>
      <vt:lpstr>Семья</vt:lpstr>
      <vt:lpstr>Брак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учение Томаса Мора и его книга «Золотая книжечка, столь же полезная, сколь и забавная о наилучшем устройстве государства и о новом острове Утопия»</dc:title>
  <dc:creator>Ольга</dc:creator>
  <cp:lastModifiedBy>Ольга</cp:lastModifiedBy>
  <cp:revision>19</cp:revision>
  <dcterms:created xsi:type="dcterms:W3CDTF">2016-03-13T08:06:19Z</dcterms:created>
  <dcterms:modified xsi:type="dcterms:W3CDTF">2016-03-15T15:09:25Z</dcterms:modified>
</cp:coreProperties>
</file>