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4" d="100"/>
          <a:sy n="74" d="100"/>
        </p:scale>
        <p:origin x="57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AD347D-5ACD-4C99-B74B-A9C85AD731AF}" type="datetimeFigureOut">
              <a:rPr lang="en-US" dirty="0"/>
              <a:t>2/15/2016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2/15/2016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2/15/2016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>
          <a:xfrm>
            <a:off x="1930400" y="3771174"/>
            <a:ext cx="7385828" cy="34217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2/15/2016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59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2/15/2016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2/15/2016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2/15/2016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2/15/2016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2/15/2016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2/15/2016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dirty="0"/>
              <a:t>2/15/2016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dirty="0"/>
              <a:t>2/15/2016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dirty="0"/>
              <a:t>2/15/2016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2/15/2016</a:t>
            </a:fld>
            <a:endParaRPr lang="en-US" dirty="0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2/15/2016</a:t>
            </a:fld>
            <a:endParaRPr lang="en-US" dirty="0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2/15/2016</a:t>
            </a:fld>
            <a:endParaRPr lang="en-US" dirty="0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2/15/2016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accent1">
                  <a:lumMod val="60000"/>
                  <a:lumOff val="40000"/>
                  <a:alpha val="7000"/>
                </a:schemeClr>
              </a:gs>
              <a:gs pos="69000">
                <a:schemeClr val="accent1">
                  <a:lumMod val="60000"/>
                  <a:lumOff val="40000"/>
                  <a:alpha val="0"/>
                </a:schemeClr>
              </a:gs>
              <a:gs pos="36000">
                <a:schemeClr val="accent1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713"/>
          <a:stretch/>
        </p:blipFill>
        <p:spPr>
          <a:xfrm>
            <a:off x="8000197" y="0"/>
            <a:ext cx="1603387" cy="1143000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4199"/>
          <a:stretch/>
        </p:blipFill>
        <p:spPr>
          <a:xfrm>
            <a:off x="8609012" y="6092866"/>
            <a:ext cx="993734" cy="765134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4AAD347D-5ACD-4C99-B74B-A9C85AD731AF}" type="datetimeFigureOut">
              <a:rPr lang="en-US" dirty="0"/>
              <a:t>2/15/2016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8" r:id="rId9"/>
    <p:sldLayoutId id="2147483667" r:id="rId10"/>
    <p:sldLayoutId id="2147483661" r:id="rId11"/>
    <p:sldLayoutId id="2147483664" r:id="rId12"/>
    <p:sldLayoutId id="2147483662" r:id="rId13"/>
    <p:sldLayoutId id="2147483669" r:id="rId14"/>
    <p:sldLayoutId id="2147483670" r:id="rId15"/>
    <p:sldLayoutId id="2147483658" r:id="rId16"/>
    <p:sldLayoutId id="2147483659" r:id="rId17"/>
  </p:sldLayoutIdLst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9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2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30558" y="452718"/>
            <a:ext cx="4605216" cy="5924282"/>
          </a:xfrm>
          <a:prstGeom prst="rect">
            <a:avLst/>
          </a:prstGeom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28788" y="452717"/>
            <a:ext cx="5701769" cy="5924283"/>
          </a:xfrm>
        </p:spPr>
        <p:txBody>
          <a:bodyPr/>
          <a:lstStyle/>
          <a:p>
            <a:r>
              <a:rPr lang="ru-RU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Никколо Макиавелли</a:t>
            </a:r>
            <a:br>
              <a:rPr lang="ru-RU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</a:br>
            <a:r>
              <a:rPr lang="en-US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/>
            </a:r>
            <a:br>
              <a:rPr lang="en-US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</a:br>
            <a:r>
              <a:rPr lang="ru-RU" sz="2400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Родился</a:t>
            </a:r>
            <a:r>
              <a:rPr lang="ru-RU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lang="ru-RU" sz="2400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3 мая 1469 , во Флоренции – умер 21 июня 1527, там же.</a:t>
            </a:r>
            <a:r>
              <a:rPr lang="en-US" sz="2400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/>
            </a:r>
            <a:br>
              <a:rPr lang="en-US" sz="2400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</a:br>
            <a:r>
              <a:rPr lang="ru-RU" sz="2400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/>
            </a:r>
            <a:br>
              <a:rPr lang="ru-RU" sz="2400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</a:br>
            <a:r>
              <a:rPr lang="ru-RU" sz="2400" dirty="0"/>
              <a:t/>
            </a:r>
            <a:br>
              <a:rPr lang="ru-RU" sz="2400" dirty="0"/>
            </a:b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14087723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5200" y="1406751"/>
            <a:ext cx="4043965" cy="325684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4690" y="1258624"/>
            <a:ext cx="3187002" cy="3553093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39425" y="308878"/>
            <a:ext cx="3580327" cy="666411"/>
          </a:xfrm>
        </p:spPr>
        <p:txBody>
          <a:bodyPr/>
          <a:lstStyle/>
          <a:p>
            <a:r>
              <a:rPr lang="ru-RU" dirty="0" smtClean="0">
                <a:solidFill>
                  <a:schemeClr val="bg1"/>
                </a:solidFill>
              </a:rPr>
              <a:t>Флоренция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8513579" y="4663591"/>
            <a:ext cx="15055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chemeClr val="bg1"/>
                </a:solidFill>
              </a:rPr>
              <a:t>Флоренция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47200" y="4848257"/>
            <a:ext cx="300198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chemeClr val="bg1"/>
                </a:solidFill>
              </a:rPr>
              <a:t>Статуя Макиавелли во Флоренции </a:t>
            </a:r>
            <a:endParaRPr lang="ru-RU" dirty="0">
              <a:solidFill>
                <a:schemeClr val="bg1"/>
              </a:solidFill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83359" y="1406751"/>
            <a:ext cx="3490174" cy="325684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4449652" y="4910387"/>
            <a:ext cx="19575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solidFill>
                  <a:schemeClr val="bg1"/>
                </a:solidFill>
              </a:rPr>
              <a:t>Сан-</a:t>
            </a:r>
            <a:r>
              <a:rPr lang="ru-RU" dirty="0" err="1">
                <a:solidFill>
                  <a:schemeClr val="bg1"/>
                </a:solidFill>
              </a:rPr>
              <a:t>Кашано</a:t>
            </a:r>
            <a:endParaRPr lang="ru-RU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229491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88653" y="452718"/>
            <a:ext cx="6246254" cy="796533"/>
          </a:xfrm>
        </p:spPr>
        <p:txBody>
          <a:bodyPr/>
          <a:lstStyle/>
          <a:p>
            <a:r>
              <a:rPr lang="ru-RU" dirty="0" smtClean="0">
                <a:solidFill>
                  <a:schemeClr val="bg1"/>
                </a:solidFill>
              </a:rPr>
              <a:t>Карьера Макиавелли</a:t>
            </a:r>
            <a:endParaRPr lang="ru-RU" dirty="0">
              <a:solidFill>
                <a:schemeClr val="bg1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65640" y="1249251"/>
            <a:ext cx="3172468" cy="404996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7886944" y="5299211"/>
            <a:ext cx="25298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chemeClr val="bg1"/>
                </a:solidFill>
              </a:rPr>
              <a:t>Герб семьи Медичи</a:t>
            </a:r>
            <a:endParaRPr lang="ru-RU" dirty="0">
              <a:solidFill>
                <a:schemeClr val="bg1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67290" y="1632328"/>
            <a:ext cx="2888979" cy="3283806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7364" y="1632328"/>
            <a:ext cx="2806522" cy="3283806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4180275" y="5299211"/>
            <a:ext cx="318067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chemeClr val="bg1"/>
                </a:solidFill>
              </a:rPr>
              <a:t>Джироламо </a:t>
            </a:r>
            <a:r>
              <a:rPr lang="ru-RU" dirty="0">
                <a:solidFill>
                  <a:schemeClr val="bg1"/>
                </a:solidFill>
              </a:rPr>
              <a:t>Савонарола</a:t>
            </a:r>
          </a:p>
          <a:p>
            <a:endParaRPr lang="ru-RU" dirty="0"/>
          </a:p>
        </p:txBody>
      </p:sp>
      <p:sp>
        <p:nvSpPr>
          <p:cNvPr id="10" name="TextBox 9"/>
          <p:cNvSpPr txBox="1"/>
          <p:nvPr/>
        </p:nvSpPr>
        <p:spPr>
          <a:xfrm>
            <a:off x="737271" y="5206878"/>
            <a:ext cx="318000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solidFill>
                  <a:schemeClr val="bg1"/>
                </a:solidFill>
              </a:rPr>
              <a:t>Флаг средневековой Франции в период XIV-XVI </a:t>
            </a:r>
            <a:r>
              <a:rPr lang="ru-RU" dirty="0" err="1">
                <a:solidFill>
                  <a:schemeClr val="bg1"/>
                </a:solidFill>
              </a:rPr>
              <a:t>вв</a:t>
            </a:r>
            <a:endParaRPr lang="ru-RU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157479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40072" y="637662"/>
            <a:ext cx="5175140" cy="719259"/>
          </a:xfrm>
        </p:spPr>
        <p:txBody>
          <a:bodyPr/>
          <a:lstStyle/>
          <a:p>
            <a:r>
              <a:rPr lang="ru-RU" dirty="0">
                <a:solidFill>
                  <a:schemeClr val="bg1"/>
                </a:solidFill>
              </a:rPr>
              <a:t>А</a:t>
            </a:r>
            <a:r>
              <a:rPr lang="ru-RU" dirty="0" smtClean="0">
                <a:solidFill>
                  <a:schemeClr val="bg1"/>
                </a:solidFill>
              </a:rPr>
              <a:t>нтропоцентризм</a:t>
            </a:r>
            <a:endParaRPr lang="ru-RU" dirty="0">
              <a:solidFill>
                <a:schemeClr val="bg1"/>
              </a:solidFill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0643" y="1752813"/>
            <a:ext cx="3905200" cy="3888133"/>
          </a:xfrm>
          <a:prstGeom prst="rect">
            <a:avLst/>
          </a:prstGeom>
        </p:spPr>
      </p:pic>
      <p:sp>
        <p:nvSpPr>
          <p:cNvPr id="10" name="Стрелка вправо 9"/>
          <p:cNvSpPr/>
          <p:nvPr/>
        </p:nvSpPr>
        <p:spPr>
          <a:xfrm rot="10800000">
            <a:off x="4656089" y="3322745"/>
            <a:ext cx="1178040" cy="567313"/>
          </a:xfrm>
          <a:prstGeom prst="rightArrow">
            <a:avLst/>
          </a:prstGeom>
          <a:solidFill>
            <a:schemeClr val="bg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14785" y="1762125"/>
            <a:ext cx="3905200" cy="3878821"/>
          </a:xfrm>
          <a:prstGeom prst="rect">
            <a:avLst/>
          </a:prstGeom>
        </p:spPr>
      </p:pic>
      <p:sp>
        <p:nvSpPr>
          <p:cNvPr id="12" name="Стрелка вправо 11"/>
          <p:cNvSpPr/>
          <p:nvPr/>
        </p:nvSpPr>
        <p:spPr>
          <a:xfrm>
            <a:off x="6198316" y="3322748"/>
            <a:ext cx="1081826" cy="567313"/>
          </a:xfrm>
          <a:prstGeom prst="rightArrow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Умножение 18"/>
          <p:cNvSpPr/>
          <p:nvPr/>
        </p:nvSpPr>
        <p:spPr>
          <a:xfrm>
            <a:off x="4997759" y="2917541"/>
            <a:ext cx="685127" cy="1377722"/>
          </a:xfrm>
          <a:prstGeom prst="mathMultiply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TextBox 19"/>
          <p:cNvSpPr txBox="1"/>
          <p:nvPr/>
        </p:nvSpPr>
        <p:spPr>
          <a:xfrm>
            <a:off x="9310982" y="5836004"/>
            <a:ext cx="111280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chemeClr val="bg1"/>
                </a:solidFill>
              </a:rPr>
              <a:t>Человек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2058167" y="5836004"/>
            <a:ext cx="55015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chemeClr val="bg1"/>
                </a:solidFill>
              </a:rPr>
              <a:t>Бог</a:t>
            </a:r>
            <a:endParaRPr lang="ru-RU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803755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25025" y="607265"/>
            <a:ext cx="3335629" cy="1400530"/>
          </a:xfrm>
        </p:spPr>
        <p:txBody>
          <a:bodyPr/>
          <a:lstStyle/>
          <a:p>
            <a:r>
              <a:rPr lang="en-US" dirty="0" smtClean="0">
                <a:solidFill>
                  <a:schemeClr val="bg1"/>
                </a:solidFill>
              </a:rPr>
              <a:t>“</a:t>
            </a:r>
            <a:r>
              <a:rPr lang="ru-RU" dirty="0" smtClean="0">
                <a:solidFill>
                  <a:schemeClr val="bg1"/>
                </a:solidFill>
              </a:rPr>
              <a:t>Государь</a:t>
            </a:r>
            <a:r>
              <a:rPr lang="en-US" dirty="0" smtClean="0">
                <a:solidFill>
                  <a:schemeClr val="bg1"/>
                </a:solidFill>
              </a:rPr>
              <a:t>”</a:t>
            </a:r>
            <a:endParaRPr lang="ru-RU" dirty="0">
              <a:solidFill>
                <a:schemeClr val="bg1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9328" y="1561562"/>
            <a:ext cx="2184434" cy="3695335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8214" y="1561562"/>
            <a:ext cx="6598276" cy="4948707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903390" y="5309940"/>
            <a:ext cx="323259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solidFill>
                  <a:schemeClr val="bg1"/>
                </a:solidFill>
              </a:rPr>
              <a:t>Трактат был написан около 1513 года, но опубликован лишь в 1532 году</a:t>
            </a:r>
            <a:endParaRPr lang="ru-RU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493650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61278" y="414082"/>
            <a:ext cx="5278171" cy="1400530"/>
          </a:xfrm>
        </p:spPr>
        <p:txBody>
          <a:bodyPr/>
          <a:lstStyle/>
          <a:p>
            <a:r>
              <a:rPr lang="ru-RU" dirty="0" smtClean="0">
                <a:solidFill>
                  <a:schemeClr val="bg1"/>
                </a:solidFill>
              </a:rPr>
              <a:t>Макиавеллизм</a:t>
            </a:r>
            <a:endParaRPr lang="ru-RU" dirty="0">
              <a:solidFill>
                <a:schemeClr val="bg1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3639" y="2057752"/>
            <a:ext cx="5760414" cy="3571875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319540" y="1382184"/>
            <a:ext cx="481574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>
                <a:solidFill>
                  <a:schemeClr val="bg1"/>
                </a:solidFill>
              </a:rPr>
              <a:t>«цель оправдывает средства»</a:t>
            </a:r>
            <a:endParaRPr lang="ru-RU" sz="2400" dirty="0">
              <a:solidFill>
                <a:schemeClr val="bg1"/>
              </a:solidFill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25802" y="2057752"/>
            <a:ext cx="4417454" cy="35718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88245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он">
  <a:themeElements>
    <a:clrScheme name="Ion">
      <a:dk1>
        <a:sysClr val="windowText" lastClr="000000"/>
      </a:dk1>
      <a:lt1>
        <a:sysClr val="window" lastClr="FFFFFF"/>
      </a:lt1>
      <a:dk2>
        <a:srgbClr val="EE5818"/>
      </a:dk2>
      <a:lt2>
        <a:srgbClr val="EBEBEB"/>
      </a:lt2>
      <a:accent1>
        <a:srgbClr val="F5A408"/>
      </a:accent1>
      <a:accent2>
        <a:srgbClr val="FA731A"/>
      </a:accent2>
      <a:accent3>
        <a:srgbClr val="AB9281"/>
      </a:accent3>
      <a:accent4>
        <a:srgbClr val="A18CD0"/>
      </a:accent4>
      <a:accent5>
        <a:srgbClr val="8EBBD2"/>
      </a:accent5>
      <a:accent6>
        <a:srgbClr val="ACC995"/>
      </a:accent6>
      <a:hlink>
        <a:srgbClr val="FAC96A"/>
      </a:hlink>
      <a:folHlink>
        <a:srgbClr val="FCDB9B"/>
      </a:folHlink>
    </a:clrScheme>
    <a:fontScheme name="I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104000"/>
                <a:satMod val="128000"/>
                <a:lumMod val="104000"/>
              </a:schemeClr>
            </a:gs>
            <a:gs pos="100000">
              <a:schemeClr val="phClr">
                <a:shade val="76000"/>
                <a:hueMod val="89000"/>
                <a:satMod val="164000"/>
                <a:lumMod val="68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42000"/>
                <a:hueMod val="42000"/>
                <a:satMod val="124000"/>
                <a:lumMod val="62000"/>
              </a:schemeClr>
              <a:schemeClr val="phClr">
                <a:tint val="96000"/>
                <a:satMod val="13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5A2F9111-B2DB-470C-BA56-608F9B658826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396</TotalTime>
  <Words>39</Words>
  <Application>Microsoft Office PowerPoint</Application>
  <PresentationFormat>Широкоэкранный</PresentationFormat>
  <Paragraphs>16</Paragraphs>
  <Slides>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10" baseType="lpstr">
      <vt:lpstr>Arial</vt:lpstr>
      <vt:lpstr>Century Gothic</vt:lpstr>
      <vt:lpstr>Wingdings 3</vt:lpstr>
      <vt:lpstr>Ион</vt:lpstr>
      <vt:lpstr>Никколо Макиавелли  Родился 3 мая 1469 , во Флоренции – умер 21 июня 1527, там же.   </vt:lpstr>
      <vt:lpstr>Флоренция</vt:lpstr>
      <vt:lpstr>Карьера Макиавелли</vt:lpstr>
      <vt:lpstr>Антропоцентризм</vt:lpstr>
      <vt:lpstr>“Государь”</vt:lpstr>
      <vt:lpstr>Макиавеллизм</vt:lpstr>
    </vt:vector>
  </TitlesOfParts>
  <Company>diakov.net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Никколо Макиавелли  Родился 3 мая 1469 , во Флоренции – умер 21 июня 1527, там же.</dc:title>
  <dc:creator>Messer Atmor</dc:creator>
  <cp:lastModifiedBy>Messer Atmor</cp:lastModifiedBy>
  <cp:revision>12</cp:revision>
  <dcterms:created xsi:type="dcterms:W3CDTF">2016-02-10T14:45:00Z</dcterms:created>
  <dcterms:modified xsi:type="dcterms:W3CDTF">2016-02-15T15:28:48Z</dcterms:modified>
</cp:coreProperties>
</file>