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4234-89CB-4657-B22A-8D7E20CEE13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22C7-FA53-43B0-9835-745315542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7317DE-9E03-4052-8418-F04400F5E8B7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8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65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7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97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2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0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10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5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4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5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9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9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7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4F0EC-E836-4D02-A90E-F42397AD5713}" type="datetimeFigureOut">
              <a:rPr lang="ru-RU" smtClean="0"/>
              <a:t>14.03.2016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3ED69-0D4B-4E50-8042-93EB46D57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1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0%D0%BB%D1%82%D0%B8%D0%B9%D1%81%D0%BA%D0%B8%D0%B9_%D1%84%D0%BB%D0%BE%D1%82" TargetMode="External"/><Relationship Id="rId3" Type="http://schemas.openxmlformats.org/officeDocument/2006/relationships/hyperlink" Target="https://ru.wikipedia.org/wiki/%D0%A3%D0%BA%D1%80%D0%B0%D0%B8%D0%BD%D0%B0" TargetMode="External"/><Relationship Id="rId7" Type="http://schemas.openxmlformats.org/officeDocument/2006/relationships/hyperlink" Target="https://ru.wikipedia.org/wiki/%D0%A3%D0%BA%D1%80%D0%B0%D0%B8%D0%BD%D1%81%D0%BA%D0%B0%D1%8F_%D0%9D%D0%B0%D1%80%D0%BE%D0%B4%D0%BD%D0%B0%D1%8F_%D0%A0%D0%B5%D1%81%D0%BF%D1%83%D0%B1%D0%BB%D0%B8%D0%BA%D0%B0" TargetMode="External"/><Relationship Id="rId2" Type="http://schemas.openxmlformats.org/officeDocument/2006/relationships/hyperlink" Target="https://ru.wikipedia.org/wiki/%D0%9F%D1%80%D0%B8%D0%B2%D0%B8%D1%81%D0%BB%D0%B8%D0%BD%D1%81%D0%BA%D0%B8%D0%B9_%D0%BA%D1%80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1%82%D1%83%D0%BC%D1%81%D0%BA%D0%B0%D1%8F_%D0%BE%D0%B1%D0%BB%D0%B0%D1%81%D1%82%D1%8C" TargetMode="External"/><Relationship Id="rId5" Type="http://schemas.openxmlformats.org/officeDocument/2006/relationships/hyperlink" Target="https://ru.wikipedia.org/wiki/%D0%9A%D0%B0%D1%80%D1%81%D1%81%D0%BA%D0%B0%D1%8F_%D0%BE%D0%B1%D0%BB%D0%B0%D1%81%D1%82%D1%8C" TargetMode="External"/><Relationship Id="rId10" Type="http://schemas.openxmlformats.org/officeDocument/2006/relationships/hyperlink" Target="https://ru.wikipedia.org/wiki/%D0%A6%D0%B5%D0%BD%D1%82%D1%80%D0%B0%D0%BB%D1%8C%D0%BD%D1%8B%D0%B5_%D0%B4%D0%B5%D1%80%D0%B6%D0%B0%D0%B2%D1%8B" TargetMode="External"/><Relationship Id="rId4" Type="http://schemas.openxmlformats.org/officeDocument/2006/relationships/hyperlink" Target="https://ru.wikipedia.org/wiki/%D0%92%D0%B5%D0%BB%D0%B8%D0%BA%D0%BE%D0%B5_%D0%BA%D0%BD%D1%8F%D0%B6%D0%B5%D1%81%D1%82%D0%B2%D0%BE_%D0%A4%D0%B8%D0%BD%D0%BB%D1%8F%D0%BD%D0%B4%D1%81%D0%BA%D0%BE%D0%B5" TargetMode="External"/><Relationship Id="rId9" Type="http://schemas.openxmlformats.org/officeDocument/2006/relationships/hyperlink" Target="https://ru.wikipedia.org/wiki/%D0%A7%D0%B5%D1%80%D0%BD%D0%BE%D0%BC%D0%BE%D1%80%D1%81%D0%BA%D0%B8%D0%B9_%D1%84%D0%BB%D0%BE%D1%82_%D0%A0%D0%BE%D1%81%D1%81%D0%B8%D0%B9%D1%81%D0%BA%D0%BE%D0%B9_%D0%B8%D0%BC%D0%BF%D0%B5%D1%80%D0%B8%D0%B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18944" y="661929"/>
            <a:ext cx="9755187" cy="3826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Внешняя политика советской России после прихода к власти большевиков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6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1" y="273051"/>
            <a:ext cx="3008313" cy="1012825"/>
          </a:xfrm>
        </p:spPr>
        <p:txBody>
          <a:bodyPr/>
          <a:lstStyle/>
          <a:p>
            <a:pPr eaLnBrk="1" hangingPunct="1"/>
            <a:r>
              <a:rPr lang="ru-RU" altLang="ru-RU" sz="400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10188" y="273051"/>
            <a:ext cx="5143500" cy="58531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16 апреля 1922 г. был подписан советско-германский договор о восстановлении дипломатических отношений и экономическом сотрудничестве;</a:t>
            </a:r>
          </a:p>
          <a:p>
            <a:pPr>
              <a:defRPr/>
            </a:pPr>
            <a:r>
              <a:rPr lang="ru-RU" dirty="0" smtClean="0"/>
              <a:t>СССР и Германия отказывались от возмещения убытков, которые обе стороны потерпели в Первой мировой войне;</a:t>
            </a:r>
          </a:p>
          <a:p>
            <a:pPr>
              <a:defRPr/>
            </a:pPr>
            <a:r>
              <a:rPr lang="ru-RU" dirty="0" smtClean="0"/>
              <a:t>Германия отказывалась от претензий на национализированную в России собственность германских подданных.</a:t>
            </a:r>
            <a:endParaRPr lang="ru-RU" dirty="0"/>
          </a:p>
        </p:txBody>
      </p:sp>
      <p:pic>
        <p:nvPicPr>
          <p:cNvPr id="10244" name="Picture 2" descr="C:\Users\Владелец\Desktop\2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57188"/>
            <a:ext cx="307181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2024064" y="4286251"/>
            <a:ext cx="3000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Доктор Вальтер Ратенау,</a:t>
            </a:r>
            <a:br>
              <a:rPr lang="ru-RU" altLang="ru-RU" b="1">
                <a:latin typeface="Calibri" panose="020F0502020204030204" pitchFamily="34" charset="0"/>
              </a:rPr>
            </a:br>
            <a:r>
              <a:rPr lang="ru-RU" altLang="ru-RU" b="1">
                <a:latin typeface="Calibri" panose="020F0502020204030204" pitchFamily="34" charset="0"/>
              </a:rPr>
              <a:t>подписавший договор</a:t>
            </a:r>
            <a:br>
              <a:rPr lang="ru-RU" altLang="ru-RU" b="1">
                <a:latin typeface="Calibri" panose="020F0502020204030204" pitchFamily="34" charset="0"/>
              </a:rPr>
            </a:br>
            <a:r>
              <a:rPr lang="ru-RU" altLang="ru-RU" b="1">
                <a:latin typeface="Calibri" panose="020F0502020204030204" pitchFamily="34" charset="0"/>
              </a:rPr>
              <a:t>с Россией в Рапалло.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2238375" y="6215064"/>
            <a:ext cx="300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Рапалльский договор 1922г.</a:t>
            </a:r>
          </a:p>
        </p:txBody>
      </p:sp>
    </p:spTree>
    <p:extLst>
      <p:ext uri="{BB962C8B-B14F-4D97-AF65-F5344CB8AC3E}">
        <p14:creationId xmlns:p14="http://schemas.microsoft.com/office/powerpoint/2010/main" val="356571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Полоса признания.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81200" y="1143001"/>
            <a:ext cx="8229600" cy="49831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/>
              <a:t>К 1924 году Россию в Европе де-юре признали: Великобритания, Франция, Италия, Норвегия, Австрия, Греция, Швеция, в Азии - Япония, Китай, в Латинской Америке - Мексика и Уругвай;</a:t>
            </a:r>
          </a:p>
          <a:p>
            <a:pPr>
              <a:defRPr/>
            </a:pPr>
            <a:r>
              <a:rPr lang="ru-RU" b="1" dirty="0" smtClean="0"/>
              <a:t>В 1926 г. был заключен Берлинский договор о дружбе и военном нейтралитете;</a:t>
            </a:r>
          </a:p>
          <a:p>
            <a:pPr>
              <a:defRPr/>
            </a:pPr>
            <a:r>
              <a:rPr lang="ru-RU" b="1" dirty="0" smtClean="0"/>
              <a:t>В течение 1924-1925 гг. в СССР постоянно приглашались рабочие, профсоюзные делегации Англии, Франции, Италии, Голландии, Швеции и других странах. Пролетариат западноевропейских стран требовал от своих правительств признания Советской России.</a:t>
            </a:r>
          </a:p>
          <a:p>
            <a:pPr>
              <a:defRPr/>
            </a:pPr>
            <a:r>
              <a:rPr lang="ru-RU" b="1" dirty="0" smtClean="0"/>
              <a:t>Всего за 1921-1925 гг. Россией было заключено 40 соглашений и договоров.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0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Декрет о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250" y="2063396"/>
            <a:ext cx="11525250" cy="3466547"/>
          </a:xfrm>
        </p:spPr>
        <p:txBody>
          <a:bodyPr>
            <a:normAutofit/>
          </a:bodyPr>
          <a:lstStyle/>
          <a:p>
            <a:r>
              <a:rPr lang="ru-RU" dirty="0" smtClean="0"/>
              <a:t>Принят 8 ноября 1917 на втором съезде советов</a:t>
            </a:r>
          </a:p>
          <a:p>
            <a:r>
              <a:rPr lang="ru-RU" dirty="0" smtClean="0"/>
              <a:t>«немедленный мир без аннексий и контрибуций»</a:t>
            </a:r>
          </a:p>
          <a:p>
            <a:r>
              <a:rPr lang="ru-RU" dirty="0" smtClean="0"/>
              <a:t>Отмена тайной дипломатии</a:t>
            </a:r>
          </a:p>
          <a:p>
            <a:r>
              <a:rPr lang="ru-RU" dirty="0" smtClean="0"/>
              <a:t>27 декабря на предложение откликается Германия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5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91" y="79131"/>
            <a:ext cx="1051342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Брест-литовский мирный договор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3191" y="1776047"/>
            <a:ext cx="10869492" cy="3800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От России отторгались </a:t>
            </a:r>
            <a:r>
              <a:rPr lang="ru-RU" dirty="0" err="1">
                <a:hlinkClick r:id="rId2" tooltip="Привислинский край"/>
              </a:rPr>
              <a:t>привислинские</a:t>
            </a:r>
            <a:r>
              <a:rPr lang="ru-RU" dirty="0">
                <a:hlinkClick r:id="rId2" tooltip="Привислинский край"/>
              </a:rPr>
              <a:t> губернии</a:t>
            </a:r>
            <a:r>
              <a:rPr lang="ru-RU" dirty="0"/>
              <a:t>, </a:t>
            </a:r>
            <a:r>
              <a:rPr lang="ru-RU" dirty="0">
                <a:hlinkClick r:id="rId3" tooltip="Украина"/>
              </a:rPr>
              <a:t>Украина</a:t>
            </a:r>
            <a:r>
              <a:rPr lang="ru-RU" dirty="0"/>
              <a:t>, губернии с преобладающим белорусским населением, </a:t>
            </a:r>
            <a:r>
              <a:rPr lang="ru-RU" dirty="0" err="1"/>
              <a:t>Эстляндская</a:t>
            </a:r>
            <a:r>
              <a:rPr lang="ru-RU" dirty="0"/>
              <a:t>, Курляндская и </a:t>
            </a:r>
            <a:r>
              <a:rPr lang="ru-RU" dirty="0" err="1"/>
              <a:t>Лифляндская</a:t>
            </a:r>
            <a:r>
              <a:rPr lang="ru-RU" dirty="0"/>
              <a:t> губернии, </a:t>
            </a:r>
            <a:r>
              <a:rPr lang="ru-RU" dirty="0">
                <a:hlinkClick r:id="rId4" tooltip="Великое княжество Финляндское"/>
              </a:rPr>
              <a:t>Великое княжество Финляндское</a:t>
            </a:r>
            <a:r>
              <a:rPr lang="ru-RU" dirty="0"/>
              <a:t>. Большинство этих территорий должны были превратиться в германские протектораты либо войти в состав Германии.</a:t>
            </a:r>
          </a:p>
          <a:p>
            <a:r>
              <a:rPr lang="ru-RU" dirty="0"/>
              <a:t>На Кавказе Россия уступала </a:t>
            </a:r>
            <a:r>
              <a:rPr lang="ru-RU" dirty="0" err="1">
                <a:hlinkClick r:id="rId5" tooltip="Карсская область"/>
              </a:rPr>
              <a:t>Карсскую</a:t>
            </a:r>
            <a:r>
              <a:rPr lang="ru-RU" dirty="0">
                <a:hlinkClick r:id="rId5" tooltip="Карсская область"/>
              </a:rPr>
              <a:t> область</a:t>
            </a:r>
            <a:r>
              <a:rPr lang="ru-RU" dirty="0"/>
              <a:t> и </a:t>
            </a:r>
            <a:r>
              <a:rPr lang="ru-RU" dirty="0">
                <a:hlinkClick r:id="rId6" tooltip="Батумская область"/>
              </a:rPr>
              <a:t>Батумскую область</a:t>
            </a:r>
            <a:r>
              <a:rPr lang="ru-RU" dirty="0"/>
              <a:t>.</a:t>
            </a:r>
          </a:p>
          <a:p>
            <a:r>
              <a:rPr lang="ru-RU" dirty="0"/>
              <a:t>Советское правительство прекращало войну с Украинской Центральной Радой </a:t>
            </a:r>
            <a:r>
              <a:rPr lang="ru-RU" dirty="0">
                <a:hlinkClick r:id="rId7" tooltip="Украинская Народная Республика"/>
              </a:rPr>
              <a:t>УНР</a:t>
            </a:r>
            <a:r>
              <a:rPr lang="ru-RU" dirty="0"/>
              <a:t>, обязывалось признать независимость Украины в лице правительства УНР и заключало с ней мир.</a:t>
            </a:r>
          </a:p>
          <a:p>
            <a:r>
              <a:rPr lang="ru-RU" dirty="0"/>
              <a:t>Армия и флот </a:t>
            </a:r>
            <a:r>
              <a:rPr lang="ru-RU" dirty="0" err="1"/>
              <a:t>демобилизовывались</a:t>
            </a:r>
            <a:r>
              <a:rPr lang="ru-RU" dirty="0"/>
              <a:t>.</a:t>
            </a:r>
          </a:p>
          <a:p>
            <a:r>
              <a:rPr lang="ru-RU" dirty="0">
                <a:hlinkClick r:id="rId8" tooltip="Балтийский флот"/>
              </a:rPr>
              <a:t>Балтийский флот</a:t>
            </a:r>
            <a:r>
              <a:rPr lang="ru-RU" dirty="0"/>
              <a:t> выводился из своих баз в Финляндии и Прибалтике.</a:t>
            </a:r>
          </a:p>
          <a:p>
            <a:r>
              <a:rPr lang="ru-RU" dirty="0">
                <a:hlinkClick r:id="rId9" tooltip="Черноморский флот Российской империи"/>
              </a:rPr>
              <a:t>Черноморский флот</a:t>
            </a:r>
            <a:r>
              <a:rPr lang="ru-RU" dirty="0"/>
              <a:t> со всей инфраструктурой передавался </a:t>
            </a:r>
            <a:r>
              <a:rPr lang="ru-RU" dirty="0">
                <a:hlinkClick r:id="rId10" tooltip="Центральные державы"/>
              </a:rPr>
              <a:t>Центральным державам</a:t>
            </a:r>
            <a:r>
              <a:rPr lang="ru-RU" dirty="0"/>
              <a:t>.</a:t>
            </a:r>
          </a:p>
          <a:p>
            <a:r>
              <a:rPr lang="ru-RU" dirty="0"/>
              <a:t>Россия выплачивала 6 миллиардов марок репараций плюс уплата убытков, понесенных Германией в ходе русской революции — 500 млн золотых рублей.</a:t>
            </a:r>
          </a:p>
          <a:p>
            <a:r>
              <a:rPr lang="ru-RU" dirty="0"/>
              <a:t>Советское правительство обязывалось прекратить революционную пропаганду в Центральных державах и союзных им государствах, образованных на территории Российской империи.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Интервенция Антанты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Причины:</a:t>
            </a:r>
          </a:p>
          <a:p>
            <a:r>
              <a:rPr lang="ru-RU" dirty="0" smtClean="0"/>
              <a:t>Подписание сепаратного мирного договора</a:t>
            </a:r>
          </a:p>
          <a:p>
            <a:r>
              <a:rPr lang="ru-RU" dirty="0" smtClean="0"/>
              <a:t>Отказ выплачивать доги царской </a:t>
            </a:r>
            <a:r>
              <a:rPr lang="ru-RU" dirty="0" err="1" smtClean="0"/>
              <a:t>россии</a:t>
            </a:r>
            <a:endParaRPr lang="ru-RU" dirty="0" smtClean="0"/>
          </a:p>
          <a:p>
            <a:r>
              <a:rPr lang="ru-RU" dirty="0" smtClean="0"/>
              <a:t>Стремление уничтожить очаг «революционной заразы»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98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636838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/>
              <a:t>Почему потерпели поражение?</a:t>
            </a:r>
            <a:r>
              <a:rPr lang="ru-RU" altLang="ru-RU" smtClean="0"/>
              <a:t>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52500" y="4403726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Широкая волна сочувствия к народу России внутри этих стран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419600" y="4403726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Солдаты были	   интернационально      настроены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924800" y="440005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Испугались влияния Советской России 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057400" y="533401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/>
              <a:t>Силы интервенции - чехословацкий корпус, войска Англии, Франции, США, Японии. Например, французы израсходовали на финансирование корпуса более 11 млн. франков, Англия - 80 тыс. фунтов стерлингов, США - </a:t>
            </a:r>
            <a:r>
              <a:rPr lang="ru-RU" altLang="ru-RU" sz="2000" dirty="0" err="1"/>
              <a:t>займ</a:t>
            </a:r>
            <a:r>
              <a:rPr lang="ru-RU" altLang="ru-RU" sz="2000" dirty="0"/>
              <a:t> в 12 млн. долларов. На начало 1919 г. в Сибири находилось 72 тыс. интервентов, из них 20 тыс. англичан и 13 тыс. американцев.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3192379" y="3657600"/>
            <a:ext cx="2598821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5791200" y="3657600"/>
            <a:ext cx="3048000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5791200" y="3657600"/>
            <a:ext cx="0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36883"/>
            <a:ext cx="6345302" cy="735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Советско-польская война</a:t>
            </a:r>
            <a:br>
              <a:rPr lang="ru-RU" dirty="0" smtClean="0"/>
            </a:br>
            <a:r>
              <a:rPr lang="ru-RU" dirty="0" smtClean="0"/>
              <a:t>28 ноября 1919-18 марта 1921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r="1994"/>
          <a:stretch>
            <a:fillRect/>
          </a:stretch>
        </p:blipFill>
        <p:spPr>
          <a:xfrm>
            <a:off x="7630322" y="208547"/>
            <a:ext cx="3450186" cy="486298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801" y="1379622"/>
            <a:ext cx="6345301" cy="36919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Первоначальная цель – установление контроля над </a:t>
            </a:r>
            <a:r>
              <a:rPr lang="ru-RU" dirty="0" err="1" smtClean="0"/>
              <a:t>польшей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Советизация Польши</a:t>
            </a:r>
          </a:p>
          <a:p>
            <a:pPr algn="l"/>
            <a:r>
              <a:rPr lang="ru-RU" dirty="0" smtClean="0"/>
              <a:t>При успехе – советизация германии и мировая революция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Рижский мирный договор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Характер и методы проведения внешней политики: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1627" y="1697426"/>
            <a:ext cx="6034375" cy="468878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/>
              <a:t>Принцип мирного сосуществования с капиталистической системой:</a:t>
            </a:r>
          </a:p>
          <a:p>
            <a:pPr>
              <a:defRPr/>
            </a:pPr>
            <a:r>
              <a:rPr lang="ru-RU" b="1" dirty="0" smtClean="0"/>
              <a:t>необходимость укрепления позиций Советского государства на международной арене;</a:t>
            </a:r>
          </a:p>
          <a:p>
            <a:pPr>
              <a:defRPr/>
            </a:pPr>
            <a:r>
              <a:rPr lang="ru-RU" b="1" dirty="0" smtClean="0"/>
              <a:t>выход из политической и экономической изоляции, обеспечение безопасности границ.</a:t>
            </a:r>
            <a:endParaRPr lang="ru-RU" b="1" dirty="0"/>
          </a:p>
        </p:txBody>
      </p:sp>
      <p:pic>
        <p:nvPicPr>
          <p:cNvPr id="7173" name="Picture 2" descr="C:\Users\Владелец\Desktop\article_image-image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3844" b="1424"/>
          <a:stretch>
            <a:fillRect/>
          </a:stretch>
        </p:blipFill>
        <p:spPr bwMode="auto">
          <a:xfrm>
            <a:off x="7668125" y="0"/>
            <a:ext cx="3814813" cy="55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5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Первые успехи советской дипломатии:</a:t>
            </a:r>
            <a:endParaRPr lang="ru-RU" b="1" dirty="0"/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b="1"/>
              <a:t>1921 г. - РСФСР подписала договоры с Ираном, Афганистаном и Турцией (провозглашались принципы взаимопризнания и взаимопомощи);</a:t>
            </a:r>
          </a:p>
          <a:p>
            <a:pPr eaLnBrk="1" hangingPunct="1"/>
            <a:r>
              <a:rPr lang="ru-RU" altLang="ru-RU" b="1"/>
              <a:t>Советско-монгольский договор 1921 г. фактически означал установление протектората Советской России над Монголией .</a:t>
            </a:r>
            <a:r>
              <a:rPr lang="ru-RU" altLang="ru-RU"/>
              <a:t> </a:t>
            </a:r>
            <a:endParaRPr lang="ru-RU" altLang="ru-RU" b="1"/>
          </a:p>
        </p:txBody>
      </p:sp>
      <p:sp>
        <p:nvSpPr>
          <p:cNvPr id="8196" name="Содержимое 3"/>
          <p:cNvSpPr>
            <a:spLocks noGrp="1"/>
          </p:cNvSpPr>
          <p:nvPr>
            <p:ph sz="quarter" idx="14"/>
          </p:nvPr>
        </p:nvSpPr>
        <p:spPr>
          <a:xfrm>
            <a:off x="6167439" y="1500189"/>
            <a:ext cx="4071937" cy="46259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b="1"/>
              <a:t>1921—1922 гг. были заключены торговые соглашения России с Англией, Австрией, Норвегией</a:t>
            </a:r>
            <a:r>
              <a:rPr lang="ru-RU" altLang="ru-RU"/>
              <a:t> , </a:t>
            </a:r>
            <a:r>
              <a:rPr lang="ru-RU" altLang="ru-RU" b="1"/>
              <a:t>Данией, Италией, Чехословакией;</a:t>
            </a:r>
          </a:p>
          <a:p>
            <a:pPr eaLnBrk="1" hangingPunct="1"/>
            <a:r>
              <a:rPr lang="ru-RU" altLang="ru-RU" b="1"/>
              <a:t>1920 г., после падения советской власти в республиках Прибалтики, правительство РСФСР заключило Договоры о мире с новыми правительствами Эстонии, Литвы, Латвии, признав их независимость и самостоятельность.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47506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/>
              <a:t>Генуэзская конференция. </a:t>
            </a:r>
          </a:p>
        </p:txBody>
      </p:sp>
      <p:pic>
        <p:nvPicPr>
          <p:cNvPr id="9219" name="Picture 2" descr="C:\Users\Владелец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785813"/>
            <a:ext cx="6156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881189" y="5643564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Российская Федерация имела полномочия защищать права советских республик</a:t>
            </a:r>
          </a:p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 (Украины, Белоруссии, Грузии, Армении, Азербайджана, Бухары, Хорезма и ДВР).</a:t>
            </a:r>
          </a:p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Советскую делегацию возглавлял  Г.В.Чичерин.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096250" y="785814"/>
            <a:ext cx="2357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 РСФСР предложила сотрудничество между капиталистическими и социалистическим государствами в экономической, политической и культурной областях, невмешательства во внутренние дела, признания принципов ненападения, полного равноправия.</a:t>
            </a:r>
          </a:p>
        </p:txBody>
      </p:sp>
    </p:spTree>
    <p:extLst>
      <p:ext uri="{BB962C8B-B14F-4D97-AF65-F5344CB8AC3E}">
        <p14:creationId xmlns:p14="http://schemas.microsoft.com/office/powerpoint/2010/main" val="208650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158</TotalTime>
  <Words>495</Words>
  <Application>Microsoft Office PowerPoint</Application>
  <PresentationFormat>Широкоэкранный</PresentationFormat>
  <Paragraphs>57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Главное мероприятие</vt:lpstr>
      <vt:lpstr>Внешняя политика советской России после прихода к власти большевиков</vt:lpstr>
      <vt:lpstr>Декрет о мире</vt:lpstr>
      <vt:lpstr>Брест-литовский мирный договор</vt:lpstr>
      <vt:lpstr>Интервенция Антанты</vt:lpstr>
      <vt:lpstr>Почему потерпели поражение? </vt:lpstr>
      <vt:lpstr>Советско-польская война 28 ноября 1919-18 марта 1921</vt:lpstr>
      <vt:lpstr>Характер и методы проведения внешней политики:</vt:lpstr>
      <vt:lpstr>Первые успехи советской дипломатии:</vt:lpstr>
      <vt:lpstr>Генуэзская конференция. </vt:lpstr>
      <vt:lpstr>.</vt:lpstr>
      <vt:lpstr>Полоса признания.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советской россии</dc:title>
  <dc:creator>Alexander Ekhnovetsky</dc:creator>
  <cp:lastModifiedBy>Alexander Ekhnovetsky</cp:lastModifiedBy>
  <cp:revision>12</cp:revision>
  <dcterms:created xsi:type="dcterms:W3CDTF">2016-03-13T13:39:10Z</dcterms:created>
  <dcterms:modified xsi:type="dcterms:W3CDTF">2016-03-13T17:30:10Z</dcterms:modified>
</cp:coreProperties>
</file>