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73" r:id="rId4"/>
    <p:sldId id="261" r:id="rId5"/>
    <p:sldId id="264" r:id="rId6"/>
    <p:sldId id="260" r:id="rId7"/>
    <p:sldId id="272" r:id="rId8"/>
    <p:sldId id="266" r:id="rId9"/>
    <p:sldId id="265" r:id="rId10"/>
    <p:sldId id="262" r:id="rId11"/>
    <p:sldId id="267" r:id="rId12"/>
    <p:sldId id="268" r:id="rId13"/>
    <p:sldId id="269" r:id="rId14"/>
    <p:sldId id="270" r:id="rId15"/>
    <p:sldId id="271" r:id="rId16"/>
    <p:sldId id="257" r:id="rId17"/>
    <p:sldId id="277" r:id="rId18"/>
    <p:sldId id="276" r:id="rId19"/>
    <p:sldId id="258" r:id="rId20"/>
    <p:sldId id="274" r:id="rId21"/>
    <p:sldId id="275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7%D1%83%D0%BD%D0%B4%D0%B3%D0%B0%D1%83&amp;action=edit&amp;redlink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Вестфальская система международных отношений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Шикова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4/41/Albrecht_Wallenste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920568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609329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Альбрехт фон Валленштейн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33256"/>
            <a:ext cx="7643192" cy="740696"/>
          </a:xfrm>
        </p:spPr>
        <p:txBody>
          <a:bodyPr/>
          <a:lstStyle/>
          <a:p>
            <a:pPr algn="ctr"/>
            <a:r>
              <a:rPr lang="vi-VN" b="1" dirty="0" smtClean="0"/>
              <a:t>Густа́в </a:t>
            </a:r>
            <a:r>
              <a:rPr lang="en-US" b="1" dirty="0" err="1" smtClean="0"/>
              <a:t>ll</a:t>
            </a:r>
            <a:r>
              <a:rPr lang="en-US" b="1" dirty="0" smtClean="0"/>
              <a:t> </a:t>
            </a:r>
            <a:r>
              <a:rPr lang="vi-VN" b="1" dirty="0" smtClean="0"/>
              <a:t>Адольф</a:t>
            </a:r>
            <a:endParaRPr lang="ru-RU" dirty="0"/>
          </a:p>
        </p:txBody>
      </p:sp>
      <p:pic>
        <p:nvPicPr>
          <p:cNvPr id="24580" name="Picture 4" descr="Gustav II of Sw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032448" cy="553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248"/>
            <a:ext cx="7859216" cy="81270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«</a:t>
            </a:r>
            <a:r>
              <a:rPr lang="ru-RU" u="sng" dirty="0" smtClean="0"/>
              <a:t>Битва при </a:t>
            </a:r>
            <a:r>
              <a:rPr lang="ru-RU" u="sng" dirty="0" err="1" smtClean="0"/>
              <a:t>Лютцене</a:t>
            </a:r>
            <a:r>
              <a:rPr lang="ru-RU" dirty="0" smtClean="0"/>
              <a:t>, смерть короля Густава Адольфа 16 ноября 1632 года» (Карл </a:t>
            </a:r>
            <a:r>
              <a:rPr lang="ru-RU" dirty="0" err="1" smtClean="0"/>
              <a:t>Вальбом</a:t>
            </a:r>
            <a:r>
              <a:rPr lang="ru-RU" dirty="0" smtClean="0"/>
              <a:t>, 1855)</a:t>
            </a:r>
            <a:endParaRPr lang="ru-RU" dirty="0"/>
          </a:p>
        </p:txBody>
      </p:sp>
      <p:pic>
        <p:nvPicPr>
          <p:cNvPr id="25602" name="Picture 2" descr="File:Battle of Lut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589240"/>
            <a:ext cx="7571184" cy="884712"/>
          </a:xfrm>
        </p:spPr>
        <p:txBody>
          <a:bodyPr/>
          <a:lstStyle/>
          <a:p>
            <a:pPr algn="ctr"/>
            <a:r>
              <a:rPr lang="ru-RU" dirty="0" smtClean="0"/>
              <a:t>кардинала Ришельё</a:t>
            </a:r>
            <a:endParaRPr lang="ru-RU" dirty="0"/>
          </a:p>
        </p:txBody>
      </p:sp>
      <p:pic>
        <p:nvPicPr>
          <p:cNvPr id="26626" name="Picture 2" descr="https://upload.wikimedia.org/wikipedia/commons/thumb/7/77/Kardinaal_de_Richelieu.jpg/800px-Kardinaal_de_Richel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984776" cy="536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условиям мира: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Габсбурги сохраняли за собой все восточные наследные земли (включая Чехию), однако на западе были вынуждены передать Франции Эльзас;</a:t>
            </a:r>
          </a:p>
          <a:p>
            <a:r>
              <a:rPr lang="ru-RU" dirty="0" smtClean="0"/>
              <a:t>Франция получила ландграфства Верхний и Нижний Эльзас, </a:t>
            </a:r>
            <a:r>
              <a:rPr lang="ru-RU" dirty="0" smtClean="0">
                <a:hlinkClick r:id="rId2" tooltip="Зундгау (страница отсутствует)"/>
              </a:rPr>
              <a:t>Зундгау</a:t>
            </a:r>
            <a:r>
              <a:rPr lang="ru-RU" dirty="0" smtClean="0"/>
              <a:t>, Три Епископства, Декаполис и город Брайзах;</a:t>
            </a:r>
          </a:p>
          <a:p>
            <a:r>
              <a:rPr lang="ru-RU" dirty="0" smtClean="0"/>
              <a:t>Швеция получила захваченные ей территории на побережье Северного и Балтийского морей: Переднюю (западную) Померанию, Бременское </a:t>
            </a:r>
            <a:r>
              <a:rPr lang="ru-RU" dirty="0" err="1" smtClean="0"/>
              <a:t>архиепископствои</a:t>
            </a:r>
            <a:r>
              <a:rPr lang="ru-RU" dirty="0" smtClean="0"/>
              <a:t> епископство </a:t>
            </a:r>
            <a:r>
              <a:rPr lang="ru-RU" dirty="0" err="1" smtClean="0"/>
              <a:t>Ферден</a:t>
            </a:r>
            <a:r>
              <a:rPr lang="ru-RU" dirty="0" smtClean="0"/>
              <a:t>, а также город </a:t>
            </a:r>
            <a:r>
              <a:rPr lang="ru-RU" dirty="0" err="1" smtClean="0"/>
              <a:t>Висмар</a:t>
            </a:r>
            <a:r>
              <a:rPr lang="ru-RU" dirty="0" smtClean="0"/>
              <a:t>, входивший в состав магдебургского архиепископства; к тому же ей полагалась контрибуция в 5 миллионов талеров;</a:t>
            </a:r>
          </a:p>
          <a:p>
            <a:r>
              <a:rPr lang="ru-RU" dirty="0" smtClean="0"/>
              <a:t>к Бранденбургу отошли оставшаяся часть Померании — Восточная Померания. Кроме того, в качестве компенсации за Переднюю Померанию, на которую у бранденбургских курфюрстов было право наследования, они получили архиепископство Магдебург, епископства </a:t>
            </a:r>
            <a:r>
              <a:rPr lang="ru-RU" dirty="0" err="1" smtClean="0"/>
              <a:t>Минден</a:t>
            </a:r>
            <a:r>
              <a:rPr lang="ru-RU" dirty="0" smtClean="0"/>
              <a:t>, </a:t>
            </a:r>
            <a:r>
              <a:rPr lang="ru-RU" dirty="0" err="1" smtClean="0"/>
              <a:t>Хальберштадт</a:t>
            </a:r>
            <a:r>
              <a:rPr lang="ru-RU" dirty="0" smtClean="0"/>
              <a:t> и </a:t>
            </a:r>
            <a:r>
              <a:rPr lang="ru-RU" dirty="0" err="1" smtClean="0"/>
              <a:t>Каммин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качестве компенсации за передачу </a:t>
            </a:r>
            <a:r>
              <a:rPr lang="ru-RU" dirty="0" err="1" smtClean="0"/>
              <a:t>Висмара</a:t>
            </a:r>
            <a:r>
              <a:rPr lang="ru-RU" dirty="0" smtClean="0"/>
              <a:t> герцог Мекленбурга Адольф Фридрих получал епископства </a:t>
            </a:r>
            <a:r>
              <a:rPr lang="ru-RU" dirty="0" err="1" smtClean="0"/>
              <a:t>Шверин</a:t>
            </a:r>
            <a:r>
              <a:rPr lang="ru-RU" dirty="0" smtClean="0"/>
              <a:t> и </a:t>
            </a:r>
            <a:r>
              <a:rPr lang="ru-RU" dirty="0" err="1" smtClean="0"/>
              <a:t>Ратцебург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Бавария получила Верхний Пфальц, причём за баварским герцогом закреплялся первый по </a:t>
            </a:r>
            <a:r>
              <a:rPr lang="ru-RU" dirty="0" err="1" smtClean="0"/>
              <a:t>старшинствукурфюршеский</a:t>
            </a:r>
            <a:r>
              <a:rPr lang="ru-RU" dirty="0" smtClean="0"/>
              <a:t> титул;</a:t>
            </a:r>
          </a:p>
          <a:p>
            <a:r>
              <a:rPr lang="ru-RU" dirty="0" smtClean="0"/>
              <a:t>Саксония получила </a:t>
            </a:r>
            <a:r>
              <a:rPr lang="ru-RU" dirty="0" err="1" smtClean="0"/>
              <a:t>Лузацию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пфальцграф Карл-Людвиг (сын пфальцского курфюрста Фридриха V) получил обратно Нижний </a:t>
            </a:r>
            <a:r>
              <a:rPr lang="ru-RU" dirty="0" err="1" smtClean="0"/>
              <a:t>Пфальци</a:t>
            </a:r>
            <a:r>
              <a:rPr lang="ru-RU" dirty="0" smtClean="0"/>
              <a:t> специально созданное восьмое звание курфюрста;</a:t>
            </a:r>
          </a:p>
          <a:p>
            <a:r>
              <a:rPr lang="ru-RU" dirty="0" err="1" smtClean="0"/>
              <a:t>Гессен-Кассель</a:t>
            </a:r>
            <a:r>
              <a:rPr lang="ru-RU" dirty="0" smtClean="0"/>
              <a:t> получил созданное из аббатства княжество </a:t>
            </a:r>
            <a:r>
              <a:rPr lang="ru-RU" dirty="0" err="1" smtClean="0"/>
              <a:t>Херсфельд</a:t>
            </a:r>
            <a:r>
              <a:rPr lang="ru-RU" baseline="30000" dirty="0" smtClean="0"/>
              <a:t> </a:t>
            </a:r>
            <a:r>
              <a:rPr lang="ru-RU" dirty="0" smtClean="0"/>
              <a:t>и часть территории бывшего графства Шаумбург а также более полумиллиона талеров для своей армии</a:t>
            </a:r>
            <a:r>
              <a:rPr lang="ru-RU" baseline="30000" dirty="0" smtClean="0"/>
              <a:t>[185]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Соединённые провинции и Швейцарская конфедерация признавались независимыми государствами и выходили из состава Священной Римской империи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7/7f/Holy_Roman_Empire_1648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3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b="1" dirty="0" smtClean="0"/>
              <a:t>Вестфальская система международных отношений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http://megapoisk.com/uploads/314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61388"/>
            <a:ext cx="7128792" cy="544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984248"/>
            <a:ext cx="7467600" cy="4873752"/>
          </a:xfrm>
        </p:spPr>
        <p:txBody>
          <a:bodyPr/>
          <a:lstStyle/>
          <a:p>
            <a:r>
              <a:rPr lang="ru-RU" dirty="0" smtClean="0"/>
              <a:t>Целью мирного конгресса, закончившегося подписанием Вестфальского мира, было установление мира, урегулирование отношений на международном, конфессиональном, </a:t>
            </a:r>
            <a:r>
              <a:rPr lang="ru-RU" dirty="0" err="1" smtClean="0"/>
              <a:t>внутриимперском</a:t>
            </a:r>
            <a:r>
              <a:rPr lang="ru-RU" dirty="0" smtClean="0"/>
              <a:t> уровнях.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Вестфальский мир разрешил противоречия, которые привели к Тридцатилетней войне: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604448" cy="5805264"/>
          </a:xfrm>
        </p:spPr>
        <p:txBody>
          <a:bodyPr>
            <a:normAutofit/>
          </a:bodyPr>
          <a:lstStyle/>
          <a:p>
            <a:r>
              <a:rPr lang="ru-RU" dirty="0" smtClean="0"/>
              <a:t>Вестфальский мир уравнял в правах католиков и протестантов (кальвинистов и лютеран), узаконил конфискацию церковных земель, осуществлённую до 1624 года, провозглашался принцип веротерпимости..</a:t>
            </a:r>
          </a:p>
          <a:p>
            <a:r>
              <a:rPr lang="ru-RU" dirty="0" smtClean="0"/>
              <a:t>Под фактический контроль Швеции перешли устья крупнейших рек северной Германии. </a:t>
            </a:r>
          </a:p>
          <a:p>
            <a:r>
              <a:rPr lang="ru-RU" dirty="0" smtClean="0"/>
              <a:t>получив Эльзас, Франция стала господствовать на Рейне.</a:t>
            </a:r>
          </a:p>
          <a:p>
            <a:r>
              <a:rPr lang="ru-RU" dirty="0" smtClean="0"/>
              <a:t>главы независимых государств Европы, имевшие титул королей, были уравнены в правах с императором.</a:t>
            </a:r>
          </a:p>
          <a:p>
            <a:r>
              <a:rPr lang="ru-RU" dirty="0" smtClean="0"/>
              <a:t>согласно нормам, установленным Вестфальским миром, главная роль в международных отношениях, ранее принадлежавшая монархам, перешла к суверенным государствам.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Вестфальской системы международных отношений: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приоритет национального интереса;</a:t>
            </a:r>
          </a:p>
          <a:p>
            <a:r>
              <a:rPr lang="ru-RU" dirty="0" smtClean="0"/>
              <a:t>принцип баланса сил;</a:t>
            </a:r>
          </a:p>
          <a:p>
            <a:r>
              <a:rPr lang="ru-RU" dirty="0" smtClean="0"/>
              <a:t>приоритет государств — наций;</a:t>
            </a:r>
          </a:p>
          <a:p>
            <a:r>
              <a:rPr lang="ru-RU" dirty="0" smtClean="0"/>
              <a:t>принцип государственного суверенитета:</a:t>
            </a:r>
          </a:p>
          <a:p>
            <a:r>
              <a:rPr lang="ru-RU" dirty="0" smtClean="0"/>
              <a:t>право требовать невмешательства в свои дела;</a:t>
            </a:r>
          </a:p>
          <a:p>
            <a:r>
              <a:rPr lang="ru-RU" dirty="0" smtClean="0"/>
              <a:t>равенство прав государств;</a:t>
            </a:r>
          </a:p>
          <a:p>
            <a:r>
              <a:rPr lang="ru-RU" dirty="0" smtClean="0"/>
              <a:t>обязательство выполнять подписанные договоры;</a:t>
            </a:r>
          </a:p>
          <a:p>
            <a:r>
              <a:rPr lang="ru-RU" dirty="0" smtClean="0"/>
              <a:t>принцип действия международного права и применения дипломатии в международных отношениях (соблюдение договоров стало важнейшим элементом такой практики, а международное право и регулярная дипломатическая практика — неотъемлемым атрибутом отношений между государствами).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kova Katerina\Downloads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8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 трех христианских </a:t>
            </a:r>
            <a:r>
              <a:rPr lang="ru-RU" dirty="0" err="1" smtClean="0"/>
              <a:t>конфессий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Тридцатилетняя война затронула, главным образом, север и восток Германии, причем эти районы подверглись страшным опустошениям. Но в конечном итоге, эта война обеспечила католикам, лютеранам и кальвинистам свободу вероисповедания, гарантированную им еще </a:t>
            </a:r>
            <a:r>
              <a:rPr lang="ru-RU" dirty="0" err="1" smtClean="0"/>
              <a:t>Аугсбургским</a:t>
            </a:r>
            <a:r>
              <a:rPr lang="ru-RU" dirty="0" smtClean="0"/>
              <a:t> религиозным миром, соглашением, заключенным в 1555 году. Кроме того, теперь подданные могли покидать своего феодала по религиозным причинам.</a:t>
            </a:r>
          </a:p>
          <a:p>
            <a:r>
              <a:rPr lang="ru-RU" dirty="0" smtClean="0"/>
              <a:t>Эта свобода, ставшая в Европе одним из основных прав, значительно ослабляла власть католической церкви и способствовала усилению влияния лютеран и кальвинистов. Таким образом, католическая Европа стала постепенно превращаться в Европу трех христианских </a:t>
            </a:r>
            <a:r>
              <a:rPr lang="ru-RU" dirty="0" err="1" smtClean="0"/>
              <a:t>конфессий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Швеция и Франция - гаранты Вестфальского мира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Гарантами Вестфальского мира стали Швеция и Франция. Ни одна статья Вестфальского мира не могла быть изменена без их согласия. Для немцев, проживавших в более чем 300 мелких и очень мелких княжествах, это означало, что если бы они вздумали объединиться в единое государство, то для этого им потребовалось бы одобрение со стороны Швеции и Франции.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Существуют многочисленные взаимно противоречивые точки зрения на вестфальскую систему:</a:t>
            </a:r>
          </a:p>
          <a:p>
            <a:r>
              <a:rPr lang="ru-RU" dirty="0" smtClean="0"/>
              <a:t>принципы системы являются идеалом, эталоном отношений между государствами;</a:t>
            </a:r>
          </a:p>
          <a:p>
            <a:r>
              <a:rPr lang="ru-RU" dirty="0" smtClean="0"/>
              <a:t>принципы системы привели к современному катастрофическому состоянию финансовой системы и экологии ;</a:t>
            </a:r>
          </a:p>
          <a:p>
            <a:r>
              <a:rPr lang="ru-RU" dirty="0" smtClean="0"/>
              <a:t>глобализация привела к размыванию суверенитета стран, в результате действия стран, которые являлись выражением воли их населения, сменились коллективными действиями стран, а такие действия не могут быть демократически контролируемыми.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Поводом для войны стала великодержавная политика Габсбургов.</a:t>
            </a:r>
          </a:p>
          <a:p>
            <a:r>
              <a:rPr lang="ru-RU" dirty="0" smtClean="0"/>
              <a:t>Началась Тридцатилетняя война из-за конфликта между католиками и протестантами вокруг свободы вероисповедания.</a:t>
            </a:r>
          </a:p>
          <a:p>
            <a:r>
              <a:rPr lang="ru-RU" dirty="0" smtClean="0"/>
              <a:t> И уже вскоре выяснилось, что у католической Франции и протестантской Швеции имелись политические основания вмешаться в войну: обе страны надеялись усилить свое влияние в центре Европы и ограничить мощь германского императора..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0"/>
          <a:ext cx="6984776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2462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Протестанты и их </a:t>
                      </a:r>
                      <a:r>
                        <a:rPr kumimoji="0" lang="ru-RU" sz="1400" b="0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союзники</a:t>
                      </a:r>
                      <a:r>
                        <a:rPr kumimoji="0" lang="ru-RU" sz="14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Католики и их союзники: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Евангелическая уния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Священная Римская империя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Богемия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Католическая лига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Курпфальц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Бавария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Саксония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Кельн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Брандебург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Трир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Ансбах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Майнц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Баден-Дурлах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Вюрцбург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Гессен-Кассель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Датско-норвежская уния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3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 Соединенных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Провинций Трансильвания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Датско-норвежская уния(1643-1645)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Франция(к)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Посполитая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Шотландия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Папская область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8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8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Савойя(К)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8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Венеция(К)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8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Русское Царство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8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Османская империя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1628798"/>
          <a:ext cx="7200800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763285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(1618-1648)</a:t>
                      </a:r>
                      <a:endParaRPr lang="ru-RU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ru-RU" dirty="0" smtClean="0"/>
                        <a:t>Чешско-пфальцский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1618-1623</a:t>
                      </a:r>
                      <a:endParaRPr lang="ru-RU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1624-1629</a:t>
                      </a:r>
                      <a:endParaRPr lang="ru-RU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ru-RU" dirty="0" smtClean="0"/>
                        <a:t>Шведский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1630-1634</a:t>
                      </a:r>
                      <a:endParaRPr lang="ru-RU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Франко-шведский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1635-1648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kova Katerina\Downloads\Map_Thirty_Years_War-ru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50539"/>
            <a:ext cx="6192688" cy="690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8052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Фердинанд </a:t>
            </a:r>
            <a:r>
              <a:rPr lang="en-US" b="1" dirty="0" smtClean="0"/>
              <a:t>II</a:t>
            </a:r>
            <a:r>
              <a:rPr lang="ru-RU" b="1" dirty="0" smtClean="0"/>
              <a:t>, император Священной Римской Империи</a:t>
            </a:r>
            <a:endParaRPr lang="ru-RU" dirty="0"/>
          </a:p>
        </p:txBody>
      </p:sp>
      <p:pic>
        <p:nvPicPr>
          <p:cNvPr id="29698" name="Picture 2" descr="Justus Sustermans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176464" cy="533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33256"/>
            <a:ext cx="7859216" cy="740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«Дефенестрация»</a:t>
            </a:r>
            <a:br>
              <a:rPr lang="ru-RU" dirty="0" smtClean="0"/>
            </a:br>
            <a:r>
              <a:rPr lang="ru-RU" dirty="0" smtClean="0"/>
              <a:t>Карл Свобода (1844)</a:t>
            </a:r>
            <a:endParaRPr lang="ru-RU" dirty="0"/>
          </a:p>
        </p:txBody>
      </p:sp>
      <p:pic>
        <p:nvPicPr>
          <p:cNvPr id="23554" name="Picture 2" descr="https://upload.wikimedia.org/wikipedia/commons/5/57/Karel_Svoboda_Defenest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192688" cy="514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877272"/>
            <a:ext cx="7427168" cy="59668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Фридрих V, курфюрст Пфальцский и король Чехии</a:t>
            </a:r>
            <a:endParaRPr lang="ru-RU" dirty="0"/>
          </a:p>
        </p:txBody>
      </p:sp>
      <p:pic>
        <p:nvPicPr>
          <p:cNvPr id="22530" name="Picture 2" descr="Gerard van Honthorst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3875141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555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Вестфальская система международных отношений</vt:lpstr>
      <vt:lpstr>Слайд 2</vt:lpstr>
      <vt:lpstr>Причины:</vt:lpstr>
      <vt:lpstr>Слайд 4</vt:lpstr>
      <vt:lpstr>Этапы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По условиям мира: </vt:lpstr>
      <vt:lpstr>Слайд 15</vt:lpstr>
      <vt:lpstr>Вестфальская система международных отношений </vt:lpstr>
      <vt:lpstr>цель</vt:lpstr>
      <vt:lpstr>Вестфальский мир разрешил противоречия, которые привели к Тридцатилетней войне: </vt:lpstr>
      <vt:lpstr>Основные принципы Вестфальской системы международных отношений: </vt:lpstr>
      <vt:lpstr>Европа трех христианских конфессий </vt:lpstr>
      <vt:lpstr>Швеция и Франция - гаранты Вестфальского мира </vt:lpstr>
      <vt:lpstr>Оценки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Вестфальская система международных отношений</dc:title>
  <dc:creator>Shikova Katerina</dc:creator>
  <cp:lastModifiedBy>Shikova Katerina</cp:lastModifiedBy>
  <cp:revision>14</cp:revision>
  <dcterms:created xsi:type="dcterms:W3CDTF">2016-02-15T02:42:46Z</dcterms:created>
  <dcterms:modified xsi:type="dcterms:W3CDTF">2016-02-16T06:15:43Z</dcterms:modified>
</cp:coreProperties>
</file>