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2"/>
  </p:handout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196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86333E-D891-429C-B2F3-46939C4EFC7E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A8FC0-FAFD-4EAC-B6F6-B736CB5B9CE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rgbClr val="FBEAC7">
                <a:alpha val="3500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1A386-6B20-4775-9662-798192784C48}" type="datetimeFigureOut">
              <a:rPr lang="ru-RU" smtClean="0"/>
              <a:pPr/>
              <a:t>27.04.2016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B259F-5778-4E01-8E61-A61EE3853A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428736"/>
            <a:ext cx="7772400" cy="244827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Бродяжничество: причины, механизмы формирования, профилактика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619672" y="332656"/>
            <a:ext cx="7272808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Н.Ф.</a:t>
            </a:r>
            <a:r>
              <a:rPr kumimoji="0" lang="ru-RU" sz="3200" b="1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 ЯКОВЛЕВА </a:t>
            </a:r>
            <a:endParaRPr kumimoji="0" lang="ru-RU" sz="32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627784" y="5733256"/>
            <a:ext cx="6264696" cy="86409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УЧЕБНАЯ                ПРЕЗЕНТАЦИЯ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2000" b="1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формирования бродяжничества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Во многих случаях вслед за описанным этапом наступает период обратного развития синдрома уходов, во время которого уходы становятся все более редкими, менее продолжительными, замещаются кратковременными обоснованными отлучками (встречи с товарищами, групповые походы в кинотеатры, турпоходы и т.п.).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формирования бродяжничества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Значительно реже наступает </a:t>
            </a:r>
            <a:r>
              <a:rPr lang="ru-RU" b="1" dirty="0" smtClean="0"/>
              <a:t>третий этап, </a:t>
            </a:r>
            <a:r>
              <a:rPr lang="ru-RU" dirty="0" smtClean="0"/>
              <a:t>когда уходы и бродяжничество становятся непреодолимыми, импульсивными, ребенок или подросток не в силах им противостоять, то есть этот этап — истинно патологический. Начало третьего этапа обычно характеризуется нарастанием количества и длительности уходов, большинство из которых носят импульсивный, неконтролируемый характер и сохраняется в зрелом возрасте.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67544" y="908720"/>
            <a:ext cx="8136904" cy="51125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/>
              <a:t>Здесь необходимы консультации специалиста-психиатра либо комплексное психиатрическое обследование. </a:t>
            </a:r>
          </a:p>
          <a:p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build="allAtOnce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Группы побегов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А.Е. </a:t>
            </a:r>
            <a:r>
              <a:rPr lang="ru-RU" dirty="0" err="1" smtClean="0"/>
              <a:t>Личко</a:t>
            </a:r>
            <a:r>
              <a:rPr lang="ru-RU" dirty="0" smtClean="0"/>
              <a:t> выделяет 2 группы побегов: мотивированные и немотивированные. </a:t>
            </a:r>
          </a:p>
          <a:p>
            <a:r>
              <a:rPr lang="ru-RU" b="1" dirty="0" smtClean="0"/>
              <a:t>К </a:t>
            </a:r>
            <a:r>
              <a:rPr lang="ru-RU" b="1" i="1" dirty="0" smtClean="0"/>
              <a:t>мотивированным </a:t>
            </a:r>
            <a:r>
              <a:rPr lang="ru-RU" i="1" dirty="0" smtClean="0"/>
              <a:t>побегам относятся: эмансипационные (цель – желание избавиться от опеки воспитателей, 45%), импульсивные (в случаях жестокого обращения, 26%), демонстративные (привлечь внимание, 20%), побеги любителей экстрима (желание получить всплеск эмоций, 7%). </a:t>
            </a:r>
          </a:p>
          <a:p>
            <a:r>
              <a:rPr lang="ru-RU" dirty="0" smtClean="0"/>
              <a:t>К </a:t>
            </a:r>
            <a:r>
              <a:rPr lang="ru-RU" b="1" i="1" dirty="0" smtClean="0"/>
              <a:t>немотивированным </a:t>
            </a:r>
            <a:r>
              <a:rPr lang="ru-RU" i="1" dirty="0" smtClean="0"/>
              <a:t>относятся: </a:t>
            </a:r>
            <a:r>
              <a:rPr lang="ru-RU" b="1" i="1" dirty="0" err="1" smtClean="0">
                <a:solidFill>
                  <a:srgbClr val="FFFF00"/>
                </a:solidFill>
              </a:rPr>
              <a:t>дромомания</a:t>
            </a:r>
            <a:r>
              <a:rPr lang="ru-RU" b="1" i="1" dirty="0" smtClean="0">
                <a:solidFill>
                  <a:srgbClr val="FFFF00"/>
                </a:solidFill>
              </a:rPr>
              <a:t>, </a:t>
            </a:r>
            <a:r>
              <a:rPr lang="ru-RU" b="1" i="1" dirty="0" err="1" smtClean="0">
                <a:solidFill>
                  <a:srgbClr val="FFFF00"/>
                </a:solidFill>
              </a:rPr>
              <a:t>вагобандаж</a:t>
            </a:r>
            <a:r>
              <a:rPr lang="ru-RU" i="1" dirty="0" smtClean="0"/>
              <a:t> (непреодолимое влечение к бродяжничеству, скитаниям, перемене мест), </a:t>
            </a:r>
            <a:r>
              <a:rPr lang="ru-RU" b="1" i="1" dirty="0" err="1" smtClean="0">
                <a:solidFill>
                  <a:srgbClr val="FFFF00"/>
                </a:solidFill>
              </a:rPr>
              <a:t>синдромром</a:t>
            </a:r>
            <a:r>
              <a:rPr lang="ru-RU" b="1" i="1" dirty="0" smtClean="0">
                <a:solidFill>
                  <a:srgbClr val="FFFF00"/>
                </a:solidFill>
              </a:rPr>
              <a:t> пилигрима </a:t>
            </a:r>
            <a:r>
              <a:rPr lang="ru-RU" i="1" dirty="0" smtClean="0"/>
              <a:t>(импульсивное влечение к перемене мест, скитанию, ребенку важно ИДТИ, на вопрос «куда» он никогда не ответит)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Фазы побега </a:t>
            </a:r>
            <a:br>
              <a:rPr lang="ru-RU" b="1" dirty="0" smtClean="0"/>
            </a:br>
            <a:r>
              <a:rPr lang="ru-RU" sz="3100" i="1" dirty="0" smtClean="0"/>
              <a:t>(Е. </a:t>
            </a:r>
            <a:r>
              <a:rPr lang="ru-RU" sz="3100" i="1" dirty="0" err="1" smtClean="0"/>
              <a:t>Вахромов</a:t>
            </a:r>
            <a:r>
              <a:rPr lang="ru-RU" sz="3100" i="1" dirty="0" smtClean="0"/>
              <a:t>)</a:t>
            </a:r>
            <a:endParaRPr lang="ru-RU" sz="31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smtClean="0"/>
              <a:t>1 фаза </a:t>
            </a:r>
            <a:r>
              <a:rPr lang="ru-RU" dirty="0" smtClean="0"/>
              <a:t>– первые часы после побега: эмоциональный шок, истерика либо полная диссоциация («это происходит не со мной»), эйфория; </a:t>
            </a:r>
          </a:p>
          <a:p>
            <a:r>
              <a:rPr lang="ru-RU" b="1" dirty="0" smtClean="0"/>
              <a:t>2 фаза </a:t>
            </a:r>
            <a:r>
              <a:rPr lang="ru-RU" dirty="0" smtClean="0"/>
              <a:t>– продолжение эмоционального расстройства, возможен реактивный психоз, амнезия; </a:t>
            </a:r>
          </a:p>
          <a:p>
            <a:r>
              <a:rPr lang="ru-RU" b="1" dirty="0" smtClean="0"/>
              <a:t>3 фаза </a:t>
            </a:r>
            <a:r>
              <a:rPr lang="ru-RU" dirty="0" smtClean="0"/>
              <a:t>– если </a:t>
            </a:r>
            <a:r>
              <a:rPr lang="ru-RU" dirty="0" err="1" smtClean="0"/>
              <a:t>сутки-двое</a:t>
            </a:r>
            <a:r>
              <a:rPr lang="ru-RU" dirty="0" smtClean="0"/>
              <a:t> ребенок остается на улице, создается опасность полного безразличия к жизни, ребенок действует автоматически, подчиняясь желаниям компании, в которую попадет. 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57158" y="1285860"/>
            <a:ext cx="8501122" cy="50720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/>
              <a:t>По мере повторения уходов появляются те или иные формы асоциального поведения, связанные чаще с необходимостью приобретения продуктов питания, — </a:t>
            </a:r>
            <a:r>
              <a:rPr lang="ru-RU" sz="2000" b="1" dirty="0" smtClean="0">
                <a:solidFill>
                  <a:srgbClr val="FFFF00"/>
                </a:solidFill>
              </a:rPr>
              <a:t>мелкое воровство, попрошайничество</a:t>
            </a:r>
            <a:r>
              <a:rPr lang="ru-RU" sz="2000" b="1" dirty="0" smtClean="0"/>
              <a:t>. </a:t>
            </a:r>
          </a:p>
          <a:p>
            <a:r>
              <a:rPr lang="ru-RU" sz="2000" b="1" dirty="0" smtClean="0"/>
              <a:t>Со временем присоединяются правонарушения, обусловленные влиянием других несовершеннолетних и взрослых с асоциальным поведением </a:t>
            </a:r>
            <a:r>
              <a:rPr lang="ru-RU" sz="2000" b="1" dirty="0" smtClean="0">
                <a:solidFill>
                  <a:srgbClr val="FFFF00"/>
                </a:solidFill>
              </a:rPr>
              <a:t>(хулиганские поступки, сексуальные действия, употребление алкогольных напитков, наркотиков</a:t>
            </a:r>
            <a:r>
              <a:rPr lang="ru-RU" sz="2000" b="1" dirty="0" smtClean="0"/>
              <a:t> и т.п.). </a:t>
            </a:r>
          </a:p>
          <a:p>
            <a:r>
              <a:rPr lang="ru-RU" sz="2000" b="1" dirty="0" smtClean="0"/>
              <a:t>Более или менее длительное повторение фактов бродяжничества постепенно </a:t>
            </a:r>
            <a:r>
              <a:rPr lang="ru-RU" sz="2000" b="1" i="1" dirty="0" smtClean="0"/>
              <a:t>ведет к закреплению таких черт личности, как </a:t>
            </a:r>
            <a:r>
              <a:rPr lang="ru-RU" sz="2000" b="1" i="1" dirty="0" smtClean="0">
                <a:solidFill>
                  <a:srgbClr val="FFFF00"/>
                </a:solidFill>
              </a:rPr>
              <a:t>неискренность, лживость, стремление к примитивным удовольствиям, отрицательное отношение к систематическому труду, оппозиция всякой упорядоченности. </a:t>
            </a:r>
            <a:endParaRPr lang="ru-RU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Самовольные уходы  детей из интернатных учреждений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Для эффективного взаимодействия с трудновоспитуемым ребенком педагогам и воспитателям необходимы следующие </a:t>
            </a:r>
            <a:r>
              <a:rPr lang="ru-RU" b="1" dirty="0" smtClean="0"/>
              <a:t>личностные качества:</a:t>
            </a:r>
            <a:r>
              <a:rPr lang="ru-RU" dirty="0" smtClean="0"/>
              <a:t> </a:t>
            </a:r>
          </a:p>
          <a:p>
            <a:pPr marL="0" indent="0">
              <a:buFontTx/>
              <a:buChar char="-"/>
            </a:pPr>
            <a:r>
              <a:rPr lang="ru-RU" b="1" dirty="0" smtClean="0"/>
              <a:t>твердая воля, </a:t>
            </a:r>
            <a:r>
              <a:rPr lang="ru-RU" dirty="0" smtClean="0"/>
              <a:t>которая будет служить источником воли для ребенка с ослабленной или неустойчивой волей; </a:t>
            </a:r>
          </a:p>
          <a:p>
            <a:pPr marL="0" indent="0">
              <a:buFontTx/>
              <a:buChar char="-"/>
            </a:pPr>
            <a:r>
              <a:rPr lang="ru-RU" dirty="0" smtClean="0"/>
              <a:t> </a:t>
            </a:r>
            <a:r>
              <a:rPr lang="ru-RU" b="1" dirty="0" smtClean="0"/>
              <a:t>настойчивость в своих требованиях, энергичность, активность, решительность, выдержка, справедливость;</a:t>
            </a:r>
          </a:p>
          <a:p>
            <a:pPr marL="0" indent="0">
              <a:buFontTx/>
              <a:buChar char="-"/>
            </a:pPr>
            <a:r>
              <a:rPr lang="ru-RU" b="1" dirty="0" smtClean="0"/>
              <a:t>выполнение обещаний;</a:t>
            </a:r>
            <a:endParaRPr lang="ru-RU" dirty="0" smtClean="0"/>
          </a:p>
          <a:p>
            <a:pPr marL="0" indent="0">
              <a:buFontTx/>
              <a:buChar char="-"/>
            </a:pPr>
            <a:r>
              <a:rPr lang="ru-RU" dirty="0" smtClean="0"/>
              <a:t> </a:t>
            </a:r>
            <a:r>
              <a:rPr lang="ru-RU" b="1" dirty="0" smtClean="0"/>
              <a:t>способность быть постоянным примером </a:t>
            </a:r>
            <a:r>
              <a:rPr lang="ru-RU" dirty="0" smtClean="0"/>
              <a:t>для эмоционально-неустойчивого ребенка;</a:t>
            </a:r>
          </a:p>
          <a:p>
            <a:pPr marL="0" indent="0">
              <a:buFontTx/>
              <a:buChar char="-"/>
            </a:pPr>
            <a:r>
              <a:rPr lang="ru-RU" dirty="0" smtClean="0"/>
              <a:t> </a:t>
            </a:r>
            <a:r>
              <a:rPr lang="ru-RU" b="1" dirty="0" smtClean="0"/>
              <a:t>тактика твердого, уверенного и в то же время терпеливого, бережного отношения; </a:t>
            </a:r>
          </a:p>
          <a:p>
            <a:pPr marL="0" indent="0">
              <a:buFontTx/>
              <a:buChar char="-"/>
            </a:pPr>
            <a:r>
              <a:rPr lang="ru-RU" b="1" dirty="0" smtClean="0"/>
              <a:t>живость, владение методом здорового смеха  и др.;</a:t>
            </a:r>
          </a:p>
          <a:p>
            <a:pPr marL="0" indent="0">
              <a:buFontTx/>
              <a:buChar char="-"/>
            </a:pPr>
            <a:r>
              <a:rPr lang="ru-RU" b="1" dirty="0" smtClean="0"/>
              <a:t> умение заражать детей своим поведением </a:t>
            </a:r>
            <a:r>
              <a:rPr lang="ru-RU" dirty="0" smtClean="0"/>
              <a:t>и др.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Общение с «бегунком»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44184"/>
            <a:ext cx="8929718" cy="5613816"/>
          </a:xfrm>
        </p:spPr>
        <p:txBody>
          <a:bodyPr>
            <a:noAutofit/>
          </a:bodyPr>
          <a:lstStyle/>
          <a:p>
            <a:r>
              <a:rPr lang="ru-RU" sz="1800" b="1" dirty="0" smtClean="0"/>
              <a:t>1</a:t>
            </a:r>
            <a:r>
              <a:rPr lang="ru-RU" sz="1800" dirty="0" smtClean="0"/>
              <a:t>. Установить контакт с несовершеннолетним. </a:t>
            </a:r>
          </a:p>
          <a:p>
            <a:r>
              <a:rPr lang="ru-RU" sz="1800" dirty="0" smtClean="0"/>
              <a:t>2. Определить мотив и причины последнего ухода, основные мотивы и причины предыдущих уходов, оценить осознанность мотивов, эмоциональный фон принятия решения об уходе, отношение несовершеннолетнего к своим уходам. </a:t>
            </a:r>
          </a:p>
          <a:p>
            <a:r>
              <a:rPr lang="ru-RU" sz="1800" dirty="0" smtClean="0"/>
              <a:t>3. Выяснить систематичность повторения фактов ухода из дома (социального учреждения). </a:t>
            </a:r>
          </a:p>
          <a:p>
            <a:r>
              <a:rPr lang="ru-RU" sz="1800" dirty="0" smtClean="0"/>
              <a:t>4. Узнать, чем занимался несовершеннолетний во время последнего ухода из дома (социального учреждения), оценить качество и эмоциональную насыщенность воспоминаний, выявить имеющиеся провалы в воспоминаниях. </a:t>
            </a:r>
          </a:p>
          <a:p>
            <a:r>
              <a:rPr lang="ru-RU" sz="1800" dirty="0" smtClean="0"/>
              <a:t>5. Оценить обстановку в ближайшем социальном окружении несовершеннолетнего. </a:t>
            </a:r>
          </a:p>
          <a:p>
            <a:r>
              <a:rPr lang="ru-RU" sz="1800" dirty="0" smtClean="0"/>
              <a:t>6. Сделать выводы относительно вида уходов, этапа развития процесса бродяжничества и принять решение о необходимости привлечения специалистов — психолога или психиатра. </a:t>
            </a:r>
          </a:p>
          <a:p>
            <a:r>
              <a:rPr lang="ru-RU" sz="1800" dirty="0" smtClean="0"/>
              <a:t>7. Сформировать и обсудить с несовершеннолетним дальнейший план совместных действий. </a:t>
            </a:r>
          </a:p>
          <a:p>
            <a:endParaRPr lang="ru-RU" sz="2000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71472" y="1214422"/>
            <a:ext cx="8215370" cy="53578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В случае наличия информации о регулярном бродяжничестве несовершеннолетнего необходима консультация психиатра. 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5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allAtOnce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Оценка степени тяжести синдрома уходов и бродяжничества 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600200"/>
            <a:ext cx="8215370" cy="5257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Легкая: </a:t>
            </a:r>
            <a:r>
              <a:rPr lang="ru-RU" dirty="0" smtClean="0"/>
              <a:t>- не более чем на 7 дней 1 раз в месяц. Ночное посещение компьютерных клубов, попрошайничество, прогулы. критика частичная, нет противоправных действий, нет </a:t>
            </a:r>
            <a:r>
              <a:rPr lang="ru-RU" dirty="0" err="1" smtClean="0"/>
              <a:t>аддиктивного</a:t>
            </a:r>
            <a:r>
              <a:rPr lang="ru-RU" dirty="0" smtClean="0"/>
              <a:t> поведения. встречается при ситуационных личностных реакциях, минимальной мозговой дисфункции, пограничной интеллектуальной недостаточности. </a:t>
            </a:r>
          </a:p>
          <a:p>
            <a:pPr marL="0" indent="0">
              <a:buNone/>
            </a:pPr>
            <a:r>
              <a:rPr lang="ru-RU" b="1" dirty="0" smtClean="0"/>
              <a:t>Средняя: </a:t>
            </a:r>
            <a:r>
              <a:rPr lang="ru-RU" dirty="0" smtClean="0"/>
              <a:t>- уходы на 2-3 недели, 1-2 раза за 2 месяца. Попрошайничество, жизнь в подвалах, чердаках. Противоправные действия, алкоголизация, токсикомания, агрессивность.  Отсутствие критики. Встречается при смешанных специфических расстройствах развития, формирующихся аномалиях характера (психопатиях), умственной отсталости. </a:t>
            </a:r>
          </a:p>
          <a:p>
            <a:pPr marL="0" indent="0">
              <a:buNone/>
            </a:pPr>
            <a:r>
              <a:rPr lang="ru-RU" dirty="0" err="1" smtClean="0"/>
              <a:t>Тяжѐлая </a:t>
            </a:r>
            <a:r>
              <a:rPr lang="ru-RU" dirty="0" smtClean="0"/>
              <a:t>- уходы на 1-2 месяца, 2 раза за 6 месяцев - асоциальная жизнь, противоправные действия, алкоголизация, токсикомания, агрессивность - невозможность контролировать </a:t>
            </a:r>
            <a:r>
              <a:rPr lang="ru-RU" dirty="0" err="1" smtClean="0"/>
              <a:t>своѐ </a:t>
            </a:r>
            <a:r>
              <a:rPr lang="ru-RU" dirty="0" smtClean="0"/>
              <a:t>поведение. Встречается при психических заболеваниях. </a:t>
            </a:r>
            <a:endParaRPr lang="ru-RU" dirty="0"/>
          </a:p>
        </p:txBody>
      </p:sp>
      <p:pic>
        <p:nvPicPr>
          <p:cNvPr id="4" name="Рисунок 3" descr="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571612"/>
            <a:ext cx="381000" cy="381000"/>
          </a:xfrm>
          <a:prstGeom prst="rect">
            <a:avLst/>
          </a:prstGeom>
        </p:spPr>
      </p:pic>
      <p:pic>
        <p:nvPicPr>
          <p:cNvPr id="5" name="Рисунок 4" descr="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3571876"/>
            <a:ext cx="381000" cy="381000"/>
          </a:xfrm>
          <a:prstGeom prst="rect">
            <a:avLst/>
          </a:prstGeom>
        </p:spPr>
      </p:pic>
      <p:pic>
        <p:nvPicPr>
          <p:cNvPr id="6" name="Рисунок 5" descr="-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5286388"/>
            <a:ext cx="381000" cy="38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Личностно-психологические особенности несовершеннолетних склонных к побегам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Устойчивая тенденция личности к соблюдению психической дистанции между собой и окружающим миром, уход в себя (</a:t>
            </a:r>
            <a:r>
              <a:rPr lang="ru-RU" dirty="0" err="1" smtClean="0"/>
              <a:t>аутизация</a:t>
            </a:r>
            <a:r>
              <a:rPr lang="ru-RU" dirty="0" smtClean="0"/>
              <a:t> личности). </a:t>
            </a:r>
          </a:p>
          <a:p>
            <a:r>
              <a:rPr lang="ru-RU" dirty="0" smtClean="0"/>
              <a:t>Оторванность от реальности.</a:t>
            </a:r>
          </a:p>
          <a:p>
            <a:r>
              <a:rPr lang="ru-RU" dirty="0" smtClean="0"/>
              <a:t>Неспособность к </a:t>
            </a:r>
            <a:r>
              <a:rPr lang="ru-RU" dirty="0" err="1" smtClean="0"/>
              <a:t>интериоризации</a:t>
            </a:r>
            <a:r>
              <a:rPr lang="ru-RU" dirty="0" smtClean="0"/>
              <a:t> моральных и правовых норм.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Личностно-психологические особенности несовершеннолетних склонных к побегам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Тенденция к </a:t>
            </a:r>
            <a:r>
              <a:rPr lang="ru-RU" dirty="0" err="1" smtClean="0"/>
              <a:t>застреванию</a:t>
            </a:r>
            <a:r>
              <a:rPr lang="ru-RU" dirty="0" smtClean="0"/>
              <a:t> аффекта, склонность к подозрительности, злопамятности, повышенной чувствительности в межличностных отношениях. </a:t>
            </a:r>
          </a:p>
          <a:p>
            <a:r>
              <a:rPr lang="ru-RU" dirty="0" smtClean="0"/>
              <a:t>Склонность относить собственные трудности за счет чужих недостатков (</a:t>
            </a:r>
            <a:r>
              <a:rPr lang="ru-RU" dirty="0" err="1" smtClean="0"/>
              <a:t>экстернальный</a:t>
            </a:r>
            <a:r>
              <a:rPr lang="ru-RU" dirty="0" smtClean="0"/>
              <a:t> локус контроля).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Личностно-психологические особенности несовершеннолетних склонных к побегам 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Отрицание общепринятого уклада жизни и ценностей.</a:t>
            </a:r>
          </a:p>
          <a:p>
            <a:r>
              <a:rPr lang="ru-RU" dirty="0" smtClean="0"/>
              <a:t>Реакции оппозиции и протеста.</a:t>
            </a:r>
          </a:p>
          <a:p>
            <a:r>
              <a:rPr lang="ru-RU" dirty="0" smtClean="0"/>
              <a:t>Асоциальное поведение.</a:t>
            </a:r>
          </a:p>
          <a:p>
            <a:r>
              <a:rPr lang="ru-RU" dirty="0" smtClean="0"/>
              <a:t> Нарушение правовых норм.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smtClean="0"/>
              <a:t>По данным Министерства образования и науки Российской Федерации ежегодно выявляется свыше 110 тыс. детей, подверженных бродяжничеству и беспризорности.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Комиссиях по делам несовершеннолетних ежегодно в среднем рассматривается 150 тысяч дел в год на родителей, пренебрегающих родительскими обязанностями. 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Сегодня в Российской Федерации ни одно ведомство не имеет точных данных о количестве безнадзорных и беспризорных детей и подростков. Официальная статистика о количестве беспризорных и безнадзорных детей отсутствует. Согласно оценкам разных </a:t>
            </a:r>
            <a:r>
              <a:rPr lang="ru-RU" dirty="0" err="1" smtClean="0"/>
              <a:t>экспертовв</a:t>
            </a:r>
            <a:r>
              <a:rPr lang="ru-RU" dirty="0" smtClean="0"/>
              <a:t> стране от 500 тыс. до 2-5 млн. безнадзорных и беспризорных детей.</a:t>
            </a:r>
            <a:endParaRPr lang="ru-RU" dirty="0"/>
          </a:p>
        </p:txBody>
      </p:sp>
      <p:pic>
        <p:nvPicPr>
          <p:cNvPr id="4" name="Рисунок 3" descr="Красная галочка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340768"/>
            <a:ext cx="360040" cy="531413"/>
          </a:xfrm>
          <a:prstGeom prst="rect">
            <a:avLst/>
          </a:prstGeom>
        </p:spPr>
      </p:pic>
      <p:pic>
        <p:nvPicPr>
          <p:cNvPr id="5" name="Рисунок 4" descr="Красная галочка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492896"/>
            <a:ext cx="360040" cy="531413"/>
          </a:xfrm>
          <a:prstGeom prst="rect">
            <a:avLst/>
          </a:prstGeom>
        </p:spPr>
      </p:pic>
      <p:pic>
        <p:nvPicPr>
          <p:cNvPr id="6" name="Рисунок 5" descr="Красная галочка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3717032"/>
            <a:ext cx="360040" cy="53141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Профилактика самовольных уходов из интернатных учреждений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Выделяют несколько направлений профилактики самовольных уходов: </a:t>
            </a:r>
          </a:p>
          <a:p>
            <a:r>
              <a:rPr lang="ru-RU" dirty="0" smtClean="0"/>
              <a:t>1.Контролирующее (изучение дневников наблюдений, связь с классным руководителем и администрацией); </a:t>
            </a:r>
          </a:p>
          <a:p>
            <a:r>
              <a:rPr lang="ru-RU" dirty="0" smtClean="0"/>
              <a:t>2.Исследовательская деятельность (наблюдения, диагностирование, связь с психологом); </a:t>
            </a:r>
          </a:p>
          <a:p>
            <a:r>
              <a:rPr lang="ru-RU" dirty="0" smtClean="0"/>
              <a:t>3.Индивидуальная работа (собеседование, выстраивание стратегий совместно с психологом с учетом выявленных отклонений личностных, поведенческих и др.); </a:t>
            </a:r>
          </a:p>
          <a:p>
            <a:r>
              <a:rPr lang="ru-RU" dirty="0" smtClean="0"/>
              <a:t>4.Привлечение друзей (волонтеры, спонсоры, студенты) – детям всегда интересно новое общение; </a:t>
            </a:r>
          </a:p>
          <a:p>
            <a:r>
              <a:rPr lang="ru-RU" dirty="0" smtClean="0"/>
              <a:t>5. Организация летнего отдыха; </a:t>
            </a:r>
          </a:p>
          <a:p>
            <a:r>
              <a:rPr lang="ru-RU" dirty="0" smtClean="0"/>
              <a:t>6. Планирование воспитательной работы.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Стратегические направления профилактики самовольных уходов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1. Информирование о влиянии отклоняющегося поведения (агрессивного, противоправного, </a:t>
            </a:r>
            <a:r>
              <a:rPr lang="ru-RU" dirty="0" err="1" smtClean="0"/>
              <a:t>аддиктивного</a:t>
            </a:r>
            <a:r>
              <a:rPr lang="ru-RU" dirty="0" smtClean="0"/>
              <a:t> поведения, бродяжничества) на здоровье, отношения, жизнь и всю судьбу человека – слабый уровень эффективности (но совсем без этого нельзя). </a:t>
            </a:r>
          </a:p>
          <a:p>
            <a:r>
              <a:rPr lang="ru-RU" dirty="0" smtClean="0"/>
              <a:t>2. Развитие необходимых личностных качеств и жизненных умений – средний и высокий уровень эффективности. </a:t>
            </a:r>
          </a:p>
          <a:p>
            <a:r>
              <a:rPr lang="ru-RU" dirty="0" smtClean="0"/>
              <a:t>3. Развитие умения строить межличностные отношения и обучение моделям конструктивной коммуникации - средний и высокий уровень эффективности. </a:t>
            </a:r>
          </a:p>
          <a:p>
            <a:r>
              <a:rPr lang="ru-RU" dirty="0" smtClean="0"/>
              <a:t>4. Организация различных «мероприятий», которые позволяют подросткам на практике удовлетворять потребности и укреплять полученные знания и навыки (соревнования, походы, работа в различных молодежных организациях, </a:t>
            </a:r>
            <a:r>
              <a:rPr lang="ru-RU" dirty="0" err="1" smtClean="0"/>
              <a:t>волонтерство</a:t>
            </a:r>
            <a:r>
              <a:rPr lang="ru-RU" dirty="0" smtClean="0"/>
              <a:t> в организациях, работающих по развитию подростков и т.п.) – высокий уровень эффективности.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Стратегические направления развития ресурсов подростка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/>
              <a:t>Любопытство, стремление познать и испытать как можно больше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500174"/>
            <a:ext cx="8358246" cy="50006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/>
              <a:t>Профилактические меры: 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1. Организация мероприятий, в которых подростку предоставляется возможность удовлетворять свое любопытство через исследование себя, разных сторон жизни, мира, природы и т.д. </a:t>
            </a:r>
          </a:p>
          <a:p>
            <a:r>
              <a:rPr lang="ru-RU" sz="2400" b="1" dirty="0" smtClean="0"/>
              <a:t>2. Снижение любопытства к формам отклоняющегося поведения через демонстрацию сужения жизненного пространства человека, ведущего противоправный образ жизни или употребляющего ПАВ, роста жизненных проблем у таких людей.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Стратегические направления развития ресурсов подростка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Переживание «драйва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500174"/>
            <a:ext cx="8429684" cy="50006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/>
              <a:t>Профилактические меры: </a:t>
            </a:r>
          </a:p>
          <a:p>
            <a:r>
              <a:rPr lang="ru-RU" sz="2400" dirty="0" smtClean="0"/>
              <a:t>1. Организация мероприятий, соревнований, походов, игр и т.д., где подросткам предоставляется возможность переживать радостное напряжение разумного риска (так называемого «драйва»), преодоления собственного страха. Переживание подобного полезного «драйва» легко найти в спорте. Кроме того, в спорте можно </a:t>
            </a:r>
          </a:p>
          <a:p>
            <a:r>
              <a:rPr lang="ru-RU" sz="2400" dirty="0" smtClean="0"/>
              <a:t>разрядить социально приемлемым способом накопившееся напряжение, выражение гнева принимает четкие формы, ограниченные правилами, выбрасывается адреналин. Подросток имеет возможность </a:t>
            </a:r>
            <a:r>
              <a:rPr lang="ru-RU" sz="2400" dirty="0" err="1" smtClean="0"/>
              <a:t>самореализоваться</a:t>
            </a:r>
            <a:r>
              <a:rPr lang="ru-RU" sz="2400" dirty="0" smtClean="0"/>
              <a:t>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Стратегические направления развития ресурсов подростка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Получение удовольствия.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20" y="1500174"/>
            <a:ext cx="8643998" cy="51435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/>
              <a:t>Профилактические меры: </a:t>
            </a:r>
          </a:p>
          <a:p>
            <a:r>
              <a:rPr lang="ru-RU" b="1" dirty="0" smtClean="0"/>
              <a:t>1.Обязательный и серьезный подход к обучению подростков получать удовольствие и наслаждение без наркотиков. Обучение наслаждаться ощущениями (например, массаж, упругий душ, уход за телом – в отличие от поспешных гигиенических процедур). Обучение наслаждаться эмоциональными состояниями (например, при слушании </a:t>
            </a:r>
            <a:r>
              <a:rPr lang="ru-RU" b="1" dirty="0" err="1" smtClean="0"/>
              <a:t>трансовой</a:t>
            </a:r>
            <a:r>
              <a:rPr lang="ru-RU" b="1" dirty="0" smtClean="0"/>
              <a:t> и релаксационной музыки, визуализации, медитации, ритмичных танцах и т.д.). </a:t>
            </a:r>
          </a:p>
          <a:p>
            <a:r>
              <a:rPr lang="ru-RU" b="1" dirty="0" smtClean="0"/>
              <a:t>2. Сексуальное просвещение педагогов, воспитателей, родителей и подростков. </a:t>
            </a:r>
          </a:p>
          <a:p>
            <a:r>
              <a:rPr lang="ru-RU" b="1" dirty="0" smtClean="0"/>
              <a:t>3. Демонстрация и детальное описание болезненных состояний наркомана. Следует обращать внимание на то, что быстро наступает полное отсутствие удовольствия при приеме дозы. Наркотик начинает восприниматься уже как необходимое лекарство для избавления от мучений, а не как источник наслаждения.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Стратегические направления развития ресурсов подростка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Поиск способов избавления от скуки.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500174"/>
            <a:ext cx="8215370" cy="51435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/>
              <a:t>Профилактические меры: </a:t>
            </a:r>
          </a:p>
          <a:p>
            <a:r>
              <a:rPr lang="ru-RU" sz="2000" b="1" dirty="0" smtClean="0"/>
              <a:t>1. Создавать условия, при которых ребенок, имея все необходимое, все-таки должен добиваться осуществления некоторых желаний, принимать необходимость ожидать возможности для получения чего-либо, совершать какую-то работу для получения вознаграждения. </a:t>
            </a:r>
          </a:p>
          <a:p>
            <a:r>
              <a:rPr lang="ru-RU" sz="2000" b="1" dirty="0" smtClean="0"/>
              <a:t>2. Позволять ребенку мечтать и пробовать свои силы, помогать в достижениях вместо того, чтобы ругать и критиковать за неудачи. </a:t>
            </a:r>
          </a:p>
          <a:p>
            <a:r>
              <a:rPr lang="ru-RU" sz="2000" b="1" dirty="0" smtClean="0"/>
              <a:t>3. Развивать лидерские качества, уверенность в себе. </a:t>
            </a:r>
          </a:p>
          <a:p>
            <a:r>
              <a:rPr lang="ru-RU" sz="2000" b="1" dirty="0" smtClean="0"/>
              <a:t>4. Развивать творческие способности. </a:t>
            </a:r>
          </a:p>
          <a:p>
            <a:r>
              <a:rPr lang="ru-RU" sz="2000" b="1" dirty="0" smtClean="0"/>
              <a:t>5. Обучать ставить большие и маленькие цели, определять задачи, которые нужно решить для их достижения.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Стратегические направления развития ресурсов подростка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Принадлежность к социальной группе («я как мои друзья») или страх перед физической и моральной расправой за сопротивление влиянию.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00034" y="1428736"/>
            <a:ext cx="8286808" cy="52149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/>
              <a:t>Профилактические меры: </a:t>
            </a:r>
          </a:p>
          <a:p>
            <a:r>
              <a:rPr lang="ru-RU" sz="2000" dirty="0" smtClean="0"/>
              <a:t>1.Развитие уверенности в себе. </a:t>
            </a:r>
          </a:p>
          <a:p>
            <a:r>
              <a:rPr lang="ru-RU" sz="2000" dirty="0" smtClean="0"/>
              <a:t>2. Развитие положительного отношения к себе, принятие своих качеств, особенностей, отличительных черт. </a:t>
            </a:r>
          </a:p>
          <a:p>
            <a:r>
              <a:rPr lang="ru-RU" sz="2000" dirty="0" smtClean="0"/>
              <a:t>3. Обучение выстраиванию независимых отношений. </a:t>
            </a:r>
          </a:p>
          <a:p>
            <a:r>
              <a:rPr lang="ru-RU" sz="2000" dirty="0" smtClean="0"/>
              <a:t>4. Обучение эффективным моделям выстраивания противостояния негативному влиянию и независимому поведению в сложных социальных ситуациях. </a:t>
            </a:r>
          </a:p>
          <a:p>
            <a:r>
              <a:rPr lang="ru-RU" sz="2000" dirty="0" smtClean="0"/>
              <a:t>5. Развитие физической силы, а как следствие – смелости при угрозах. Физическое развитие подростка значительно снижает желание сверстников воздействовать на него силовыми методами. </a:t>
            </a:r>
          </a:p>
          <a:p>
            <a:r>
              <a:rPr lang="ru-RU" sz="2000" dirty="0" smtClean="0"/>
              <a:t>6. Развитие коммуникабельности. Умение легко устанавливать отношения помогают подростку отказываться от общения с неподходящей компанией без опасения остаться в одиночестве. Он легко может создать отношения в другом окружении.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Стратегические направления развития ресурсов подростка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Протест против взрослых.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1500174"/>
            <a:ext cx="8501122" cy="51435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/>
              <a:t>Профилактические меры: </a:t>
            </a:r>
          </a:p>
          <a:p>
            <a:r>
              <a:rPr lang="ru-RU" sz="2000" dirty="0" smtClean="0"/>
              <a:t>1. В социальных играх и тренингах через создание условий, метафорически воссоздающих жизненные ситуации, обращать внимание на неотвратимость ответственности за любое свое решение и каждый поступок. Лучше тему ответственности обсуждать в игровой форме, когда подросток сам понимает ее необходимость (например, см. игры «Сказка о </a:t>
            </a:r>
            <a:r>
              <a:rPr lang="ru-RU" sz="2000" dirty="0" err="1" smtClean="0"/>
              <a:t>Кащее</a:t>
            </a:r>
            <a:r>
              <a:rPr lang="ru-RU" sz="2000" dirty="0" smtClean="0"/>
              <a:t>», «Снежная Королева» и др.). </a:t>
            </a:r>
          </a:p>
          <a:p>
            <a:r>
              <a:rPr lang="ru-RU" sz="2000" dirty="0" smtClean="0"/>
              <a:t>2. Обучение подростков самоанализу своих желаний и выборов: «Для чего я это делаю? Я действительно этого хочу или я завишу от желания противоречить и что-то доказывать?» </a:t>
            </a:r>
          </a:p>
          <a:p>
            <a:r>
              <a:rPr lang="ru-RU" sz="2000" dirty="0" smtClean="0"/>
              <a:t>3. Обучение подростка </a:t>
            </a:r>
            <a:r>
              <a:rPr lang="ru-RU" sz="2000" dirty="0" err="1" smtClean="0"/>
              <a:t>ассертивному</a:t>
            </a:r>
            <a:r>
              <a:rPr lang="ru-RU" sz="2000" dirty="0" smtClean="0"/>
              <a:t> (то есть неагрессивному и в то же время уверенному) отстаиванию своего мнения, умению сказать нет. </a:t>
            </a:r>
          </a:p>
          <a:p>
            <a:r>
              <a:rPr lang="ru-RU" sz="2000" dirty="0" smtClean="0"/>
              <a:t>4. Обучение педагогов, воспитателей, родителей эффективному взаимодействию с подростком.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Стратегические направления развития ресурсов подростка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Стремление снизить тревожность, вызванную неуверенностью в себе.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500174"/>
            <a:ext cx="8501122" cy="51435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/>
              <a:t>Профилактические меры: </a:t>
            </a:r>
          </a:p>
          <a:p>
            <a:r>
              <a:rPr lang="ru-RU" sz="2800" dirty="0" smtClean="0"/>
              <a:t>1.Развитие умения видеть в себе реальные позитивные качества, принятие себя. </a:t>
            </a:r>
          </a:p>
          <a:p>
            <a:r>
              <a:rPr lang="ru-RU" sz="2800" dirty="0" smtClean="0"/>
              <a:t>2. Обучение ставить перед собой реалистичные цели личного развития и пошагового их достижения. </a:t>
            </a:r>
          </a:p>
          <a:p>
            <a:r>
              <a:rPr lang="ru-RU" sz="2800" dirty="0" smtClean="0"/>
              <a:t>3. Постоянная поддержка при достижении поставленных целей и развитие веры в себя через подчеркивание достижений и спокойного отношения к временным неудачам. </a:t>
            </a:r>
          </a:p>
          <a:p>
            <a:r>
              <a:rPr lang="ru-RU" sz="2800" dirty="0" smtClean="0"/>
              <a:t>4. Обучение приемам и методам снятия стрессового напряжения.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Стратегические направления развития ресурсов подростка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Стремление уйти от осознания несправедливости мира, разочарований.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28596" y="1571612"/>
            <a:ext cx="8358246" cy="50006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b="1" dirty="0" smtClean="0"/>
              <a:t>Профилактические меры: </a:t>
            </a:r>
          </a:p>
          <a:p>
            <a:r>
              <a:rPr lang="ru-RU" sz="2000" dirty="0" smtClean="0"/>
              <a:t>1. Обучение подростка видеть </a:t>
            </a:r>
            <a:r>
              <a:rPr lang="ru-RU" sz="2000" dirty="0" err="1" smtClean="0"/>
              <a:t>дуальность</a:t>
            </a:r>
            <a:r>
              <a:rPr lang="ru-RU" sz="2000" dirty="0" smtClean="0"/>
              <a:t> жизни и социальных явлений, то есть показывать, что в любом негативном явлении содержится позитивное зерно (предпосылка к позитивным изменениям), а в любом позитивном явлении есть предпосылка к негативу. </a:t>
            </a:r>
          </a:p>
          <a:p>
            <a:r>
              <a:rPr lang="ru-RU" sz="2000" dirty="0" smtClean="0"/>
              <a:t>2. Обучение приемам позитивного осмысления негативных явлений (например, см. упражнение «Поиск позитивного»). </a:t>
            </a:r>
          </a:p>
          <a:p>
            <a:r>
              <a:rPr lang="ru-RU" sz="2000" dirty="0" smtClean="0"/>
              <a:t>3. Психологическое сопровождение подростка при переживании горя, разочарования в любви. Распространение информации о работе телефонов доверия и кабинетов психолога. Психологическое просвещение: для чего люди ходят к </a:t>
            </a:r>
          </a:p>
          <a:p>
            <a:r>
              <a:rPr lang="ru-RU" sz="2000" dirty="0" smtClean="0"/>
              <a:t>психологу? Какие проблемы называют психологическими? Как обратиться к психологу? (например, см. описание тренинга «Телефон доверия и Я»).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Понятие бродяжничества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57200" y="1268760"/>
            <a:ext cx="4040188" cy="4857403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 </a:t>
            </a:r>
            <a:r>
              <a:rPr lang="ru-RU" dirty="0" smtClean="0"/>
              <a:t>состояние </a:t>
            </a:r>
            <a:r>
              <a:rPr lang="ru-RU" dirty="0"/>
              <a:t>человека, живущего в бедности, скитающегося с места на место, не </a:t>
            </a:r>
            <a:r>
              <a:rPr lang="ru-RU" dirty="0" smtClean="0"/>
              <a:t>имеющего жилья</a:t>
            </a:r>
            <a:r>
              <a:rPr lang="ru-RU" dirty="0"/>
              <a:t>, постоянной работы или другого законного источника дохода (средств к </a:t>
            </a:r>
            <a:r>
              <a:rPr lang="ru-RU" dirty="0" smtClean="0"/>
              <a:t>существованию);</a:t>
            </a:r>
          </a:p>
          <a:p>
            <a:r>
              <a:rPr lang="ru-RU" dirty="0" smtClean="0"/>
              <a:t>систематическое </a:t>
            </a:r>
            <a:r>
              <a:rPr lang="ru-RU" dirty="0"/>
              <a:t>перемещение лица, не имеющего постоянного места жительства, из одной местности в другую (или в пределах одной местности), с существованием при этом на нетрудовые </a:t>
            </a:r>
            <a:r>
              <a:rPr lang="ru-RU" dirty="0" smtClean="0"/>
              <a:t>доходы:</a:t>
            </a:r>
          </a:p>
          <a:p>
            <a:r>
              <a:rPr lang="ru-RU" dirty="0" smtClean="0"/>
              <a:t>один </a:t>
            </a:r>
            <a:r>
              <a:rPr lang="ru-RU" dirty="0"/>
              <a:t>из наиболее часто встречающихся типов отклоняющегося </a:t>
            </a:r>
            <a:r>
              <a:rPr lang="ru-RU" dirty="0" smtClean="0"/>
              <a:t>поведения несовершеннолетних</a:t>
            </a:r>
            <a:r>
              <a:rPr lang="ru-RU" dirty="0"/>
              <a:t>, выражается в повторяющихся уходах из дома либо из школы, интерната или другого детского учреждения. </a:t>
            </a:r>
            <a:r>
              <a:rPr lang="ru-RU" b="1" dirty="0"/>
              <a:t>Может быть как осознанным действием, так и формой патологических реакций (неконтролируемым действием</a:t>
            </a:r>
            <a:r>
              <a:rPr lang="ru-RU" b="1" dirty="0" smtClean="0"/>
              <a:t>).</a:t>
            </a:r>
            <a:endParaRPr lang="ru-RU" b="1" baseline="30000" dirty="0" smtClean="0"/>
          </a:p>
          <a:p>
            <a:endParaRPr lang="ru-RU" dirty="0"/>
          </a:p>
        </p:txBody>
      </p:sp>
      <p:pic>
        <p:nvPicPr>
          <p:cNvPr id="7" name="Содержимое 6" descr="images (2)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644008" y="3834606"/>
            <a:ext cx="3231579" cy="2258690"/>
          </a:xfrm>
        </p:spPr>
      </p:pic>
      <p:pic>
        <p:nvPicPr>
          <p:cNvPr id="8" name="Рисунок 7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1340768"/>
            <a:ext cx="3240360" cy="23762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85728"/>
            <a:ext cx="8229600" cy="1928826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С Вами работала Наталья Федоровна Яковлева.</a:t>
            </a:r>
          </a:p>
          <a:p>
            <a:pPr algn="ctr">
              <a:buNone/>
            </a:pPr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5" name="Рисунок 4" descr="c3f942ffc6e1b62e662e014d03e0155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7422" y="1857364"/>
            <a:ext cx="4581540" cy="45815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Основные причины самовольных уходов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67544" y="836712"/>
            <a:ext cx="2664296" cy="136815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Любопытство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467544" y="2276872"/>
            <a:ext cx="2664296" cy="136815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Переживание драйва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трелка вправо 5"/>
          <p:cNvSpPr/>
          <p:nvPr/>
        </p:nvSpPr>
        <p:spPr>
          <a:xfrm>
            <a:off x="467544" y="3789040"/>
            <a:ext cx="2664296" cy="136815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Скука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467544" y="5229200"/>
            <a:ext cx="2664296" cy="136815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Отсутствие смысла жизни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347864" y="188640"/>
            <a:ext cx="5616624" cy="309634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Одна из задач развития детского возраста -  исследование, познание мира и себя. Это приводит к общему любопытству: все познать, все испытать, все попробовать, То, что необходимо для расширения кругозора, определения своих склонностей и интересов, выбора жизненного пути, может также приводить и к исследованию новых ощущений через любые формы отклоняющегося поведения.</a:t>
            </a:r>
          </a:p>
          <a:p>
            <a:pPr algn="ctr"/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059832" y="1268760"/>
            <a:ext cx="5616624" cy="35283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tx1"/>
                </a:solidFill>
              </a:rPr>
              <a:t>Дети любят рисковать. Они теоретически знают, что многие люди погибают, но и сама смерть представляется им чем-то фантомным, то есть тем, что может происходить </a:t>
            </a:r>
          </a:p>
          <a:p>
            <a:r>
              <a:rPr lang="ru-RU" dirty="0">
                <a:solidFill>
                  <a:schemeClr val="tx1"/>
                </a:solidFill>
              </a:rPr>
              <a:t>«с кем-то, но не со мной».</a:t>
            </a:r>
          </a:p>
          <a:p>
            <a:r>
              <a:rPr lang="ru-RU" dirty="0">
                <a:solidFill>
                  <a:schemeClr val="tx1"/>
                </a:solidFill>
              </a:rPr>
              <a:t>Дети весьма отстраненно воспринимают аргументы о том, что «когда-то в будущем» они могут жестоко поплатиться своим здоровьем. </a:t>
            </a:r>
            <a:r>
              <a:rPr lang="ru-RU" dirty="0" smtClean="0">
                <a:solidFill>
                  <a:schemeClr val="tx1"/>
                </a:solidFill>
              </a:rPr>
              <a:t>Им </a:t>
            </a:r>
            <a:r>
              <a:rPr lang="ru-RU" dirty="0">
                <a:solidFill>
                  <a:schemeClr val="tx1"/>
                </a:solidFill>
              </a:rPr>
              <a:t>хочется переживать нечто подобное, радостно-ужасное по-настоящему.</a:t>
            </a:r>
          </a:p>
          <a:p>
            <a:pPr algn="ctr"/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131840" y="2204864"/>
            <a:ext cx="5616624" cy="51571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>
                <a:solidFill>
                  <a:schemeClr val="tx1"/>
                </a:solidFill>
              </a:rPr>
              <a:t>Скука</a:t>
            </a:r>
            <a:r>
              <a:rPr lang="ru-RU" dirty="0">
                <a:solidFill>
                  <a:schemeClr val="tx1"/>
                </a:solidFill>
              </a:rPr>
              <a:t> — вид отрицательно окрашенной эмоции или настроения; пассивное психическое состояние, характеризующееся снижением активности, отсутствием интереса к какой-либо деятельности, окружающему миру и другим людям. </a:t>
            </a:r>
            <a:r>
              <a:rPr lang="ru-RU" dirty="0" smtClean="0">
                <a:solidFill>
                  <a:schemeClr val="tx1"/>
                </a:solidFill>
              </a:rPr>
              <a:t>Скука сопровождается </a:t>
            </a:r>
            <a:r>
              <a:rPr lang="ru-RU" dirty="0">
                <a:solidFill>
                  <a:schemeClr val="tx1"/>
                </a:solidFill>
              </a:rPr>
              <a:t>раздражительностью и беспокойством.</a:t>
            </a:r>
          </a:p>
          <a:p>
            <a:r>
              <a:rPr lang="ru-RU" dirty="0">
                <a:solidFill>
                  <a:schemeClr val="tx1"/>
                </a:solidFill>
              </a:rPr>
              <a:t>Состояние скуки может быть вызвано как внешними причинами (монотонная работа, недостаток общения, сенсорная </a:t>
            </a:r>
            <a:r>
              <a:rPr lang="ru-RU" dirty="0" err="1">
                <a:solidFill>
                  <a:schemeClr val="tx1"/>
                </a:solidFill>
              </a:rPr>
              <a:t>депривация</a:t>
            </a:r>
            <a:r>
              <a:rPr lang="ru-RU" dirty="0">
                <a:solidFill>
                  <a:schemeClr val="tx1"/>
                </a:solidFill>
              </a:rPr>
              <a:t>) так и внутренней опустошенностью и неспособностью к эмоциональным переживаниям, вызывающим радость, ощущением отсутствия цели и смысла жизни.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131840" y="4553744"/>
            <a:ext cx="5616624" cy="230425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FF0000"/>
                </a:solidFill>
              </a:rPr>
              <a:t>По причине отсутствия смысла жизни совершается 85% суицидов несовершеннолетних</a:t>
            </a:r>
            <a:endParaRPr lang="ru-RU" dirty="0">
              <a:solidFill>
                <a:srgbClr val="FF0000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49" dur="2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17" grpId="0" animBg="1"/>
      <p:bldP spid="18" grpId="1" animBg="1"/>
      <p:bldP spid="21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причины самовольных уходов (Е.Г. Слуцкий)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>
              <a:buNone/>
            </a:pPr>
            <a:r>
              <a:rPr lang="ru-RU" b="1" dirty="0" smtClean="0"/>
              <a:t>Социально-экономические </a:t>
            </a:r>
            <a:r>
              <a:rPr lang="ru-RU" dirty="0" smtClean="0"/>
              <a:t>- факторы, длительно нарушающие трудовой уклад жизни и деформирующие быт людей. Это экономический кризис, безработица, голод, эпидемии, интенсивные миграционные процессы в связи с военными конфликтами или природными катаклизмами.</a:t>
            </a:r>
          </a:p>
          <a:p>
            <a:pPr marL="0">
              <a:buNone/>
            </a:pPr>
            <a:endParaRPr lang="ru-RU" dirty="0" smtClean="0"/>
          </a:p>
          <a:p>
            <a:pPr marL="0">
              <a:buNone/>
            </a:pPr>
            <a:r>
              <a:rPr lang="ru-RU" b="1" dirty="0" smtClean="0"/>
              <a:t>Социально-психологические </a:t>
            </a:r>
            <a:r>
              <a:rPr lang="ru-RU" dirty="0" smtClean="0"/>
              <a:t>причины - кризис семьи, увеличение разводов, утеря родителей, опекунство, ухудшение климата в семье, грубое </a:t>
            </a:r>
            <a:r>
              <a:rPr lang="ru-RU" dirty="0" err="1" smtClean="0"/>
              <a:t>обращениемс</a:t>
            </a:r>
            <a:r>
              <a:rPr lang="ru-RU" dirty="0" smtClean="0"/>
              <a:t> детьми,  физические наказания, а порой и сексуальные домогательства со стороны взрослых.</a:t>
            </a:r>
          </a:p>
          <a:p>
            <a:pPr marL="0">
              <a:buNone/>
            </a:pPr>
            <a:endParaRPr lang="ru-RU" dirty="0" smtClean="0"/>
          </a:p>
          <a:p>
            <a:pPr marL="0">
              <a:buNone/>
            </a:pPr>
            <a:r>
              <a:rPr lang="ru-RU" b="1" dirty="0" smtClean="0"/>
              <a:t>Медико-психологические причины </a:t>
            </a:r>
            <a:r>
              <a:rPr lang="ru-RU" dirty="0" smtClean="0"/>
              <a:t>- увеличение числа детей, имеющих выраженные психофизические аномалии, черты асоциального поведения (т.е. наличие генетической предрасположенности). </a:t>
            </a:r>
            <a:endParaRPr lang="ru-RU" dirty="0"/>
          </a:p>
        </p:txBody>
      </p:sp>
      <p:pic>
        <p:nvPicPr>
          <p:cNvPr id="5" name="Рисунок 4" descr="600px-Red_Poin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528" y="1268760"/>
            <a:ext cx="864096" cy="864096"/>
          </a:xfrm>
          <a:prstGeom prst="rect">
            <a:avLst/>
          </a:prstGeom>
        </p:spPr>
      </p:pic>
      <p:pic>
        <p:nvPicPr>
          <p:cNvPr id="6" name="Рисунок 5" descr="600px-Red_Poin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528" y="2852936"/>
            <a:ext cx="864096" cy="864096"/>
          </a:xfrm>
          <a:prstGeom prst="rect">
            <a:avLst/>
          </a:prstGeom>
        </p:spPr>
      </p:pic>
      <p:pic>
        <p:nvPicPr>
          <p:cNvPr id="7" name="Рисунок 6" descr="600px-Red_Poin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528" y="4509120"/>
            <a:ext cx="864096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бродяжничества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>
              <a:buNone/>
            </a:pPr>
            <a:r>
              <a:rPr lang="ru-RU" dirty="0" smtClean="0"/>
              <a:t>В.П.Кащенко считает, что должен учитываться также состав воспитанников: среди них нередко бывают </a:t>
            </a:r>
            <a:r>
              <a:rPr lang="ru-RU" b="1" i="1" dirty="0" smtClean="0"/>
              <a:t>психически больные, например с циклотимией, шизофренией, с неудержимым стремлением к странствованию, бродяжничеству, которые своим страстным стремлением легко заражают других воспитанников.</a:t>
            </a:r>
            <a:r>
              <a:rPr lang="ru-RU" i="1" dirty="0" smtClean="0"/>
              <a:t> </a:t>
            </a:r>
          </a:p>
          <a:p>
            <a:pPr marL="0">
              <a:buNone/>
            </a:pPr>
            <a:r>
              <a:rPr lang="ru-RU" b="1" dirty="0" smtClean="0"/>
              <a:t>Фактором длительного бродяжничества нередко является </a:t>
            </a:r>
            <a:r>
              <a:rPr lang="ru-RU" b="1" i="1" dirty="0" smtClean="0"/>
              <a:t>ненормально выраженное влечение к половым излишествам, извращениям, </a:t>
            </a:r>
            <a:r>
              <a:rPr lang="ru-RU" b="1" i="1" dirty="0" err="1" smtClean="0"/>
              <a:t>психоактивным</a:t>
            </a:r>
            <a:r>
              <a:rPr lang="ru-RU" b="1" i="1" dirty="0" smtClean="0"/>
              <a:t> веществам. Известно также, что у истеричных детей, детей-эпилептиков временами бывает своеобразное сумеречное состояние с болезненными влечениями к странствованиям. </a:t>
            </a:r>
          </a:p>
          <a:p>
            <a:pPr marL="0">
              <a:buNone/>
            </a:pPr>
            <a:r>
              <a:rPr lang="ru-RU" dirty="0" smtClean="0"/>
              <a:t>Кроме того, патологическое бродяжничество может быть обусловлено особым психопатическим состоянием, описанным венским профессором Августом Рейсом под термином </a:t>
            </a:r>
            <a:r>
              <a:rPr lang="ru-RU" b="1" i="1" dirty="0" smtClean="0"/>
              <a:t>импульсивное бродяжничество. </a:t>
            </a:r>
            <a:endParaRPr lang="ru-RU" dirty="0"/>
          </a:p>
        </p:txBody>
      </p:sp>
      <p:pic>
        <p:nvPicPr>
          <p:cNvPr id="4" name="Рисунок 3" descr="600px-Red_Poin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80528" y="1268760"/>
            <a:ext cx="864096" cy="864096"/>
          </a:xfrm>
          <a:prstGeom prst="rect">
            <a:avLst/>
          </a:prstGeom>
        </p:spPr>
      </p:pic>
      <p:pic>
        <p:nvPicPr>
          <p:cNvPr id="5" name="Рисунок 4" descr="600px-Red_Poin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08520" y="2996952"/>
            <a:ext cx="864096" cy="864096"/>
          </a:xfrm>
          <a:prstGeom prst="rect">
            <a:avLst/>
          </a:prstGeom>
        </p:spPr>
      </p:pic>
      <p:pic>
        <p:nvPicPr>
          <p:cNvPr id="6" name="Рисунок 5" descr="600px-Red_Poin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08520" y="4653136"/>
            <a:ext cx="864096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Источники детского бродяжничества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000" i="1" dirty="0" smtClean="0"/>
              <a:t> (по данным исследования Московского городского центра)</a:t>
            </a:r>
            <a:endParaRPr lang="ru-RU" sz="2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/>
              <a:t>В первую группу </a:t>
            </a:r>
            <a:r>
              <a:rPr lang="ru-RU" dirty="0" smtClean="0"/>
              <a:t>были отнесены дети, причиной бродяжничества и беспризорности которых явилась нелегальная миграция семей из ближнего зарубежья в Россию. По данным Московского городского центра «Дети улиц», эта группа составляет 4 – 5 % от общей массы беспризорных детей. </a:t>
            </a:r>
          </a:p>
          <a:p>
            <a:r>
              <a:rPr lang="ru-RU" b="1" dirty="0" smtClean="0"/>
              <a:t>Вторая группа детей </a:t>
            </a:r>
            <a:r>
              <a:rPr lang="ru-RU" dirty="0" smtClean="0"/>
              <a:t>формируется из несовершеннолетних, оставшихся без родителей либо иного попечения в силу различных трагических обстоятельств (катастроф, мятежей и т. П.). Число этих подростков, по данным исследования, составляет 8 – 9 % от всех беспризорных. </a:t>
            </a:r>
          </a:p>
          <a:p>
            <a:r>
              <a:rPr lang="ru-RU" b="1" dirty="0" smtClean="0"/>
              <a:t>Третья группа несовершеннолетних бродяг </a:t>
            </a:r>
            <a:r>
              <a:rPr lang="ru-RU" dirty="0" smtClean="0"/>
              <a:t>и беспризорных образуется в результате попытки скрыться от суда и следствия после совершения уголовно наказуемых деяний. Доля этих детей не превышает 0,5%. </a:t>
            </a:r>
          </a:p>
          <a:p>
            <a:r>
              <a:rPr lang="ru-RU" b="1" dirty="0" smtClean="0"/>
              <a:t>Четвертая, самая многочисленная группа </a:t>
            </a:r>
            <a:r>
              <a:rPr lang="ru-RU" dirty="0" smtClean="0"/>
              <a:t>несовершеннолетних беспризорных – это самовольно ушедшие из дома. Дети-беглецы покидают родительский кров из-за жестокого с ними обращения, пьянства или наркомании родителей, сексуального насилия и в силу других причин. Доля таких детей достигает 82 – 86 %. </a:t>
            </a:r>
          </a:p>
          <a:p>
            <a:r>
              <a:rPr lang="ru-RU" b="1" dirty="0" smtClean="0"/>
              <a:t>Последняя, пятая группа несовершеннолетних состоит из лиц, самовольно покинувших специальные детские учреждения </a:t>
            </a:r>
            <a:r>
              <a:rPr lang="ru-RU" dirty="0" smtClean="0"/>
              <a:t>– спецшколы, специальные учреждения среднего профессионального образования, детские дома, школы-интернаты, иные объекты. Ранее эти подростки входили в одну из четырех перечисленных групп несовершеннолетних мигрантов. Попав под социально-педагогический контроль государства, они были размещены в упомянутых детских учреждениях. Количество этих подростков составляет 5 – 6 %.</a:t>
            </a:r>
            <a:endParaRPr lang="ru-RU" dirty="0"/>
          </a:p>
        </p:txBody>
      </p:sp>
      <p:pic>
        <p:nvPicPr>
          <p:cNvPr id="4" name="Рисунок 3" descr="100833805__4728914__strelka2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-603448"/>
            <a:ext cx="902593" cy="33843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Этапы формирования бродяжничества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Первый </a:t>
            </a:r>
            <a:r>
              <a:rPr lang="ru-RU" b="1" dirty="0" err="1" smtClean="0"/>
              <a:t>этап,часто</a:t>
            </a:r>
            <a:r>
              <a:rPr lang="ru-RU" b="1" dirty="0" smtClean="0"/>
              <a:t> кратковременный, </a:t>
            </a:r>
            <a:r>
              <a:rPr lang="ru-RU" dirty="0" smtClean="0"/>
              <a:t>— начало уходов из дома — обычно является реакцией на внешний раздражитель. Несовершеннолетний уходит из дома во время ссоры родителей или после физического наказания, не идет на занятия в школу, а слоняется по улицам в тот день, когда предстоит урок учителя, с которым установились конфликтные отношения, уходит из школы, где у него не установились товарищеские отношения.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79512" y="260648"/>
            <a:ext cx="8784976" cy="62646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 smtClean="0"/>
              <a:t>В случае выявления факта первичного ухода из дома необходимо выяснить: </a:t>
            </a:r>
          </a:p>
          <a:p>
            <a:r>
              <a:rPr lang="ru-RU" sz="2400" b="1" dirty="0" smtClean="0"/>
              <a:t>Что явилось причиной ухода. </a:t>
            </a:r>
          </a:p>
          <a:p>
            <a:endParaRPr lang="ru-RU" sz="2400" b="1" dirty="0" smtClean="0"/>
          </a:p>
          <a:p>
            <a:r>
              <a:rPr lang="ru-RU" sz="2400" b="1" dirty="0" smtClean="0"/>
              <a:t>Насколько внятно и четко ребенок помнит обстоятельства принятия им решения об уходе, обстоятельства самого ухода и события, которые происходили с ним далее. </a:t>
            </a:r>
          </a:p>
          <a:p>
            <a:r>
              <a:rPr lang="ru-RU" sz="2400" b="1" dirty="0" smtClean="0"/>
              <a:t>Как ребенок вернулся домой — самостоятельно или был кем-то приведен. </a:t>
            </a:r>
          </a:p>
          <a:p>
            <a:r>
              <a:rPr lang="ru-RU" sz="2400" b="1" dirty="0" smtClean="0"/>
              <a:t>Что думает несовершеннолетний о своем поступке, как его оценивает, может ли его повторить и при каких условиях. </a:t>
            </a:r>
          </a:p>
          <a:p>
            <a:r>
              <a:rPr lang="ru-RU" sz="2400" b="1" dirty="0" smtClean="0"/>
              <a:t>На основании полученных при опросе данных принимается решение о характере ухода и дальнейших действиях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6" name="Рисунок 5" descr="gaismas_ind_1-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1124744"/>
            <a:ext cx="395536" cy="395536"/>
          </a:xfrm>
          <a:prstGeom prst="rect">
            <a:avLst/>
          </a:prstGeom>
        </p:spPr>
      </p:pic>
      <p:pic>
        <p:nvPicPr>
          <p:cNvPr id="9" name="Рисунок 8" descr="gaismas_ind_1-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1844824"/>
            <a:ext cx="395536" cy="395536"/>
          </a:xfrm>
          <a:prstGeom prst="rect">
            <a:avLst/>
          </a:prstGeom>
        </p:spPr>
      </p:pic>
      <p:pic>
        <p:nvPicPr>
          <p:cNvPr id="11" name="Рисунок 10" descr="gaismas_ind_1-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3356992"/>
            <a:ext cx="395536" cy="395536"/>
          </a:xfrm>
          <a:prstGeom prst="rect">
            <a:avLst/>
          </a:prstGeom>
        </p:spPr>
      </p:pic>
      <p:pic>
        <p:nvPicPr>
          <p:cNvPr id="12" name="Рисунок 11" descr="gaismas_ind_1-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4149080"/>
            <a:ext cx="395536" cy="395536"/>
          </a:xfrm>
          <a:prstGeom prst="rect">
            <a:avLst/>
          </a:prstGeom>
        </p:spPr>
      </p:pic>
      <p:pic>
        <p:nvPicPr>
          <p:cNvPr id="13" name="Рисунок 12" descr="gaismas_ind_1-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5157192"/>
            <a:ext cx="395536" cy="3955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Этапы формирования бродяжничества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8784976" cy="5688632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 smtClean="0"/>
              <a:t>Второй этап </a:t>
            </a:r>
            <a:r>
              <a:rPr lang="ru-RU" dirty="0" smtClean="0"/>
              <a:t>характеризуется привычными, фиксированными уходами, мотивы которых не сразу понятны и психологически не всегда объяснимы. На этом этапе уходы учащаются и возникают по незначительному поводу (небольшое замечание, плохо подготовленное домашнее задание, ожидание неприятной встречи, представление о возможности посетить интересное место и т.п.). Появляется своеобразный патологический стереотип поведения в виде уходов. Дети нередко уходят в одни и те же часы, идут по привычному маршруту, отдыхают и ночуют в одних и тех же местах. Часто уходы совершаются бездумно, без какого-либо осознанного плана. В происхождении уходов на этом этапе несомненна роль патологически повышенных влечений. Но непреодолимого влечения к уходам на этом этапе нет. Многие случайные обстоятельства (приезд родственников, передача нового кинофильма по телевидению, какое-либо школьное событие) могут остановить подростка. Возможны более или менее длительные периоды отсутствия уходов из дома.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3528" y="764704"/>
            <a:ext cx="8496944" cy="59046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/>
              <a:t>При повторном уходе из дома необходимо повышенное внимание к несовершеннолетнему, желательна </a:t>
            </a:r>
            <a:r>
              <a:rPr lang="ru-RU" sz="2800" b="1" dirty="0" smtClean="0">
                <a:solidFill>
                  <a:srgbClr val="FFFF00"/>
                </a:solidFill>
              </a:rPr>
              <a:t>консультация у специалиста-психолога, </a:t>
            </a:r>
            <a:r>
              <a:rPr lang="ru-RU" sz="2800" b="1" dirty="0" smtClean="0"/>
              <a:t>следует поставить в известность учителей школы, </a:t>
            </a:r>
            <a:r>
              <a:rPr lang="ru-RU" sz="2800" b="1" dirty="0" smtClean="0">
                <a:solidFill>
                  <a:srgbClr val="FFFF00"/>
                </a:solidFill>
              </a:rPr>
              <a:t>инспектора ПДН. </a:t>
            </a:r>
            <a:r>
              <a:rPr lang="ru-RU" sz="2800" b="1" dirty="0" smtClean="0"/>
              <a:t>Каждый факт ухода должен быть предметом обсуждения с подростком и поводом для внимательного рассмотрения сложившейся вокруг него ситуации.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2940</Words>
  <Application>Microsoft Office PowerPoint</Application>
  <PresentationFormat>Экран (4:3)</PresentationFormat>
  <Paragraphs>175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Бродяжничество: причины, механизмы формирования, профилактика</vt:lpstr>
      <vt:lpstr>Актуальность проблемы</vt:lpstr>
      <vt:lpstr>Понятие бродяжничества</vt:lpstr>
      <vt:lpstr>Основные причины самовольных уходов  </vt:lpstr>
      <vt:lpstr>Основные причины самовольных уходов (Е.Г. Слуцкий) </vt:lpstr>
      <vt:lpstr>Причины бродяжничества</vt:lpstr>
      <vt:lpstr>Источники детского бродяжничества  (по данным исследования Московского городского центра)</vt:lpstr>
      <vt:lpstr>Этапы формирования бродяжничества</vt:lpstr>
      <vt:lpstr>Этапы формирования бродяжничества</vt:lpstr>
      <vt:lpstr>Этапы формирования бродяжничества</vt:lpstr>
      <vt:lpstr>Этапы формирования бродяжничества</vt:lpstr>
      <vt:lpstr>Группы побегов</vt:lpstr>
      <vt:lpstr>Фазы побега  (Е. Вахромов)</vt:lpstr>
      <vt:lpstr>Самовольные уходы  детей из интернатных учреждений</vt:lpstr>
      <vt:lpstr>Общение с «бегунком»</vt:lpstr>
      <vt:lpstr>Оценка степени тяжести синдрома уходов и бродяжничества </vt:lpstr>
      <vt:lpstr>Личностно-психологические особенности несовершеннолетних склонных к побегам </vt:lpstr>
      <vt:lpstr>Личностно-психологические особенности несовершеннолетних склонных к побегам </vt:lpstr>
      <vt:lpstr>Личностно-психологические особенности несовершеннолетних склонных к побегам </vt:lpstr>
      <vt:lpstr>Профилактика самовольных уходов из интернатных учреждений</vt:lpstr>
      <vt:lpstr>Стратегические направления профилактики самовольных уходов</vt:lpstr>
      <vt:lpstr> Стратегические направления развития ресурсов подростка </vt:lpstr>
      <vt:lpstr>Стратегические направления развития ресурсов подростка</vt:lpstr>
      <vt:lpstr>Стратегические направления развития ресурсов подростка</vt:lpstr>
      <vt:lpstr>Стратегические направления развития ресурсов подростка</vt:lpstr>
      <vt:lpstr>Стратегические направления развития ресурсов подростка</vt:lpstr>
      <vt:lpstr>Стратегические направления развития ресурсов подростка</vt:lpstr>
      <vt:lpstr>Стратегические направления развития ресурсов подростка</vt:lpstr>
      <vt:lpstr>Стратегические направления развития ресурсов подростка</vt:lpstr>
      <vt:lpstr>Слайд 30</vt:lpstr>
    </vt:vector>
  </TitlesOfParts>
  <Company>KSPU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KSPU</dc:creator>
  <cp:lastModifiedBy>KSPU</cp:lastModifiedBy>
  <cp:revision>50</cp:revision>
  <dcterms:created xsi:type="dcterms:W3CDTF">2016-04-18T04:25:52Z</dcterms:created>
  <dcterms:modified xsi:type="dcterms:W3CDTF">2016-04-27T00:58:05Z</dcterms:modified>
</cp:coreProperties>
</file>