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62" r:id="rId4"/>
    <p:sldId id="264" r:id="rId5"/>
    <p:sldId id="266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9" d="100"/>
          <a:sy n="89" d="100"/>
        </p:scale>
        <p:origin x="-1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708374-64EE-46B7-9D2A-AD807B479B1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D5EB9F-9932-442D-A701-E3FDBFCDC3E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Арест</a:t>
          </a:r>
          <a:endParaRPr lang="ru-RU" b="1" dirty="0">
            <a:solidFill>
              <a:schemeClr val="tx1"/>
            </a:solidFill>
          </a:endParaRPr>
        </a:p>
      </dgm:t>
    </dgm:pt>
    <dgm:pt modelId="{0CB28FC1-4D4E-4B11-A4B6-6DD77442F16B}" type="parTrans" cxnId="{80C9EE3B-FFE0-4F3C-B167-2746342BFCDC}">
      <dgm:prSet/>
      <dgm:spPr/>
      <dgm:t>
        <a:bodyPr/>
        <a:lstStyle/>
        <a:p>
          <a:endParaRPr lang="ru-RU"/>
        </a:p>
      </dgm:t>
    </dgm:pt>
    <dgm:pt modelId="{D30CF9A3-BD7F-476C-B2F7-1BA6AA049B16}" type="sibTrans" cxnId="{80C9EE3B-FFE0-4F3C-B167-2746342BFCDC}">
      <dgm:prSet/>
      <dgm:spPr/>
      <dgm:t>
        <a:bodyPr/>
        <a:lstStyle/>
        <a:p>
          <a:endParaRPr lang="ru-RU"/>
        </a:p>
      </dgm:t>
    </dgm:pt>
    <dgm:pt modelId="{2491B333-64EF-4EC4-8C37-03F17379464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За 6-8 месяцев до освобождения</a:t>
          </a:r>
          <a:endParaRPr lang="ru-RU" dirty="0">
            <a:solidFill>
              <a:schemeClr val="tx1"/>
            </a:solidFill>
          </a:endParaRPr>
        </a:p>
      </dgm:t>
    </dgm:pt>
    <dgm:pt modelId="{B552C8D1-7C0F-4FCC-AF78-EBD0B4D766BB}" type="parTrans" cxnId="{575DF82B-AA04-4FAE-BBB2-A2FECB721D28}">
      <dgm:prSet/>
      <dgm:spPr/>
      <dgm:t>
        <a:bodyPr/>
        <a:lstStyle/>
        <a:p>
          <a:endParaRPr lang="ru-RU"/>
        </a:p>
      </dgm:t>
    </dgm:pt>
    <dgm:pt modelId="{3F91E889-4852-4E42-8A91-540BA295A044}" type="sibTrans" cxnId="{575DF82B-AA04-4FAE-BBB2-A2FECB721D28}">
      <dgm:prSet/>
      <dgm:spPr/>
      <dgm:t>
        <a:bodyPr/>
        <a:lstStyle/>
        <a:p>
          <a:endParaRPr lang="ru-RU"/>
        </a:p>
      </dgm:t>
    </dgm:pt>
    <dgm:pt modelId="{52CBA3C6-6899-42EF-B397-04FDE327497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Освобождение из исправительного учреждения</a:t>
          </a:r>
          <a:endParaRPr lang="ru-RU" b="1" dirty="0">
            <a:solidFill>
              <a:schemeClr val="tx1"/>
            </a:solidFill>
          </a:endParaRPr>
        </a:p>
      </dgm:t>
    </dgm:pt>
    <dgm:pt modelId="{122E7B8E-2A5B-42C2-8E59-E4C1919D441E}" type="parTrans" cxnId="{F5F0BBF9-FBD2-48F7-8A38-6923FAF39734}">
      <dgm:prSet/>
      <dgm:spPr/>
      <dgm:t>
        <a:bodyPr/>
        <a:lstStyle/>
        <a:p>
          <a:endParaRPr lang="ru-RU"/>
        </a:p>
      </dgm:t>
    </dgm:pt>
    <dgm:pt modelId="{05ACF74E-99C2-46B9-B337-1DDDFA5D1C38}" type="sibTrans" cxnId="{F5F0BBF9-FBD2-48F7-8A38-6923FAF39734}">
      <dgm:prSet/>
      <dgm:spPr/>
      <dgm:t>
        <a:bodyPr/>
        <a:lstStyle/>
        <a:p>
          <a:endParaRPr lang="ru-RU"/>
        </a:p>
      </dgm:t>
    </dgm:pt>
    <dgm:pt modelId="{6A5C5789-B8ED-43B3-A893-82DAB19A6A58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Вступление приговора в законную силу</a:t>
          </a:r>
          <a:endParaRPr lang="ru-RU" b="1" dirty="0">
            <a:solidFill>
              <a:schemeClr val="tx1"/>
            </a:solidFill>
          </a:endParaRPr>
        </a:p>
      </dgm:t>
    </dgm:pt>
    <dgm:pt modelId="{0990BCD6-8612-41CD-88FA-3D19A61364BA}" type="parTrans" cxnId="{6B9D2FB7-A21A-4791-AE9C-A44C519E0E94}">
      <dgm:prSet/>
      <dgm:spPr/>
    </dgm:pt>
    <dgm:pt modelId="{EF4A94C7-CA26-4D8F-8850-1ED6E8AD2759}" type="sibTrans" cxnId="{6B9D2FB7-A21A-4791-AE9C-A44C519E0E94}">
      <dgm:prSet/>
      <dgm:spPr/>
    </dgm:pt>
    <dgm:pt modelId="{864FD6B3-B251-4600-ABFC-57E606E7F7A4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Прибытие в колонию</a:t>
          </a:r>
          <a:endParaRPr lang="ru-RU" b="1" dirty="0">
            <a:solidFill>
              <a:schemeClr val="tx1"/>
            </a:solidFill>
          </a:endParaRPr>
        </a:p>
      </dgm:t>
    </dgm:pt>
    <dgm:pt modelId="{16CF5A5A-50A2-4990-909F-A376FBDEABBA}" type="parTrans" cxnId="{E5F0AFDE-17D6-425A-B797-BA153E48D628}">
      <dgm:prSet/>
      <dgm:spPr/>
    </dgm:pt>
    <dgm:pt modelId="{9D776393-1EA1-42DF-9A33-D7217DD4B54B}" type="sibTrans" cxnId="{E5F0AFDE-17D6-425A-B797-BA153E48D628}">
      <dgm:prSet/>
      <dgm:spPr/>
    </dgm:pt>
    <dgm:pt modelId="{FF953257-2645-47BA-8F10-FE8537E4524F}">
      <dgm:prSet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Первые 6 -8 месяцев пребывания в исправительном учреждении</a:t>
          </a:r>
          <a:endParaRPr lang="ru-RU" sz="1200" b="1" dirty="0">
            <a:solidFill>
              <a:schemeClr val="tx1"/>
            </a:solidFill>
          </a:endParaRPr>
        </a:p>
      </dgm:t>
    </dgm:pt>
    <dgm:pt modelId="{BABE6DAA-B0F7-4E6E-9A9E-2CAA2AAEAA47}" type="parTrans" cxnId="{C60AB02A-354E-4DB6-93BF-2D459DB3899A}">
      <dgm:prSet/>
      <dgm:spPr/>
    </dgm:pt>
    <dgm:pt modelId="{82EB9E33-EF0D-4235-B3B5-93D9E94A2DEA}" type="sibTrans" cxnId="{C60AB02A-354E-4DB6-93BF-2D459DB3899A}">
      <dgm:prSet/>
      <dgm:spPr/>
    </dgm:pt>
    <dgm:pt modelId="{3E2D513F-83FB-4204-923F-C6BFE6893039}" type="pres">
      <dgm:prSet presAssocID="{1E708374-64EE-46B7-9D2A-AD807B479B1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7AB204-7136-44E9-9830-5ECB8E8D6FD5}" type="pres">
      <dgm:prSet presAssocID="{0ED5EB9F-9932-442D-A701-E3FDBFCDC3E7}" presName="parentLin" presStyleCnt="0"/>
      <dgm:spPr/>
    </dgm:pt>
    <dgm:pt modelId="{398777C8-CF1E-4E62-A53A-9C4421ED1D9B}" type="pres">
      <dgm:prSet presAssocID="{0ED5EB9F-9932-442D-A701-E3FDBFCDC3E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6E82CA4B-14EC-41A1-B20C-213411CA4AA2}" type="pres">
      <dgm:prSet presAssocID="{0ED5EB9F-9932-442D-A701-E3FDBFCDC3E7}" presName="parentText" presStyleLbl="node1" presStyleIdx="0" presStyleCnt="6" custLinFactNeighborX="9369" custLinFactNeighborY="27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DE82D1-FA67-4644-B9FD-EA2C9F0CB123}" type="pres">
      <dgm:prSet presAssocID="{0ED5EB9F-9932-442D-A701-E3FDBFCDC3E7}" presName="negativeSpace" presStyleCnt="0"/>
      <dgm:spPr/>
    </dgm:pt>
    <dgm:pt modelId="{0CB2EEC2-F147-4F8F-808D-EC94605778F0}" type="pres">
      <dgm:prSet presAssocID="{0ED5EB9F-9932-442D-A701-E3FDBFCDC3E7}" presName="childText" presStyleLbl="conFgAcc1" presStyleIdx="0" presStyleCnt="6">
        <dgm:presLayoutVars>
          <dgm:bulletEnabled val="1"/>
        </dgm:presLayoutVars>
      </dgm:prSet>
      <dgm:spPr/>
    </dgm:pt>
    <dgm:pt modelId="{7A2948B1-1FE6-4ADB-A849-82DF037C9314}" type="pres">
      <dgm:prSet presAssocID="{D30CF9A3-BD7F-476C-B2F7-1BA6AA049B16}" presName="spaceBetweenRectangles" presStyleCnt="0"/>
      <dgm:spPr/>
    </dgm:pt>
    <dgm:pt modelId="{1F9B550E-7AF6-4DEE-908B-1EE553312D87}" type="pres">
      <dgm:prSet presAssocID="{6A5C5789-B8ED-43B3-A893-82DAB19A6A58}" presName="parentLin" presStyleCnt="0"/>
      <dgm:spPr/>
    </dgm:pt>
    <dgm:pt modelId="{83796C1A-CD42-466F-B2CF-F2809581E924}" type="pres">
      <dgm:prSet presAssocID="{6A5C5789-B8ED-43B3-A893-82DAB19A6A58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47BE2A2E-6698-445F-A628-50B421835EB7}" type="pres">
      <dgm:prSet presAssocID="{6A5C5789-B8ED-43B3-A893-82DAB19A6A5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14915E-1FC5-4D8A-A918-BDFE1038F0CC}" type="pres">
      <dgm:prSet presAssocID="{6A5C5789-B8ED-43B3-A893-82DAB19A6A58}" presName="negativeSpace" presStyleCnt="0"/>
      <dgm:spPr/>
    </dgm:pt>
    <dgm:pt modelId="{EF5E39E2-F7B6-449C-829E-33894C7FC099}" type="pres">
      <dgm:prSet presAssocID="{6A5C5789-B8ED-43B3-A893-82DAB19A6A58}" presName="childText" presStyleLbl="conFgAcc1" presStyleIdx="1" presStyleCnt="6">
        <dgm:presLayoutVars>
          <dgm:bulletEnabled val="1"/>
        </dgm:presLayoutVars>
      </dgm:prSet>
      <dgm:spPr/>
    </dgm:pt>
    <dgm:pt modelId="{6E3BF34C-44C1-483A-98A4-3818DCB692B3}" type="pres">
      <dgm:prSet presAssocID="{EF4A94C7-CA26-4D8F-8850-1ED6E8AD2759}" presName="spaceBetweenRectangles" presStyleCnt="0"/>
      <dgm:spPr/>
    </dgm:pt>
    <dgm:pt modelId="{BEC09F8B-BA8B-44F6-844C-020581CE17FE}" type="pres">
      <dgm:prSet presAssocID="{864FD6B3-B251-4600-ABFC-57E606E7F7A4}" presName="parentLin" presStyleCnt="0"/>
      <dgm:spPr/>
    </dgm:pt>
    <dgm:pt modelId="{4CD31C11-758B-49B4-9633-2008762A14F9}" type="pres">
      <dgm:prSet presAssocID="{864FD6B3-B251-4600-ABFC-57E606E7F7A4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98596FEE-3A56-435C-9141-9689B6E9A32E}" type="pres">
      <dgm:prSet presAssocID="{864FD6B3-B251-4600-ABFC-57E606E7F7A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10EA2-4687-4194-95CA-F6F674C5F9DB}" type="pres">
      <dgm:prSet presAssocID="{864FD6B3-B251-4600-ABFC-57E606E7F7A4}" presName="negativeSpace" presStyleCnt="0"/>
      <dgm:spPr/>
    </dgm:pt>
    <dgm:pt modelId="{9A3FE047-B28A-4244-BC4C-8B73B9A32FB9}" type="pres">
      <dgm:prSet presAssocID="{864FD6B3-B251-4600-ABFC-57E606E7F7A4}" presName="childText" presStyleLbl="conFgAcc1" presStyleIdx="2" presStyleCnt="6">
        <dgm:presLayoutVars>
          <dgm:bulletEnabled val="1"/>
        </dgm:presLayoutVars>
      </dgm:prSet>
      <dgm:spPr/>
    </dgm:pt>
    <dgm:pt modelId="{096205C6-6C92-4B9E-B534-49F9D83AA2A4}" type="pres">
      <dgm:prSet presAssocID="{9D776393-1EA1-42DF-9A33-D7217DD4B54B}" presName="spaceBetweenRectangles" presStyleCnt="0"/>
      <dgm:spPr/>
    </dgm:pt>
    <dgm:pt modelId="{56DC4BEA-5BC2-4927-8E2C-213A7466B660}" type="pres">
      <dgm:prSet presAssocID="{FF953257-2645-47BA-8F10-FE8537E4524F}" presName="parentLin" presStyleCnt="0"/>
      <dgm:spPr/>
    </dgm:pt>
    <dgm:pt modelId="{FBBD813A-521D-42CF-B46E-EB8DB650DCE2}" type="pres">
      <dgm:prSet presAssocID="{FF953257-2645-47BA-8F10-FE8537E4524F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1669A89C-FE60-4702-A0C0-9939443EB3D6}" type="pres">
      <dgm:prSet presAssocID="{FF953257-2645-47BA-8F10-FE8537E4524F}" presName="parentText" presStyleLbl="node1" presStyleIdx="3" presStyleCnt="6" custScaleY="1505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FF968C-0728-4701-BEAB-659886DF171A}" type="pres">
      <dgm:prSet presAssocID="{FF953257-2645-47BA-8F10-FE8537E4524F}" presName="negativeSpace" presStyleCnt="0"/>
      <dgm:spPr/>
    </dgm:pt>
    <dgm:pt modelId="{A8FB5909-3EEF-4BF8-A25E-34447E097169}" type="pres">
      <dgm:prSet presAssocID="{FF953257-2645-47BA-8F10-FE8537E4524F}" presName="childText" presStyleLbl="conFgAcc1" presStyleIdx="3" presStyleCnt="6">
        <dgm:presLayoutVars>
          <dgm:bulletEnabled val="1"/>
        </dgm:presLayoutVars>
      </dgm:prSet>
      <dgm:spPr/>
    </dgm:pt>
    <dgm:pt modelId="{A17CC85D-ABD6-4D85-976B-4A9DFC55D188}" type="pres">
      <dgm:prSet presAssocID="{82EB9E33-EF0D-4235-B3B5-93D9E94A2DEA}" presName="spaceBetweenRectangles" presStyleCnt="0"/>
      <dgm:spPr/>
    </dgm:pt>
    <dgm:pt modelId="{C7E6363F-ADC8-49BC-8B49-221F9F4A1E84}" type="pres">
      <dgm:prSet presAssocID="{2491B333-64EF-4EC4-8C37-03F17379464C}" presName="parentLin" presStyleCnt="0"/>
      <dgm:spPr/>
    </dgm:pt>
    <dgm:pt modelId="{9953DFBA-6864-4154-AB1D-29B767C7B6C0}" type="pres">
      <dgm:prSet presAssocID="{2491B333-64EF-4EC4-8C37-03F17379464C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1512782B-7884-41E3-AF26-1575C7FB9740}" type="pres">
      <dgm:prSet presAssocID="{2491B333-64EF-4EC4-8C37-03F17379464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175C22-DEF9-48A5-9ECF-628C0E797618}" type="pres">
      <dgm:prSet presAssocID="{2491B333-64EF-4EC4-8C37-03F17379464C}" presName="negativeSpace" presStyleCnt="0"/>
      <dgm:spPr/>
    </dgm:pt>
    <dgm:pt modelId="{3AC1DDF8-9D31-439C-A941-0B052B1C7BC5}" type="pres">
      <dgm:prSet presAssocID="{2491B333-64EF-4EC4-8C37-03F17379464C}" presName="childText" presStyleLbl="conFgAcc1" presStyleIdx="4" presStyleCnt="6">
        <dgm:presLayoutVars>
          <dgm:bulletEnabled val="1"/>
        </dgm:presLayoutVars>
      </dgm:prSet>
      <dgm:spPr/>
    </dgm:pt>
    <dgm:pt modelId="{90722F4A-C526-4C71-AF84-C440C87BCE86}" type="pres">
      <dgm:prSet presAssocID="{3F91E889-4852-4E42-8A91-540BA295A044}" presName="spaceBetweenRectangles" presStyleCnt="0"/>
      <dgm:spPr/>
    </dgm:pt>
    <dgm:pt modelId="{FEFD742D-BE97-4E9F-9C4A-E3C4B4FBE4D2}" type="pres">
      <dgm:prSet presAssocID="{52CBA3C6-6899-42EF-B397-04FDE3274977}" presName="parentLin" presStyleCnt="0"/>
      <dgm:spPr/>
    </dgm:pt>
    <dgm:pt modelId="{2B12CD79-47BF-4D96-882B-AA5BE92B707E}" type="pres">
      <dgm:prSet presAssocID="{52CBA3C6-6899-42EF-B397-04FDE3274977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9878D7C8-7607-4D91-8D24-3AEF09B45486}" type="pres">
      <dgm:prSet presAssocID="{52CBA3C6-6899-42EF-B397-04FDE327497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09B656-F84B-4FDC-9CF2-3DC0476AD437}" type="pres">
      <dgm:prSet presAssocID="{52CBA3C6-6899-42EF-B397-04FDE3274977}" presName="negativeSpace" presStyleCnt="0"/>
      <dgm:spPr/>
    </dgm:pt>
    <dgm:pt modelId="{0CACFE24-2F81-49E6-B767-486A7BF74C30}" type="pres">
      <dgm:prSet presAssocID="{52CBA3C6-6899-42EF-B397-04FDE3274977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4AF5FD5-8AFE-4710-A093-0D63FB6F8607}" type="presOf" srcId="{6A5C5789-B8ED-43B3-A893-82DAB19A6A58}" destId="{47BE2A2E-6698-445F-A628-50B421835EB7}" srcOrd="1" destOrd="0" presId="urn:microsoft.com/office/officeart/2005/8/layout/list1"/>
    <dgm:cxn modelId="{E5F0AFDE-17D6-425A-B797-BA153E48D628}" srcId="{1E708374-64EE-46B7-9D2A-AD807B479B14}" destId="{864FD6B3-B251-4600-ABFC-57E606E7F7A4}" srcOrd="2" destOrd="0" parTransId="{16CF5A5A-50A2-4990-909F-A376FBDEABBA}" sibTransId="{9D776393-1EA1-42DF-9A33-D7217DD4B54B}"/>
    <dgm:cxn modelId="{F5F0BBF9-FBD2-48F7-8A38-6923FAF39734}" srcId="{1E708374-64EE-46B7-9D2A-AD807B479B14}" destId="{52CBA3C6-6899-42EF-B397-04FDE3274977}" srcOrd="5" destOrd="0" parTransId="{122E7B8E-2A5B-42C2-8E59-E4C1919D441E}" sibTransId="{05ACF74E-99C2-46B9-B337-1DDDFA5D1C38}"/>
    <dgm:cxn modelId="{8767607F-A4A0-4033-9620-F6F573223826}" type="presOf" srcId="{2491B333-64EF-4EC4-8C37-03F17379464C}" destId="{1512782B-7884-41E3-AF26-1575C7FB9740}" srcOrd="1" destOrd="0" presId="urn:microsoft.com/office/officeart/2005/8/layout/list1"/>
    <dgm:cxn modelId="{18EEB4C6-C201-46DD-AB49-9C31FBF7AC50}" type="presOf" srcId="{2491B333-64EF-4EC4-8C37-03F17379464C}" destId="{9953DFBA-6864-4154-AB1D-29B767C7B6C0}" srcOrd="0" destOrd="0" presId="urn:microsoft.com/office/officeart/2005/8/layout/list1"/>
    <dgm:cxn modelId="{8AAD6282-51B4-4078-8A45-ED6FAD869716}" type="presOf" srcId="{864FD6B3-B251-4600-ABFC-57E606E7F7A4}" destId="{4CD31C11-758B-49B4-9633-2008762A14F9}" srcOrd="0" destOrd="0" presId="urn:microsoft.com/office/officeart/2005/8/layout/list1"/>
    <dgm:cxn modelId="{9E226C4E-6B32-4A00-94AC-601DEBADE2A8}" type="presOf" srcId="{0ED5EB9F-9932-442D-A701-E3FDBFCDC3E7}" destId="{6E82CA4B-14EC-41A1-B20C-213411CA4AA2}" srcOrd="1" destOrd="0" presId="urn:microsoft.com/office/officeart/2005/8/layout/list1"/>
    <dgm:cxn modelId="{68D64373-1984-46C7-A003-C06BFC02F328}" type="presOf" srcId="{1E708374-64EE-46B7-9D2A-AD807B479B14}" destId="{3E2D513F-83FB-4204-923F-C6BFE6893039}" srcOrd="0" destOrd="0" presId="urn:microsoft.com/office/officeart/2005/8/layout/list1"/>
    <dgm:cxn modelId="{25028527-BA1F-471E-8AC8-C1D1EED8BF07}" type="presOf" srcId="{52CBA3C6-6899-42EF-B397-04FDE3274977}" destId="{2B12CD79-47BF-4D96-882B-AA5BE92B707E}" srcOrd="0" destOrd="0" presId="urn:microsoft.com/office/officeart/2005/8/layout/list1"/>
    <dgm:cxn modelId="{9EB4FE05-7F08-44AE-BD63-1255D619B33A}" type="presOf" srcId="{864FD6B3-B251-4600-ABFC-57E606E7F7A4}" destId="{98596FEE-3A56-435C-9141-9689B6E9A32E}" srcOrd="1" destOrd="0" presId="urn:microsoft.com/office/officeart/2005/8/layout/list1"/>
    <dgm:cxn modelId="{80C9EE3B-FFE0-4F3C-B167-2746342BFCDC}" srcId="{1E708374-64EE-46B7-9D2A-AD807B479B14}" destId="{0ED5EB9F-9932-442D-A701-E3FDBFCDC3E7}" srcOrd="0" destOrd="0" parTransId="{0CB28FC1-4D4E-4B11-A4B6-6DD77442F16B}" sibTransId="{D30CF9A3-BD7F-476C-B2F7-1BA6AA049B16}"/>
    <dgm:cxn modelId="{02155F25-05F0-4975-AF31-60F28E169403}" type="presOf" srcId="{0ED5EB9F-9932-442D-A701-E3FDBFCDC3E7}" destId="{398777C8-CF1E-4E62-A53A-9C4421ED1D9B}" srcOrd="0" destOrd="0" presId="urn:microsoft.com/office/officeart/2005/8/layout/list1"/>
    <dgm:cxn modelId="{97418804-C14E-4B53-AAC9-6A7BF9146431}" type="presOf" srcId="{FF953257-2645-47BA-8F10-FE8537E4524F}" destId="{FBBD813A-521D-42CF-B46E-EB8DB650DCE2}" srcOrd="0" destOrd="0" presId="urn:microsoft.com/office/officeart/2005/8/layout/list1"/>
    <dgm:cxn modelId="{6B8B3C88-2BD1-4741-8E84-333679609E1A}" type="presOf" srcId="{6A5C5789-B8ED-43B3-A893-82DAB19A6A58}" destId="{83796C1A-CD42-466F-B2CF-F2809581E924}" srcOrd="0" destOrd="0" presId="urn:microsoft.com/office/officeart/2005/8/layout/list1"/>
    <dgm:cxn modelId="{DE83EA8F-D6E4-4149-8059-60F0F9C3101C}" type="presOf" srcId="{FF953257-2645-47BA-8F10-FE8537E4524F}" destId="{1669A89C-FE60-4702-A0C0-9939443EB3D6}" srcOrd="1" destOrd="0" presId="urn:microsoft.com/office/officeart/2005/8/layout/list1"/>
    <dgm:cxn modelId="{C60AB02A-354E-4DB6-93BF-2D459DB3899A}" srcId="{1E708374-64EE-46B7-9D2A-AD807B479B14}" destId="{FF953257-2645-47BA-8F10-FE8537E4524F}" srcOrd="3" destOrd="0" parTransId="{BABE6DAA-B0F7-4E6E-9A9E-2CAA2AAEAA47}" sibTransId="{82EB9E33-EF0D-4235-B3B5-93D9E94A2DEA}"/>
    <dgm:cxn modelId="{A52C2570-3EC2-499C-868F-5674F197C8D5}" type="presOf" srcId="{52CBA3C6-6899-42EF-B397-04FDE3274977}" destId="{9878D7C8-7607-4D91-8D24-3AEF09B45486}" srcOrd="1" destOrd="0" presId="urn:microsoft.com/office/officeart/2005/8/layout/list1"/>
    <dgm:cxn modelId="{575DF82B-AA04-4FAE-BBB2-A2FECB721D28}" srcId="{1E708374-64EE-46B7-9D2A-AD807B479B14}" destId="{2491B333-64EF-4EC4-8C37-03F17379464C}" srcOrd="4" destOrd="0" parTransId="{B552C8D1-7C0F-4FCC-AF78-EBD0B4D766BB}" sibTransId="{3F91E889-4852-4E42-8A91-540BA295A044}"/>
    <dgm:cxn modelId="{6B9D2FB7-A21A-4791-AE9C-A44C519E0E94}" srcId="{1E708374-64EE-46B7-9D2A-AD807B479B14}" destId="{6A5C5789-B8ED-43B3-A893-82DAB19A6A58}" srcOrd="1" destOrd="0" parTransId="{0990BCD6-8612-41CD-88FA-3D19A61364BA}" sibTransId="{EF4A94C7-CA26-4D8F-8850-1ED6E8AD2759}"/>
    <dgm:cxn modelId="{4F1A59A2-65E7-4375-B10F-9ADCCDABA08C}" type="presParOf" srcId="{3E2D513F-83FB-4204-923F-C6BFE6893039}" destId="{3F7AB204-7136-44E9-9830-5ECB8E8D6FD5}" srcOrd="0" destOrd="0" presId="urn:microsoft.com/office/officeart/2005/8/layout/list1"/>
    <dgm:cxn modelId="{39847FAC-50F8-4E5D-996B-2B4A6FA0F65F}" type="presParOf" srcId="{3F7AB204-7136-44E9-9830-5ECB8E8D6FD5}" destId="{398777C8-CF1E-4E62-A53A-9C4421ED1D9B}" srcOrd="0" destOrd="0" presId="urn:microsoft.com/office/officeart/2005/8/layout/list1"/>
    <dgm:cxn modelId="{6DC3277E-06AA-4DE4-9265-C9151183AF70}" type="presParOf" srcId="{3F7AB204-7136-44E9-9830-5ECB8E8D6FD5}" destId="{6E82CA4B-14EC-41A1-B20C-213411CA4AA2}" srcOrd="1" destOrd="0" presId="urn:microsoft.com/office/officeart/2005/8/layout/list1"/>
    <dgm:cxn modelId="{0FBC5982-BEA3-420D-B2EA-A72BFDA2880D}" type="presParOf" srcId="{3E2D513F-83FB-4204-923F-C6BFE6893039}" destId="{BEDE82D1-FA67-4644-B9FD-EA2C9F0CB123}" srcOrd="1" destOrd="0" presId="urn:microsoft.com/office/officeart/2005/8/layout/list1"/>
    <dgm:cxn modelId="{9DFE4335-B63D-45B1-8801-7385F7BB9052}" type="presParOf" srcId="{3E2D513F-83FB-4204-923F-C6BFE6893039}" destId="{0CB2EEC2-F147-4F8F-808D-EC94605778F0}" srcOrd="2" destOrd="0" presId="urn:microsoft.com/office/officeart/2005/8/layout/list1"/>
    <dgm:cxn modelId="{436582E9-4BC4-4154-BB53-AF02469983F4}" type="presParOf" srcId="{3E2D513F-83FB-4204-923F-C6BFE6893039}" destId="{7A2948B1-1FE6-4ADB-A849-82DF037C9314}" srcOrd="3" destOrd="0" presId="urn:microsoft.com/office/officeart/2005/8/layout/list1"/>
    <dgm:cxn modelId="{1D5B900B-C164-4924-919D-0254C4C15751}" type="presParOf" srcId="{3E2D513F-83FB-4204-923F-C6BFE6893039}" destId="{1F9B550E-7AF6-4DEE-908B-1EE553312D87}" srcOrd="4" destOrd="0" presId="urn:microsoft.com/office/officeart/2005/8/layout/list1"/>
    <dgm:cxn modelId="{27F0F9CA-F669-4DC9-BF89-8F25270B78B4}" type="presParOf" srcId="{1F9B550E-7AF6-4DEE-908B-1EE553312D87}" destId="{83796C1A-CD42-466F-B2CF-F2809581E924}" srcOrd="0" destOrd="0" presId="urn:microsoft.com/office/officeart/2005/8/layout/list1"/>
    <dgm:cxn modelId="{DE187C56-D623-4620-847F-74CD374532E7}" type="presParOf" srcId="{1F9B550E-7AF6-4DEE-908B-1EE553312D87}" destId="{47BE2A2E-6698-445F-A628-50B421835EB7}" srcOrd="1" destOrd="0" presId="urn:microsoft.com/office/officeart/2005/8/layout/list1"/>
    <dgm:cxn modelId="{45C5EF87-4648-49B7-8783-25583E63156A}" type="presParOf" srcId="{3E2D513F-83FB-4204-923F-C6BFE6893039}" destId="{4314915E-1FC5-4D8A-A918-BDFE1038F0CC}" srcOrd="5" destOrd="0" presId="urn:microsoft.com/office/officeart/2005/8/layout/list1"/>
    <dgm:cxn modelId="{6B43E0EF-50F2-49EB-A556-D5E46C3B5221}" type="presParOf" srcId="{3E2D513F-83FB-4204-923F-C6BFE6893039}" destId="{EF5E39E2-F7B6-449C-829E-33894C7FC099}" srcOrd="6" destOrd="0" presId="urn:microsoft.com/office/officeart/2005/8/layout/list1"/>
    <dgm:cxn modelId="{66F04A28-1733-4309-AA2D-C7A23ABEA5E4}" type="presParOf" srcId="{3E2D513F-83FB-4204-923F-C6BFE6893039}" destId="{6E3BF34C-44C1-483A-98A4-3818DCB692B3}" srcOrd="7" destOrd="0" presId="urn:microsoft.com/office/officeart/2005/8/layout/list1"/>
    <dgm:cxn modelId="{D8698FF5-7E37-44A8-AFBA-4174CACDF72C}" type="presParOf" srcId="{3E2D513F-83FB-4204-923F-C6BFE6893039}" destId="{BEC09F8B-BA8B-44F6-844C-020581CE17FE}" srcOrd="8" destOrd="0" presId="urn:microsoft.com/office/officeart/2005/8/layout/list1"/>
    <dgm:cxn modelId="{1A9E433E-5940-4C02-8BB7-A8AEAD5BEB6C}" type="presParOf" srcId="{BEC09F8B-BA8B-44F6-844C-020581CE17FE}" destId="{4CD31C11-758B-49B4-9633-2008762A14F9}" srcOrd="0" destOrd="0" presId="urn:microsoft.com/office/officeart/2005/8/layout/list1"/>
    <dgm:cxn modelId="{C2C184FC-6D96-47F8-B733-AEFDCFABDBFE}" type="presParOf" srcId="{BEC09F8B-BA8B-44F6-844C-020581CE17FE}" destId="{98596FEE-3A56-435C-9141-9689B6E9A32E}" srcOrd="1" destOrd="0" presId="urn:microsoft.com/office/officeart/2005/8/layout/list1"/>
    <dgm:cxn modelId="{9D311441-9A21-44A1-A324-D0894AF4EA58}" type="presParOf" srcId="{3E2D513F-83FB-4204-923F-C6BFE6893039}" destId="{D4910EA2-4687-4194-95CA-F6F674C5F9DB}" srcOrd="9" destOrd="0" presId="urn:microsoft.com/office/officeart/2005/8/layout/list1"/>
    <dgm:cxn modelId="{021F28A0-24EA-4EA6-BCA4-99F4B6B3E0BD}" type="presParOf" srcId="{3E2D513F-83FB-4204-923F-C6BFE6893039}" destId="{9A3FE047-B28A-4244-BC4C-8B73B9A32FB9}" srcOrd="10" destOrd="0" presId="urn:microsoft.com/office/officeart/2005/8/layout/list1"/>
    <dgm:cxn modelId="{AD1632D3-07D0-4E9A-8CBA-AA029EC409CD}" type="presParOf" srcId="{3E2D513F-83FB-4204-923F-C6BFE6893039}" destId="{096205C6-6C92-4B9E-B534-49F9D83AA2A4}" srcOrd="11" destOrd="0" presId="urn:microsoft.com/office/officeart/2005/8/layout/list1"/>
    <dgm:cxn modelId="{02C4C8C1-2884-4B76-B269-61BE7B7251F8}" type="presParOf" srcId="{3E2D513F-83FB-4204-923F-C6BFE6893039}" destId="{56DC4BEA-5BC2-4927-8E2C-213A7466B660}" srcOrd="12" destOrd="0" presId="urn:microsoft.com/office/officeart/2005/8/layout/list1"/>
    <dgm:cxn modelId="{A795A933-D80D-437F-9729-4BFE0A185408}" type="presParOf" srcId="{56DC4BEA-5BC2-4927-8E2C-213A7466B660}" destId="{FBBD813A-521D-42CF-B46E-EB8DB650DCE2}" srcOrd="0" destOrd="0" presId="urn:microsoft.com/office/officeart/2005/8/layout/list1"/>
    <dgm:cxn modelId="{7CC8697D-1862-433B-95D5-DE8DF799986E}" type="presParOf" srcId="{56DC4BEA-5BC2-4927-8E2C-213A7466B660}" destId="{1669A89C-FE60-4702-A0C0-9939443EB3D6}" srcOrd="1" destOrd="0" presId="urn:microsoft.com/office/officeart/2005/8/layout/list1"/>
    <dgm:cxn modelId="{7806E578-1772-4BBF-BAA3-295A64CA5984}" type="presParOf" srcId="{3E2D513F-83FB-4204-923F-C6BFE6893039}" destId="{16FF968C-0728-4701-BEAB-659886DF171A}" srcOrd="13" destOrd="0" presId="urn:microsoft.com/office/officeart/2005/8/layout/list1"/>
    <dgm:cxn modelId="{827105A7-6B66-42D2-8E6C-C73A243D535E}" type="presParOf" srcId="{3E2D513F-83FB-4204-923F-C6BFE6893039}" destId="{A8FB5909-3EEF-4BF8-A25E-34447E097169}" srcOrd="14" destOrd="0" presId="urn:microsoft.com/office/officeart/2005/8/layout/list1"/>
    <dgm:cxn modelId="{0BF17FF3-B9B8-417C-B627-0494FB25CE68}" type="presParOf" srcId="{3E2D513F-83FB-4204-923F-C6BFE6893039}" destId="{A17CC85D-ABD6-4D85-976B-4A9DFC55D188}" srcOrd="15" destOrd="0" presId="urn:microsoft.com/office/officeart/2005/8/layout/list1"/>
    <dgm:cxn modelId="{43A57C0E-BA7A-45C7-B80E-448E7ED259C4}" type="presParOf" srcId="{3E2D513F-83FB-4204-923F-C6BFE6893039}" destId="{C7E6363F-ADC8-49BC-8B49-221F9F4A1E84}" srcOrd="16" destOrd="0" presId="urn:microsoft.com/office/officeart/2005/8/layout/list1"/>
    <dgm:cxn modelId="{E4229017-8A34-4D24-824F-C1DFD613A04D}" type="presParOf" srcId="{C7E6363F-ADC8-49BC-8B49-221F9F4A1E84}" destId="{9953DFBA-6864-4154-AB1D-29B767C7B6C0}" srcOrd="0" destOrd="0" presId="urn:microsoft.com/office/officeart/2005/8/layout/list1"/>
    <dgm:cxn modelId="{2A977256-F23B-40D4-9E59-062D88DBFB43}" type="presParOf" srcId="{C7E6363F-ADC8-49BC-8B49-221F9F4A1E84}" destId="{1512782B-7884-41E3-AF26-1575C7FB9740}" srcOrd="1" destOrd="0" presId="urn:microsoft.com/office/officeart/2005/8/layout/list1"/>
    <dgm:cxn modelId="{B6CC7AF0-6CCB-4AD3-A793-1E92C21625D0}" type="presParOf" srcId="{3E2D513F-83FB-4204-923F-C6BFE6893039}" destId="{C7175C22-DEF9-48A5-9ECF-628C0E797618}" srcOrd="17" destOrd="0" presId="urn:microsoft.com/office/officeart/2005/8/layout/list1"/>
    <dgm:cxn modelId="{99D309C5-7F37-4303-9353-19CD6622F145}" type="presParOf" srcId="{3E2D513F-83FB-4204-923F-C6BFE6893039}" destId="{3AC1DDF8-9D31-439C-A941-0B052B1C7BC5}" srcOrd="18" destOrd="0" presId="urn:microsoft.com/office/officeart/2005/8/layout/list1"/>
    <dgm:cxn modelId="{7B1774D6-AEBE-43BD-BBB3-7A5B99022FB8}" type="presParOf" srcId="{3E2D513F-83FB-4204-923F-C6BFE6893039}" destId="{90722F4A-C526-4C71-AF84-C440C87BCE86}" srcOrd="19" destOrd="0" presId="urn:microsoft.com/office/officeart/2005/8/layout/list1"/>
    <dgm:cxn modelId="{684798B1-4D8E-40E9-9C42-AEEA1A65E72B}" type="presParOf" srcId="{3E2D513F-83FB-4204-923F-C6BFE6893039}" destId="{FEFD742D-BE97-4E9F-9C4A-E3C4B4FBE4D2}" srcOrd="20" destOrd="0" presId="urn:microsoft.com/office/officeart/2005/8/layout/list1"/>
    <dgm:cxn modelId="{0319F8B5-C90F-4785-ACBA-48E395E9B44E}" type="presParOf" srcId="{FEFD742D-BE97-4E9F-9C4A-E3C4B4FBE4D2}" destId="{2B12CD79-47BF-4D96-882B-AA5BE92B707E}" srcOrd="0" destOrd="0" presId="urn:microsoft.com/office/officeart/2005/8/layout/list1"/>
    <dgm:cxn modelId="{2B23F7D7-D0C0-4C5A-A943-45DA486B0BF4}" type="presParOf" srcId="{FEFD742D-BE97-4E9F-9C4A-E3C4B4FBE4D2}" destId="{9878D7C8-7607-4D91-8D24-3AEF09B45486}" srcOrd="1" destOrd="0" presId="urn:microsoft.com/office/officeart/2005/8/layout/list1"/>
    <dgm:cxn modelId="{1F8ADF61-A71B-4051-8203-C53A6FFF3A74}" type="presParOf" srcId="{3E2D513F-83FB-4204-923F-C6BFE6893039}" destId="{8209B656-F84B-4FDC-9CF2-3DC0476AD437}" srcOrd="21" destOrd="0" presId="urn:microsoft.com/office/officeart/2005/8/layout/list1"/>
    <dgm:cxn modelId="{52505089-27F5-4889-9486-A333DFEA4B0B}" type="presParOf" srcId="{3E2D513F-83FB-4204-923F-C6BFE6893039}" destId="{0CACFE24-2F81-49E6-B767-486A7BF74C3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B2EEC2-F147-4F8F-808D-EC94605778F0}">
      <dsp:nvSpPr>
        <dsp:cNvPr id="0" name=""/>
        <dsp:cNvSpPr/>
      </dsp:nvSpPr>
      <dsp:spPr>
        <a:xfrm>
          <a:off x="0" y="518946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2CA4B-14EC-41A1-B20C-213411CA4AA2}">
      <dsp:nvSpPr>
        <dsp:cNvPr id="0" name=""/>
        <dsp:cNvSpPr/>
      </dsp:nvSpPr>
      <dsp:spPr>
        <a:xfrm>
          <a:off x="333356" y="351610"/>
          <a:ext cx="42672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Арест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333356" y="351610"/>
        <a:ext cx="4267200" cy="354240"/>
      </dsp:txXfrm>
    </dsp:sp>
    <dsp:sp modelId="{EF5E39E2-F7B6-449C-829E-33894C7FC099}">
      <dsp:nvSpPr>
        <dsp:cNvPr id="0" name=""/>
        <dsp:cNvSpPr/>
      </dsp:nvSpPr>
      <dsp:spPr>
        <a:xfrm>
          <a:off x="0" y="1063266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E2A2E-6698-445F-A628-50B421835EB7}">
      <dsp:nvSpPr>
        <dsp:cNvPr id="0" name=""/>
        <dsp:cNvSpPr/>
      </dsp:nvSpPr>
      <dsp:spPr>
        <a:xfrm>
          <a:off x="304800" y="886146"/>
          <a:ext cx="42672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Вступление приговора в законную силу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304800" y="886146"/>
        <a:ext cx="4267200" cy="354240"/>
      </dsp:txXfrm>
    </dsp:sp>
    <dsp:sp modelId="{9A3FE047-B28A-4244-BC4C-8B73B9A32FB9}">
      <dsp:nvSpPr>
        <dsp:cNvPr id="0" name=""/>
        <dsp:cNvSpPr/>
      </dsp:nvSpPr>
      <dsp:spPr>
        <a:xfrm>
          <a:off x="0" y="1607586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96FEE-3A56-435C-9141-9689B6E9A32E}">
      <dsp:nvSpPr>
        <dsp:cNvPr id="0" name=""/>
        <dsp:cNvSpPr/>
      </dsp:nvSpPr>
      <dsp:spPr>
        <a:xfrm>
          <a:off x="304800" y="1430466"/>
          <a:ext cx="42672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Прибытие в колонию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304800" y="1430466"/>
        <a:ext cx="4267200" cy="354240"/>
      </dsp:txXfrm>
    </dsp:sp>
    <dsp:sp modelId="{A8FB5909-3EEF-4BF8-A25E-34447E097169}">
      <dsp:nvSpPr>
        <dsp:cNvPr id="0" name=""/>
        <dsp:cNvSpPr/>
      </dsp:nvSpPr>
      <dsp:spPr>
        <a:xfrm>
          <a:off x="0" y="2331133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69A89C-FE60-4702-A0C0-9939443EB3D6}">
      <dsp:nvSpPr>
        <dsp:cNvPr id="0" name=""/>
        <dsp:cNvSpPr/>
      </dsp:nvSpPr>
      <dsp:spPr>
        <a:xfrm>
          <a:off x="304800" y="1974786"/>
          <a:ext cx="4267200" cy="5334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Первые 6 -8 месяцев пребывания в исправительном учреждении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304800" y="1974786"/>
        <a:ext cx="4267200" cy="533467"/>
      </dsp:txXfrm>
    </dsp:sp>
    <dsp:sp modelId="{3AC1DDF8-9D31-439C-A941-0B052B1C7BC5}">
      <dsp:nvSpPr>
        <dsp:cNvPr id="0" name=""/>
        <dsp:cNvSpPr/>
      </dsp:nvSpPr>
      <dsp:spPr>
        <a:xfrm>
          <a:off x="0" y="2875453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2782B-7884-41E3-AF26-1575C7FB9740}">
      <dsp:nvSpPr>
        <dsp:cNvPr id="0" name=""/>
        <dsp:cNvSpPr/>
      </dsp:nvSpPr>
      <dsp:spPr>
        <a:xfrm>
          <a:off x="304800" y="2698333"/>
          <a:ext cx="42672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За 6-8 месяцев до освобождения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304800" y="2698333"/>
        <a:ext cx="4267200" cy="354240"/>
      </dsp:txXfrm>
    </dsp:sp>
    <dsp:sp modelId="{0CACFE24-2F81-49E6-B767-486A7BF74C30}">
      <dsp:nvSpPr>
        <dsp:cNvPr id="0" name=""/>
        <dsp:cNvSpPr/>
      </dsp:nvSpPr>
      <dsp:spPr>
        <a:xfrm>
          <a:off x="0" y="3419773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78D7C8-7607-4D91-8D24-3AEF09B45486}">
      <dsp:nvSpPr>
        <dsp:cNvPr id="0" name=""/>
        <dsp:cNvSpPr/>
      </dsp:nvSpPr>
      <dsp:spPr>
        <a:xfrm>
          <a:off x="304800" y="3242653"/>
          <a:ext cx="42672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Освобождение из исправительного учреждения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304800" y="3242653"/>
        <a:ext cx="4267200" cy="354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82976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Психологическая характеристика адаптации осужденных к среде исправительного учреждения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404664"/>
            <a:ext cx="5038328" cy="681490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latin typeface="Monotype Corsiva" pitchFamily="66" charset="0"/>
              </a:rPr>
              <a:t>Н.Ф. </a:t>
            </a:r>
            <a:r>
              <a:rPr lang="ru-RU" sz="4000" b="1" i="1" dirty="0" smtClean="0">
                <a:latin typeface="Monotype Corsiva" pitchFamily="66" charset="0"/>
              </a:rPr>
              <a:t>ЯКОВЛЕВА</a:t>
            </a:r>
            <a:endParaRPr lang="ru-RU" sz="4000" b="1" i="1" dirty="0">
              <a:latin typeface="Monotype Corsiva" pitchFamily="66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563888" y="6021288"/>
            <a:ext cx="5470376" cy="681490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УЧЕБНАЯ    ПРЕЗЕНТАЦИЯ 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dirty="0" smtClean="0"/>
              <a:t>Критические периоды в отбывании наказаний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8179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В общем виде социализацию личности можно представить как процесс и результат</a:t>
            </a:r>
          </a:p>
          <a:p>
            <a:r>
              <a:rPr lang="ru-RU" dirty="0" smtClean="0"/>
              <a:t>вхождения человека в новую </a:t>
            </a:r>
            <a:r>
              <a:rPr lang="ru-RU" dirty="0" err="1" smtClean="0"/>
              <a:t>социокультурную</a:t>
            </a:r>
            <a:r>
              <a:rPr lang="ru-RU" dirty="0" smtClean="0"/>
              <a:t> среду. </a:t>
            </a:r>
          </a:p>
          <a:p>
            <a:r>
              <a:rPr lang="ru-RU" dirty="0" smtClean="0"/>
              <a:t>В ней можно выделить </a:t>
            </a:r>
            <a:r>
              <a:rPr lang="ru-RU" b="1" i="1" dirty="0" smtClean="0"/>
              <a:t>три этапа:</a:t>
            </a:r>
          </a:p>
          <a:p>
            <a:endParaRPr lang="ru-RU" dirty="0" smtClean="0"/>
          </a:p>
          <a:p>
            <a:r>
              <a:rPr lang="ru-RU" b="1" dirty="0" smtClean="0"/>
              <a:t>1) адаптация </a:t>
            </a:r>
            <a:r>
              <a:rPr lang="ru-RU" dirty="0" smtClean="0"/>
              <a:t>— предполагает усвоение действующих ценностей и норм, овладение соответствующими им формами деятельности и уподобление другим</a:t>
            </a:r>
          </a:p>
          <a:p>
            <a:r>
              <a:rPr lang="ru-RU" dirty="0" smtClean="0"/>
              <a:t>членам сообщества. Когда индивиду удается преодолеть трудности адаптационного</a:t>
            </a:r>
          </a:p>
          <a:p>
            <a:r>
              <a:rPr lang="ru-RU" dirty="0" smtClean="0"/>
              <a:t>периода, у него возникает чувство </a:t>
            </a:r>
            <a:r>
              <a:rPr lang="ru-RU" dirty="0" err="1" smtClean="0"/>
              <a:t>конформности</a:t>
            </a:r>
            <a:r>
              <a:rPr lang="ru-RU" dirty="0" smtClean="0"/>
              <a:t>, зависимости;</a:t>
            </a:r>
          </a:p>
          <a:p>
            <a:endParaRPr lang="ru-RU" b="1" dirty="0" smtClean="0"/>
          </a:p>
          <a:p>
            <a:r>
              <a:rPr lang="ru-RU" b="1" dirty="0" smtClean="0"/>
              <a:t>2) индивидуализация </a:t>
            </a:r>
            <a:r>
              <a:rPr lang="ru-RU" dirty="0" smtClean="0"/>
              <a:t>— порождается обостряющимся противоречием между</a:t>
            </a:r>
          </a:p>
          <a:p>
            <a:r>
              <a:rPr lang="ru-RU" dirty="0" smtClean="0"/>
              <a:t>установкой ≪быть таким, как все≫ и стремлением к </a:t>
            </a:r>
            <a:r>
              <a:rPr lang="ru-RU" dirty="0" err="1" smtClean="0"/>
              <a:t>персонализации</a:t>
            </a:r>
            <a:r>
              <a:rPr lang="ru-RU" dirty="0" smtClean="0"/>
              <a:t>.   Если человек, демонстрируя </a:t>
            </a:r>
            <a:r>
              <a:rPr lang="ru-RU" dirty="0" err="1" smtClean="0"/>
              <a:t>референтной</a:t>
            </a:r>
            <a:r>
              <a:rPr lang="ru-RU" dirty="0" smtClean="0"/>
              <a:t> для него группе личностные свойства, характеризующие его индивидуальность, не встречает взаимопонимания, то могут сформироваться негативизм, агрессивность, подозрительность;</a:t>
            </a:r>
          </a:p>
          <a:p>
            <a:r>
              <a:rPr lang="ru-RU" b="1" dirty="0" smtClean="0"/>
              <a:t>3) интеграция </a:t>
            </a:r>
            <a:r>
              <a:rPr lang="ru-RU" dirty="0" smtClean="0"/>
              <a:t>— определяется противоречием между стремлением индивида  быть идеально представленным своими особенностями в общности и потребностью общности одобрить и культивировать лишь те особенности, которые способствуют ее совершенствованию. Если противоречие не устранено, наступает дезинтеграция и как следствие — изоляция либо вытеснение из общности. </a:t>
            </a:r>
          </a:p>
          <a:p>
            <a:r>
              <a:rPr lang="ru-RU" dirty="0" smtClean="0"/>
              <a:t>Ситуация адаптации многократно повторяется, соответствующие личностные новообразования закрепляются, складывается устойчивая  структура личности.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Этапы социализации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1481328"/>
            <a:ext cx="8856984" cy="511602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Э. </a:t>
            </a:r>
            <a:r>
              <a:rPr lang="ru-RU" dirty="0" err="1" smtClean="0"/>
              <a:t>Оконем</a:t>
            </a:r>
            <a:r>
              <a:rPr lang="ru-RU" dirty="0" smtClean="0"/>
              <a:t> (1975) раскрывает понятие адаптации как процесс либо результат</a:t>
            </a:r>
          </a:p>
          <a:p>
            <a:r>
              <a:rPr lang="ru-RU" dirty="0" smtClean="0"/>
              <a:t>возникновения равновесия между потребностями личности и условиями</a:t>
            </a:r>
          </a:p>
          <a:p>
            <a:r>
              <a:rPr lang="ru-RU" dirty="0" smtClean="0"/>
              <a:t>общественной среды.</a:t>
            </a:r>
          </a:p>
          <a:p>
            <a:r>
              <a:rPr lang="ru-RU" dirty="0" smtClean="0"/>
              <a:t>К. </a:t>
            </a:r>
            <a:r>
              <a:rPr lang="ru-RU" dirty="0" err="1" smtClean="0"/>
              <a:t>Обуховский</a:t>
            </a:r>
            <a:r>
              <a:rPr lang="ru-RU" dirty="0" smtClean="0"/>
              <a:t> (1985) считает, что одним из условий нормального функционирования</a:t>
            </a:r>
          </a:p>
          <a:p>
            <a:r>
              <a:rPr lang="ru-RU" dirty="0" smtClean="0"/>
              <a:t>человека является надлежащее знание своих объективных потребностей</a:t>
            </a:r>
          </a:p>
          <a:p>
            <a:r>
              <a:rPr lang="ru-RU" dirty="0" smtClean="0"/>
              <a:t>и формирование соответствующих задач и целей на основании знания</a:t>
            </a:r>
          </a:p>
          <a:p>
            <a:r>
              <a:rPr lang="ru-RU" dirty="0" smtClean="0"/>
              <a:t>ситуации и собственных возможностей. К их числу можно отнести модель</a:t>
            </a:r>
          </a:p>
          <a:p>
            <a:r>
              <a:rPr lang="ru-RU" dirty="0" smtClean="0"/>
              <a:t>поведения лиц из ближайшей среды (значимых лиц). По мнению А. Левицкого</a:t>
            </a:r>
          </a:p>
          <a:p>
            <a:r>
              <a:rPr lang="ru-RU" dirty="0" smtClean="0"/>
              <a:t>(</a:t>
            </a:r>
            <a:r>
              <a:rPr lang="ru-RU" dirty="0" smtClean="0"/>
              <a:t>1990) облегчают </a:t>
            </a:r>
            <a:r>
              <a:rPr lang="ru-RU" dirty="0" smtClean="0"/>
              <a:t>процесс </a:t>
            </a:r>
            <a:r>
              <a:rPr lang="ru-RU" dirty="0" smtClean="0"/>
              <a:t>адаптации следующие </a:t>
            </a:r>
            <a:r>
              <a:rPr lang="ru-RU" dirty="0" smtClean="0"/>
              <a:t>факторы:</a:t>
            </a:r>
          </a:p>
          <a:p>
            <a:r>
              <a:rPr lang="ru-RU" dirty="0" smtClean="0"/>
              <a:t>1) степень социализации культуры, в которой развивается личность;</a:t>
            </a:r>
          </a:p>
          <a:p>
            <a:r>
              <a:rPr lang="ru-RU" dirty="0" smtClean="0"/>
              <a:t>2) формирование психического приспособления, то есть </a:t>
            </a:r>
            <a:r>
              <a:rPr lang="ru-RU" dirty="0" smtClean="0"/>
              <a:t>удовлетворение личных</a:t>
            </a:r>
            <a:r>
              <a:rPr lang="ru-RU" dirty="0" smtClean="0"/>
              <a:t>    </a:t>
            </a:r>
            <a:r>
              <a:rPr lang="ru-RU" dirty="0" smtClean="0"/>
              <a:t>потребностей </a:t>
            </a:r>
            <a:r>
              <a:rPr lang="ru-RU" dirty="0" smtClean="0"/>
              <a:t>в условиях данной культуры;</a:t>
            </a:r>
          </a:p>
          <a:p>
            <a:r>
              <a:rPr lang="ru-RU" dirty="0" smtClean="0"/>
              <a:t>3) согласование намеренного и ненамеренного влияния среды на </a:t>
            </a:r>
            <a:r>
              <a:rPr lang="ru-RU" dirty="0" err="1" smtClean="0"/>
              <a:t>ресоциализацию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Адаптация к условиям заключения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481328"/>
            <a:ext cx="8784976" cy="497200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Одним из признаков позитивной или негативной адаптации является вхождение в группу. </a:t>
            </a:r>
          </a:p>
          <a:p>
            <a:r>
              <a:rPr lang="ru-RU" dirty="0" smtClean="0"/>
              <a:t>Уже во время первого знакомства демонстрируется поведение,</a:t>
            </a:r>
          </a:p>
          <a:p>
            <a:r>
              <a:rPr lang="ru-RU" dirty="0" smtClean="0"/>
              <a:t>принятое в среде осужденных. Это особенно характерно для осужденных, ста</a:t>
            </a:r>
            <a:r>
              <a:rPr lang="ru-RU" b="1" dirty="0" smtClean="0"/>
              <a:t>1</a:t>
            </a:r>
            <a:r>
              <a:rPr lang="ru-RU" dirty="0" smtClean="0"/>
              <a:t>рающихся занять определенный статус (манера держаться, блатной язык, нецензурная брань, татуировки, жаргон, жесты).</a:t>
            </a:r>
          </a:p>
          <a:p>
            <a:r>
              <a:rPr lang="ru-RU" b="1" i="1" dirty="0" smtClean="0"/>
              <a:t>В качестве основных показателей социальной адаптации могут выступать:</a:t>
            </a:r>
          </a:p>
          <a:p>
            <a:r>
              <a:rPr lang="ru-RU" dirty="0" smtClean="0"/>
              <a:t>а) уровень оценки осужденным своих новых товарищей и администрации;</a:t>
            </a:r>
          </a:p>
          <a:p>
            <a:r>
              <a:rPr lang="ru-RU" dirty="0" smtClean="0"/>
              <a:t>б) уровень оценки отношения к нему группы, администрации;</a:t>
            </a:r>
          </a:p>
          <a:p>
            <a:r>
              <a:rPr lang="ru-RU" dirty="0" smtClean="0"/>
              <a:t>в) степень интенсивности общения с другими осужденными;</a:t>
            </a:r>
          </a:p>
          <a:p>
            <a:r>
              <a:rPr lang="ru-RU" dirty="0" smtClean="0"/>
              <a:t>г) уровень удовлетворенности характером взаимоотношений и своим местом</a:t>
            </a:r>
          </a:p>
          <a:p>
            <a:r>
              <a:rPr lang="ru-RU" dirty="0" smtClean="0"/>
              <a:t>в системе этих взаимоотношений.</a:t>
            </a:r>
          </a:p>
          <a:p>
            <a:endParaRPr lang="ru-RU" dirty="0" smtClean="0"/>
          </a:p>
          <a:p>
            <a:r>
              <a:rPr lang="ru-RU" dirty="0" smtClean="0"/>
              <a:t>Выделяются два пути проявления адаптации у осужденных: </a:t>
            </a:r>
            <a:r>
              <a:rPr lang="ru-RU" dirty="0" err="1" smtClean="0"/>
              <a:t>автопластический</a:t>
            </a:r>
            <a:r>
              <a:rPr lang="ru-RU" dirty="0" smtClean="0"/>
              <a:t> (приспособление существующих условий к себе) и аллопластический</a:t>
            </a:r>
          </a:p>
          <a:p>
            <a:r>
              <a:rPr lang="ru-RU" dirty="0" smtClean="0"/>
              <a:t>(подчинение нормам поведения, принятым в конкретной группе). Для исправительных</a:t>
            </a:r>
          </a:p>
          <a:p>
            <a:r>
              <a:rPr lang="ru-RU" dirty="0" smtClean="0"/>
              <a:t>учреждений больше характерен второй.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Вхождение в группу как механизм адаптации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Волевой аспект адаптации</a:t>
            </a:r>
            <a:r>
              <a:rPr lang="ru-RU" dirty="0" smtClean="0"/>
              <a:t>. Процесс вхождения в новые условия требует от человека затраты сил, волевых усилий, связанных с преодолением трудностей</a:t>
            </a:r>
          </a:p>
          <a:p>
            <a:r>
              <a:rPr lang="ru-RU" dirty="0" smtClean="0"/>
              <a:t>и препятствий.</a:t>
            </a:r>
          </a:p>
          <a:p>
            <a:r>
              <a:rPr lang="ru-RU" b="1" dirty="0" smtClean="0"/>
              <a:t>Мотивационный аспект </a:t>
            </a:r>
            <a:r>
              <a:rPr lang="ru-RU" dirty="0" smtClean="0"/>
              <a:t>проявляется в мотивах, которыми руководствуется осужденный при адаптации.</a:t>
            </a:r>
          </a:p>
          <a:p>
            <a:r>
              <a:rPr lang="ru-RU" b="1" dirty="0" smtClean="0"/>
              <a:t>Практический аспект. </a:t>
            </a:r>
            <a:r>
              <a:rPr lang="ru-RU" dirty="0" smtClean="0"/>
              <a:t>Осужденному с первых дней жизни в новых условиях приходится вступать в систему объективных взаимоотношений с окружающими.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От степени активности его вхождения в социальную жизнь зависит  идентификация личности со средой.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Аспекты адаптации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>В. </a:t>
            </a:r>
            <a:r>
              <a:rPr lang="ru-RU" sz="1400" dirty="0" err="1" smtClean="0"/>
              <a:t>Франкл</a:t>
            </a:r>
            <a:r>
              <a:rPr lang="ru-RU" sz="1400" dirty="0" smtClean="0"/>
              <a:t> (1990) выделяет следующие этапы адаптации: стартового психического</a:t>
            </a:r>
          </a:p>
          <a:p>
            <a:r>
              <a:rPr lang="ru-RU" sz="1400" dirty="0" smtClean="0"/>
              <a:t>напряжения; острых психических реакций; </a:t>
            </a:r>
            <a:r>
              <a:rPr lang="ru-RU" sz="1400" dirty="0" err="1" smtClean="0"/>
              <a:t>переадаптации</a:t>
            </a:r>
            <a:r>
              <a:rPr lang="ru-RU" sz="1400" dirty="0" smtClean="0"/>
              <a:t>; завершающего психического напряжения; острых психических реакций выхода; психологической </a:t>
            </a:r>
            <a:r>
              <a:rPr lang="ru-RU" sz="1400" dirty="0" err="1" smtClean="0"/>
              <a:t>реадаптации</a:t>
            </a:r>
            <a:r>
              <a:rPr lang="ru-RU" sz="1400" dirty="0" smtClean="0"/>
              <a:t>.</a:t>
            </a:r>
          </a:p>
          <a:p>
            <a:r>
              <a:rPr lang="ru-RU" sz="1400" b="1" i="1" dirty="0" smtClean="0"/>
              <a:t>Эмоциональные особенности адаптации </a:t>
            </a:r>
            <a:r>
              <a:rPr lang="ru-RU" sz="1400" dirty="0" smtClean="0"/>
              <a:t>связаны с тем, что в результате</a:t>
            </a:r>
          </a:p>
          <a:p>
            <a:r>
              <a:rPr lang="ru-RU" sz="1400" dirty="0" smtClean="0"/>
              <a:t>заключения возникает сенсорный голод</a:t>
            </a:r>
            <a:r>
              <a:rPr lang="ru-RU" sz="1400" i="1" dirty="0" smtClean="0"/>
              <a:t>.  Я узнал</a:t>
            </a:r>
            <a:r>
              <a:rPr lang="ru-RU" sz="1400" dirty="0" smtClean="0"/>
              <a:t>, — отмечал один заключенный,</a:t>
            </a:r>
          </a:p>
          <a:p>
            <a:r>
              <a:rPr lang="ru-RU" sz="1400" dirty="0" smtClean="0"/>
              <a:t>— что тишина не только простое отсутствие шумов и звуков...</a:t>
            </a:r>
            <a:r>
              <a:rPr lang="ru-RU" sz="1400" i="1" dirty="0" smtClean="0"/>
              <a:t> Тишина — это одно из свойств существующей материи, свойство, которое может убивать. </a:t>
            </a:r>
          </a:p>
          <a:p>
            <a:r>
              <a:rPr lang="ru-RU" sz="1400" dirty="0" smtClean="0"/>
              <a:t>Вот как описывает психическую скуку заключенный: </a:t>
            </a:r>
            <a:r>
              <a:rPr lang="ru-RU" sz="1400" i="1" dirty="0" smtClean="0"/>
              <a:t>Все надоело, частые смены настроения, раздражение от всего. Хочется что-нибудь выкинуть, кого-то ударить, запустить в него чем-нибудь, что попадет под руку. </a:t>
            </a:r>
          </a:p>
          <a:p>
            <a:r>
              <a:rPr lang="ru-RU" sz="1400" dirty="0" smtClean="0"/>
              <a:t>Испытуемые в сурдокамерах на длительные сроки (до 120 суток) с запрещением двигаться, вставать отмечают в своих дневниках: </a:t>
            </a:r>
            <a:r>
              <a:rPr lang="ru-RU" sz="1400" i="1" dirty="0" smtClean="0"/>
              <a:t>По вечерам наваливается</a:t>
            </a:r>
          </a:p>
          <a:p>
            <a:r>
              <a:rPr lang="ru-RU" sz="1400" i="1" dirty="0" smtClean="0"/>
              <a:t>тоска, отупение, безумие, апатия. Один из испытуемых на седьмой день  записал: Настроение меняется, как ленинградская погода, чувствую себя лучше, когда рядом никого нет. Иногда в ответ на незначительные ситуации появляются слезы. К концу пятого дня ощущается раздражительность, вспыльчивость, в дальнейшем снижение работоспособности и психического тонуса, вялость, апатия, ослабление волевых процессов, безразличие к окружающему, депрессия.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Этапы адаптации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72518" cy="4525963"/>
          </a:xfrm>
        </p:spPr>
        <p:txBody>
          <a:bodyPr>
            <a:noAutofit/>
          </a:bodyPr>
          <a:lstStyle/>
          <a:p>
            <a:r>
              <a:rPr lang="ru-RU" sz="1400" b="1" i="1" dirty="0" smtClean="0"/>
              <a:t>К субъективным психологическим факторам адаптации</a:t>
            </a:r>
            <a:r>
              <a:rPr lang="ru-RU" sz="1400" dirty="0" smtClean="0"/>
              <a:t> осужденного к новым</a:t>
            </a:r>
          </a:p>
          <a:p>
            <a:r>
              <a:rPr lang="ru-RU" sz="1400" dirty="0" smtClean="0"/>
              <a:t>условиям относятся: личностные характеристики осужденного; степень</a:t>
            </a:r>
          </a:p>
          <a:p>
            <a:r>
              <a:rPr lang="ru-RU" sz="1400" dirty="0" smtClean="0"/>
              <a:t>внушаемости личности; степень ригидности (проявляется в инертности психики);</a:t>
            </a:r>
          </a:p>
          <a:p>
            <a:r>
              <a:rPr lang="ru-RU" sz="1400" dirty="0" smtClean="0"/>
              <a:t>психологическая совместимость.</a:t>
            </a:r>
          </a:p>
          <a:p>
            <a:r>
              <a:rPr lang="ru-RU" sz="1400" b="1" i="1" dirty="0" smtClean="0"/>
              <a:t>К объективным факторам</a:t>
            </a:r>
            <a:r>
              <a:rPr lang="ru-RU" sz="1400" dirty="0" smtClean="0"/>
              <a:t>, влияющим на процесс адаптации осужденного,</a:t>
            </a:r>
          </a:p>
          <a:p>
            <a:r>
              <a:rPr lang="ru-RU" sz="1400" dirty="0" smtClean="0"/>
              <a:t>относятся: резкие границы требований при переходе осужденных из одной</a:t>
            </a:r>
          </a:p>
          <a:p>
            <a:r>
              <a:rPr lang="ru-RU" sz="1400" dirty="0" smtClean="0"/>
              <a:t>социальной среды в другую; разница в материально-бытовых условиях в старой</a:t>
            </a:r>
          </a:p>
          <a:p>
            <a:r>
              <a:rPr lang="ru-RU" sz="1400" dirty="0" smtClean="0"/>
              <a:t>и новой социальной адаптивной ситуации; пространственно-временные</a:t>
            </a:r>
          </a:p>
          <a:p>
            <a:r>
              <a:rPr lang="ru-RU" sz="1400" dirty="0" smtClean="0"/>
              <a:t>условия, их отличие от прежних; система связей и отношений, в которую</a:t>
            </a:r>
          </a:p>
          <a:p>
            <a:r>
              <a:rPr lang="ru-RU" sz="1400" dirty="0" smtClean="0"/>
              <a:t>включается осужденный в новой адаптивной ситуации.</a:t>
            </a:r>
          </a:p>
          <a:p>
            <a:r>
              <a:rPr lang="ru-RU" sz="1400" b="1" i="1" dirty="0" smtClean="0"/>
              <a:t>Две группы факторов, затрудняющих процесс адаптации:</a:t>
            </a:r>
          </a:p>
          <a:p>
            <a:r>
              <a:rPr lang="ru-RU" sz="1400" dirty="0" smtClean="0"/>
              <a:t>— неподготовленность к процессу адаптации (</a:t>
            </a:r>
            <a:r>
              <a:rPr lang="ru-RU" sz="1400" dirty="0" err="1" smtClean="0"/>
              <a:t>несформированность</a:t>
            </a:r>
            <a:r>
              <a:rPr lang="ru-RU" sz="1400" dirty="0" smtClean="0"/>
              <a:t> четких</a:t>
            </a:r>
          </a:p>
          <a:p>
            <a:r>
              <a:rPr lang="ru-RU" sz="1400" dirty="0" smtClean="0"/>
              <a:t>жизненных целей, отсутствие трудовых умений и навыков, способностей к</a:t>
            </a:r>
          </a:p>
          <a:p>
            <a:r>
              <a:rPr lang="ru-RU" sz="1400" dirty="0" smtClean="0"/>
              <a:t>профессии);</a:t>
            </a:r>
          </a:p>
          <a:p>
            <a:r>
              <a:rPr lang="ru-RU" sz="1400" dirty="0" smtClean="0"/>
              <a:t>— неблагоприятные материальные, бытовые и духовные условия для адаптации</a:t>
            </a:r>
          </a:p>
          <a:p>
            <a:r>
              <a:rPr lang="ru-RU" sz="1400" dirty="0" smtClean="0"/>
              <a:t>в местах лишения свободы.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Объективные и субъективные психологические факторы  адаптации осужденных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Autofit/>
          </a:bodyPr>
          <a:lstStyle/>
          <a:p>
            <a:r>
              <a:rPr lang="ru-RU" sz="1400" dirty="0" smtClean="0"/>
              <a:t>Осужденные за корыстные преступления стараются вести двойную жизнь. Их внешнее положительное поведение не всегда свидетельствует о раскаянии и внутреннем осуждении. </a:t>
            </a:r>
          </a:p>
          <a:p>
            <a:r>
              <a:rPr lang="ru-RU" sz="1400" dirty="0" smtClean="0"/>
              <a:t>Ранее судимые адаптируются быстрее других категорий осужденных. </a:t>
            </a:r>
          </a:p>
          <a:p>
            <a:r>
              <a:rPr lang="ru-RU" sz="1400" dirty="0" smtClean="0"/>
              <a:t>Чем моложе корыстный преступник, тем более он криминален: стремится к лидерству, конфликтует, трудно уживается в коллективе, в период адаптации сразу же занимает отрицательную позицию.  </a:t>
            </a:r>
          </a:p>
          <a:p>
            <a:r>
              <a:rPr lang="ru-RU" sz="1400" dirty="0" smtClean="0"/>
              <a:t>Осужденные из числа семейных чаще позитивно адаптируются, оказывают помощь родным и поддерживают с ними постоянную связь. </a:t>
            </a:r>
          </a:p>
          <a:p>
            <a:r>
              <a:rPr lang="ru-RU" sz="1400" dirty="0" smtClean="0"/>
              <a:t>Осужденные за насильственные преступления характеризуются большими сроками</a:t>
            </a:r>
          </a:p>
          <a:p>
            <a:r>
              <a:rPr lang="ru-RU" sz="1400" dirty="0" smtClean="0"/>
              <a:t>лишения свободы. Они старше преступников, осужденных за корыстные преступления.</a:t>
            </a:r>
          </a:p>
          <a:p>
            <a:r>
              <a:rPr lang="ru-RU" sz="1400" dirty="0" smtClean="0"/>
              <a:t>Чем моложе такие осужденные, тем сложнее они адаптируются.</a:t>
            </a:r>
          </a:p>
          <a:p>
            <a:r>
              <a:rPr lang="ru-RU" sz="1400" dirty="0" smtClean="0"/>
              <a:t>У осужденных, неоднократно судимых за насильственные преступления, процесс</a:t>
            </a:r>
          </a:p>
          <a:p>
            <a:r>
              <a:rPr lang="ru-RU" sz="1400" dirty="0" smtClean="0"/>
              <a:t>адаптации идентичен.</a:t>
            </a:r>
          </a:p>
          <a:p>
            <a:r>
              <a:rPr lang="ru-RU" sz="1400" dirty="0" smtClean="0"/>
              <a:t> В определенной связи с адаптацией находится возраст осужденных. Например,</a:t>
            </a:r>
          </a:p>
          <a:p>
            <a:r>
              <a:rPr lang="ru-RU" sz="1400" dirty="0" smtClean="0"/>
              <a:t>каждый второй осужденный до 25 лет наиболее тяжело переживает начальный период (треть срока).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Особенности социальной адаптации различных категорий осужденных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800" dirty="0" smtClean="0"/>
              <a:t>Адаптация осужденных зависит от их пола. Так, наиболее тяжело переживают первый период отбывания наказания 54% мужчин и 45,2% женщин, а заключительный— соответственно 33,8 и 48,3%. Женщин особенно заботит семейная, трудовая, жилищная неустроенность.</a:t>
            </a:r>
          </a:p>
          <a:p>
            <a:r>
              <a:rPr lang="ru-RU" sz="2800" dirty="0" smtClean="0"/>
              <a:t>Лица, имеющие семьи и поддерживающие с ней связь, боле оптимистично</a:t>
            </a:r>
          </a:p>
          <a:p>
            <a:r>
              <a:rPr lang="ru-RU" sz="2800" dirty="0" smtClean="0"/>
              <a:t>смотрят на свое будущее, более спокойно чувствуют себя в критические для</a:t>
            </a:r>
          </a:p>
          <a:p>
            <a:r>
              <a:rPr lang="ru-RU" sz="2800" dirty="0" smtClean="0"/>
              <a:t>большинства первый и последний периоды отбывания наказания. Мужчины,</a:t>
            </a:r>
          </a:p>
          <a:p>
            <a:r>
              <a:rPr lang="ru-RU" sz="2800" dirty="0" smtClean="0"/>
              <a:t>не имеющие семьи, труднее переносят первый период, а женщины — заключительный </a:t>
            </a:r>
          </a:p>
          <a:p>
            <a:r>
              <a:rPr lang="ru-RU" dirty="0" smtClean="0"/>
              <a:t>Адаптация во многом зависит и от количества судимостей осужденного.</a:t>
            </a:r>
          </a:p>
          <a:p>
            <a:r>
              <a:rPr lang="ru-RU" dirty="0" smtClean="0"/>
              <a:t>Впервые осужденные к лишению свободы особенно трудно переносят начальный</a:t>
            </a:r>
          </a:p>
          <a:p>
            <a:r>
              <a:rPr lang="ru-RU" dirty="0" smtClean="0"/>
              <a:t>период, тогда как среди лиц, имеющих две и более судимости, их меньше.</a:t>
            </a:r>
          </a:p>
          <a:p>
            <a:r>
              <a:rPr lang="ru-RU" dirty="0" smtClean="0"/>
              <a:t>Это объясняется тем, что у неоднократно отбывавших лишение свободы</a:t>
            </a:r>
          </a:p>
          <a:p>
            <a:r>
              <a:rPr lang="ru-RU" dirty="0" smtClean="0"/>
              <a:t>имеются четкие представления об обстановке в исправительном учреждении,</a:t>
            </a:r>
          </a:p>
          <a:p>
            <a:r>
              <a:rPr lang="ru-RU" dirty="0" smtClean="0"/>
              <a:t>накопленный опыт их предыдущей адаптации.</a:t>
            </a:r>
          </a:p>
          <a:p>
            <a:r>
              <a:rPr lang="ru-RU" dirty="0" smtClean="0"/>
              <a:t>На заключительном этапе наибольшим переживаниям подвержены лица с</a:t>
            </a:r>
          </a:p>
          <a:p>
            <a:r>
              <a:rPr lang="ru-RU" dirty="0" smtClean="0"/>
              <a:t>большим количеством судимостей, поскольку они начинают глубже осознавать</a:t>
            </a:r>
          </a:p>
          <a:p>
            <a:r>
              <a:rPr lang="ru-RU" dirty="0" smtClean="0"/>
              <a:t>трудности, которые у них могут возникнуть в связи с устройством жизни</a:t>
            </a:r>
          </a:p>
          <a:p>
            <a:r>
              <a:rPr lang="ru-RU" dirty="0" smtClean="0"/>
              <a:t>на свободе. Они обычно жалуются на ухудшение состояния здоровья, отсутствие</a:t>
            </a:r>
          </a:p>
          <a:p>
            <a:r>
              <a:rPr lang="ru-RU" dirty="0" smtClean="0"/>
              <a:t>материальных сбережений, жилья, семьи.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Особенности социальной адаптации различных категорий осужденных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</TotalTime>
  <Words>1281</Words>
  <Application>Microsoft Office PowerPoint</Application>
  <PresentationFormat>Экран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Психологическая характеристика адаптации осужденных к среде исправительного учреждения</vt:lpstr>
      <vt:lpstr>Этапы социализации </vt:lpstr>
      <vt:lpstr>Адаптация к условиям заключения</vt:lpstr>
      <vt:lpstr>Вхождение в группу как механизм адаптации</vt:lpstr>
      <vt:lpstr>Аспекты адаптации</vt:lpstr>
      <vt:lpstr>Этапы адаптации</vt:lpstr>
      <vt:lpstr>Объективные и субъективные психологические факторы  адаптации осужденных</vt:lpstr>
      <vt:lpstr>Особенности социальной адаптации различных категорий осужденных</vt:lpstr>
      <vt:lpstr>Особенности социальной адаптации различных категорий осужденных</vt:lpstr>
      <vt:lpstr>Критические периоды в отбывании наказаний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ПЕНИТЕНЦИАРНАЯ ПСИХОЛОГИЯ</dc:title>
  <dc:creator>ИДОиПК</dc:creator>
  <cp:lastModifiedBy>KSPU</cp:lastModifiedBy>
  <cp:revision>25</cp:revision>
  <dcterms:created xsi:type="dcterms:W3CDTF">2014-09-03T11:18:04Z</dcterms:created>
  <dcterms:modified xsi:type="dcterms:W3CDTF">2016-04-27T08:38:22Z</dcterms:modified>
</cp:coreProperties>
</file>