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69" r:id="rId5"/>
    <p:sldId id="270" r:id="rId6"/>
    <p:sldId id="271" r:id="rId7"/>
    <p:sldId id="260" r:id="rId8"/>
    <p:sldId id="272" r:id="rId9"/>
    <p:sldId id="273" r:id="rId10"/>
    <p:sldId id="262" r:id="rId11"/>
    <p:sldId id="263" r:id="rId12"/>
    <p:sldId id="264" r:id="rId13"/>
    <p:sldId id="265" r:id="rId14"/>
    <p:sldId id="266" r:id="rId15"/>
    <p:sldId id="274" r:id="rId16"/>
    <p:sldId id="275" r:id="rId17"/>
    <p:sldId id="276" r:id="rId18"/>
    <p:sldId id="268" r:id="rId19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254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254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1474" y="53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32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Тройной</a:t>
            </a:r>
            <a:r>
              <a:rPr lang="ru-RU" sz="3200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прыжок с места</a:t>
            </a:r>
            <a:endParaRPr lang="ru-RU" sz="320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29740030666005701"/>
          <c:y val="2.3440180213693766E-2"/>
        </c:manualLayout>
      </c:layout>
      <c:overlay val="0"/>
      <c:spPr>
        <a:noFill/>
        <a:ln w="25333">
          <a:noFill/>
        </a:ln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6.3447069116360458E-2"/>
          <c:y val="0.13924603174603181"/>
          <c:w val="0.92960848643919536"/>
          <c:h val="0.6531942882139735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 эксперимента</c:v>
                </c:pt>
              </c:strCache>
            </c:strRef>
          </c:tx>
          <c:spPr>
            <a:solidFill>
              <a:srgbClr val="4F81BD"/>
            </a:solidFill>
            <a:ln w="25333">
              <a:noFill/>
            </a:ln>
          </c:spPr>
          <c:invertIfNegative val="0"/>
          <c:dLbls>
            <c:dLbl>
              <c:idx val="0"/>
              <c:layout>
                <c:manualLayout>
                  <c:x val="6.9444444444444458E-3"/>
                  <c:y val="-0.11507936507936509"/>
                </c:manualLayout>
              </c:layout>
              <c:spPr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65000"/>
                      <a:lumOff val="3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0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borderCallout1">
                      <a:avLst>
                        <a:gd name="adj1" fmla="val 85184"/>
                        <a:gd name="adj2" fmla="val 16880"/>
                        <a:gd name="adj3" fmla="val 384672"/>
                        <a:gd name="adj4" fmla="val 36712"/>
                      </a:avLst>
                    </a:prstGeom>
                  </c15:spPr>
                </c:ext>
                <c:ext xmlns:c16="http://schemas.microsoft.com/office/drawing/2014/chart" uri="{C3380CC4-5D6E-409C-BE32-E72D297353CC}">
                  <c16:uniqueId val="{00000000-DDDA-4094-A067-2423DBD255FD}"/>
                </c:ext>
              </c:extLst>
            </c:dLbl>
            <c:dLbl>
              <c:idx val="1"/>
              <c:layout>
                <c:manualLayout>
                  <c:x val="-5.7869459025955096E-3"/>
                  <c:y val="-9.1269841269841306E-2"/>
                </c:manualLayout>
              </c:layout>
              <c:spPr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65000"/>
                      <a:lumOff val="3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/>
                <a:lstStyle/>
                <a:p>
                  <a:pPr>
                    <a:defRPr sz="20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borderCallout1">
                      <a:avLst>
                        <a:gd name="adj1" fmla="val 85834"/>
                        <a:gd name="adj2" fmla="val 48245"/>
                        <a:gd name="adj3" fmla="val 351655"/>
                        <a:gd name="adj4" fmla="val 61181"/>
                      </a:avLst>
                    </a:prstGeom>
                  </c15:spPr>
                </c:ext>
                <c:ext xmlns:c16="http://schemas.microsoft.com/office/drawing/2014/chart" uri="{C3380CC4-5D6E-409C-BE32-E72D297353CC}">
                  <c16:uniqueId val="{00000001-C7A9-4E3F-9BAF-F13AB5BA5CB6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borderCallout1">
                    <a:avLst/>
                  </a:prstGeom>
                </c15:spPr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Контрольная группа</c:v>
                </c:pt>
                <c:pt idx="1">
                  <c:v>Экспериментальная группа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615</c:v>
                </c:pt>
                <c:pt idx="1">
                  <c:v>614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A9-4E3F-9BAF-F13AB5BA5CB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после эксперимента</c:v>
                </c:pt>
              </c:strCache>
            </c:strRef>
          </c:tx>
          <c:spPr>
            <a:solidFill>
              <a:srgbClr val="C0504D"/>
            </a:solidFill>
            <a:ln w="25333">
              <a:noFill/>
            </a:ln>
          </c:spPr>
          <c:invertIfNegative val="0"/>
          <c:dLbls>
            <c:dLbl>
              <c:idx val="0"/>
              <c:layout>
                <c:manualLayout>
                  <c:x val="0.14814819564492551"/>
                  <c:y val="7.5396739942134486E-2"/>
                </c:manualLayout>
              </c:layout>
              <c:spPr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65000"/>
                      <a:lumOff val="3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/>
                <a:lstStyle/>
                <a:p>
                  <a:pPr>
                    <a:defRPr sz="20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borderCallout2">
                      <a:avLst>
                        <a:gd name="adj1" fmla="val 97671"/>
                        <a:gd name="adj2" fmla="val 25613"/>
                        <a:gd name="adj3" fmla="val 93725"/>
                        <a:gd name="adj4" fmla="val 14451"/>
                        <a:gd name="adj5" fmla="val 101081"/>
                        <a:gd name="adj6" fmla="val -236238"/>
                      </a:avLst>
                    </a:prstGeom>
                  </c15:spPr>
                </c:ext>
                <c:ext xmlns:c16="http://schemas.microsoft.com/office/drawing/2014/chart" uri="{C3380CC4-5D6E-409C-BE32-E72D297353CC}">
                  <c16:uniqueId val="{00000003-C7A9-4E3F-9BAF-F13AB5BA5CB6}"/>
                </c:ext>
              </c:extLst>
            </c:dLbl>
            <c:dLbl>
              <c:idx val="1"/>
              <c:layout>
                <c:manualLayout>
                  <c:x val="0.11642533519327654"/>
                  <c:y val="-9.9581499162998341E-2"/>
                </c:manualLayout>
              </c:layout>
              <c:spPr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65000"/>
                      <a:lumOff val="3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0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borderCallout2">
                      <a:avLst>
                        <a:gd name="adj1" fmla="val 85184"/>
                        <a:gd name="adj2" fmla="val 16880"/>
                        <a:gd name="adj3" fmla="val 77369"/>
                        <a:gd name="adj4" fmla="val 16951"/>
                        <a:gd name="adj5" fmla="val 361596"/>
                        <a:gd name="adj6" fmla="val -172770"/>
                      </a:avLst>
                    </a:prstGeom>
                  </c15:spPr>
                </c:ext>
                <c:ext xmlns:c16="http://schemas.microsoft.com/office/drawing/2014/chart" uri="{C3380CC4-5D6E-409C-BE32-E72D297353CC}">
                  <c16:uniqueId val="{00000004-C7A9-4E3F-9BAF-F13AB5BA5CB6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borderCallout2">
                    <a:avLst/>
                  </a:prstGeom>
                </c15:spPr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Контрольная группа</c:v>
                </c:pt>
                <c:pt idx="1">
                  <c:v>Экспериментальная группа 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624</c:v>
                </c:pt>
                <c:pt idx="1">
                  <c:v>630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7A9-4E3F-9BAF-F13AB5BA5C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828320176"/>
        <c:axId val="-828328336"/>
        <c:axId val="0"/>
      </c:bar3DChart>
      <c:catAx>
        <c:axId val="-8283201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 sz="1400" b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Сантиметры</a:t>
                </a:r>
              </a:p>
            </c:rich>
          </c:tx>
          <c:layout>
            <c:manualLayout>
              <c:xMode val="edge"/>
              <c:yMode val="edge"/>
              <c:x val="4.4624362935174917E-2"/>
              <c:y val="0.84083263416283616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ln w="950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-828328336"/>
        <c:crosses val="autoZero"/>
        <c:auto val="1"/>
        <c:lblAlgn val="ctr"/>
        <c:lblOffset val="100"/>
        <c:noMultiLvlLbl val="0"/>
      </c:catAx>
      <c:valAx>
        <c:axId val="-828328336"/>
        <c:scaling>
          <c:orientation val="minMax"/>
        </c:scaling>
        <c:delete val="0"/>
        <c:axPos val="l"/>
        <c:majorGridlines>
          <c:spPr>
            <a:ln w="950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50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-828320176"/>
        <c:crosses val="autoZero"/>
        <c:crossBetween val="between"/>
      </c:valAx>
      <c:spPr>
        <a:noFill/>
        <a:ln w="25333">
          <a:noFill/>
        </a:ln>
      </c:spPr>
    </c:plotArea>
    <c:legend>
      <c:legendPos val="r"/>
      <c:layout>
        <c:manualLayout>
          <c:xMode val="edge"/>
          <c:yMode val="edge"/>
          <c:x val="4.2990654205607493E-2"/>
          <c:y val="0.92567567567567588"/>
          <c:w val="0.58878504672897192"/>
          <c:h val="7.4324324324324342E-2"/>
        </c:manualLayout>
      </c:layout>
      <c:overlay val="0"/>
      <c:spPr>
        <a:noFill/>
        <a:ln w="25333">
          <a:noFill/>
        </a:ln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00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32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Прыжок</a:t>
            </a:r>
            <a:r>
              <a:rPr lang="ru-RU" sz="3200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вверх с места</a:t>
            </a:r>
            <a:endParaRPr lang="ru-RU" sz="320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28275901822667476"/>
          <c:y val="1.906572702034293E-2"/>
        </c:manualLayout>
      </c:layout>
      <c:overlay val="0"/>
      <c:spPr>
        <a:noFill/>
        <a:ln w="25333">
          <a:noFill/>
        </a:ln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6.3447069116360458E-2"/>
          <c:y val="0.13924603174603181"/>
          <c:w val="0.92960848643919536"/>
          <c:h val="0.6531942882139735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 эксперимента</c:v>
                </c:pt>
              </c:strCache>
            </c:strRef>
          </c:tx>
          <c:spPr>
            <a:solidFill>
              <a:srgbClr val="4F81BD"/>
            </a:solidFill>
            <a:ln w="25333">
              <a:noFill/>
            </a:ln>
          </c:spPr>
          <c:invertIfNegative val="0"/>
          <c:dLbls>
            <c:dLbl>
              <c:idx val="0"/>
              <c:layout>
                <c:manualLayout>
                  <c:x val="6.9444444444444458E-3"/>
                  <c:y val="-0.11507936507936509"/>
                </c:manualLayout>
              </c:layout>
              <c:spPr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65000"/>
                      <a:lumOff val="3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0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borderCallout1">
                      <a:avLst>
                        <a:gd name="adj1" fmla="val 77369"/>
                        <a:gd name="adj2" fmla="val 13756"/>
                        <a:gd name="adj3" fmla="val 384672"/>
                        <a:gd name="adj4" fmla="val 32538"/>
                      </a:avLst>
                    </a:prstGeom>
                  </c15:spPr>
                </c:ext>
                <c:ext xmlns:c16="http://schemas.microsoft.com/office/drawing/2014/chart" uri="{C3380CC4-5D6E-409C-BE32-E72D297353CC}">
                  <c16:uniqueId val="{00000000-C7A9-4E3F-9BAF-F13AB5BA5CB6}"/>
                </c:ext>
              </c:extLst>
            </c:dLbl>
            <c:dLbl>
              <c:idx val="1"/>
              <c:layout>
                <c:manualLayout>
                  <c:x val="-9.065301683556028E-4"/>
                  <c:y val="-0.11751641281060347"/>
                </c:manualLayout>
              </c:layout>
              <c:spPr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65000"/>
                      <a:lumOff val="3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/>
                <a:lstStyle/>
                <a:p>
                  <a:pPr>
                    <a:defRPr sz="20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borderCallout1">
                      <a:avLst>
                        <a:gd name="adj1" fmla="val 101618"/>
                        <a:gd name="adj2" fmla="val 48081"/>
                        <a:gd name="adj3" fmla="val 351655"/>
                        <a:gd name="adj4" fmla="val 61181"/>
                      </a:avLst>
                    </a:prstGeom>
                  </c15:spPr>
                </c:ext>
                <c:ext xmlns:c16="http://schemas.microsoft.com/office/drawing/2014/chart" uri="{C3380CC4-5D6E-409C-BE32-E72D297353CC}">
                  <c16:uniqueId val="{00000001-C7A9-4E3F-9BAF-F13AB5BA5CB6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borderCallout1">
                    <a:avLst/>
                  </a:prstGeom>
                </c15:spPr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Контрольная группа</c:v>
                </c:pt>
                <c:pt idx="1">
                  <c:v>Экспериментальная группа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34</c:v>
                </c:pt>
                <c:pt idx="1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A9-4E3F-9BAF-F13AB5BA5CB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после эксперимента</c:v>
                </c:pt>
              </c:strCache>
            </c:strRef>
          </c:tx>
          <c:spPr>
            <a:solidFill>
              <a:srgbClr val="C0504D"/>
            </a:solidFill>
            <a:ln w="25333">
              <a:noFill/>
            </a:ln>
          </c:spPr>
          <c:invertIfNegative val="0"/>
          <c:dLbls>
            <c:dLbl>
              <c:idx val="0"/>
              <c:layout>
                <c:manualLayout>
                  <c:x val="8.4702543587615267E-2"/>
                  <c:y val="-9.5207045969647533E-2"/>
                </c:manualLayout>
              </c:layout>
              <c:spPr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65000"/>
                      <a:lumOff val="3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/>
                <a:lstStyle/>
                <a:p>
                  <a:pPr>
                    <a:defRPr sz="20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borderCallout2">
                      <a:avLst>
                        <a:gd name="adj1" fmla="val 93725"/>
                        <a:gd name="adj2" fmla="val 13972"/>
                        <a:gd name="adj3" fmla="val 85833"/>
                        <a:gd name="adj4" fmla="val 9355"/>
                        <a:gd name="adj5" fmla="val 357575"/>
                        <a:gd name="adj6" fmla="val -165062"/>
                      </a:avLst>
                    </a:prstGeom>
                  </c15:spPr>
                </c:ext>
                <c:ext xmlns:c16="http://schemas.microsoft.com/office/drawing/2014/chart" uri="{C3380CC4-5D6E-409C-BE32-E72D297353CC}">
                  <c16:uniqueId val="{00000000-DC1E-4966-8E12-ACA32F2E8E77}"/>
                </c:ext>
              </c:extLst>
            </c:dLbl>
            <c:dLbl>
              <c:idx val="1"/>
              <c:layout>
                <c:manualLayout>
                  <c:x val="0.11154490571548233"/>
                  <c:y val="-0.11707931193640167"/>
                </c:manualLayout>
              </c:layout>
              <c:spPr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65000"/>
                      <a:lumOff val="3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0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borderCallout2">
                      <a:avLst>
                        <a:gd name="adj1" fmla="val 93000"/>
                        <a:gd name="adj2" fmla="val 6393"/>
                        <a:gd name="adj3" fmla="val 85184"/>
                        <a:gd name="adj4" fmla="val 5422"/>
                        <a:gd name="adj5" fmla="val 387649"/>
                        <a:gd name="adj6" fmla="val -230477"/>
                      </a:avLst>
                    </a:prstGeom>
                  </c15:spPr>
                </c:ext>
                <c:ext xmlns:c16="http://schemas.microsoft.com/office/drawing/2014/chart" uri="{C3380CC4-5D6E-409C-BE32-E72D297353CC}">
                  <c16:uniqueId val="{00000004-C7A9-4E3F-9BAF-F13AB5BA5CB6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borderCallout2">
                    <a:avLst/>
                  </a:prstGeom>
                </c15:spPr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Контрольная группа</c:v>
                </c:pt>
                <c:pt idx="1">
                  <c:v>Экспериментальная группа 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35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7A9-4E3F-9BAF-F13AB5BA5C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828316368"/>
        <c:axId val="-828315824"/>
        <c:axId val="0"/>
      </c:bar3DChart>
      <c:catAx>
        <c:axId val="-82831636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 sz="1400" b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Сантиметры</a:t>
                </a:r>
              </a:p>
            </c:rich>
          </c:tx>
          <c:layout>
            <c:manualLayout>
              <c:xMode val="edge"/>
              <c:yMode val="edge"/>
              <c:x val="5.6203452509612777E-2"/>
              <c:y val="0.85065657604120182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ln w="950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-828315824"/>
        <c:crosses val="autoZero"/>
        <c:auto val="1"/>
        <c:lblAlgn val="ctr"/>
        <c:lblOffset val="100"/>
        <c:noMultiLvlLbl val="0"/>
      </c:catAx>
      <c:valAx>
        <c:axId val="-828315824"/>
        <c:scaling>
          <c:orientation val="minMax"/>
        </c:scaling>
        <c:delete val="0"/>
        <c:axPos val="l"/>
        <c:majorGridlines>
          <c:spPr>
            <a:ln w="950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50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-828316368"/>
        <c:crosses val="autoZero"/>
        <c:crossBetween val="between"/>
      </c:valAx>
      <c:spPr>
        <a:noFill/>
        <a:ln w="25333">
          <a:noFill/>
        </a:ln>
      </c:spPr>
    </c:plotArea>
    <c:legend>
      <c:legendPos val="r"/>
      <c:layout>
        <c:manualLayout>
          <c:xMode val="edge"/>
          <c:yMode val="edge"/>
          <c:x val="0.16320542652756639"/>
          <c:y val="0.92079021861248"/>
          <c:w val="0.58878504672897192"/>
          <c:h val="7.4324324324324342E-2"/>
        </c:manualLayout>
      </c:layout>
      <c:overlay val="0"/>
      <c:spPr>
        <a:noFill/>
        <a:ln w="25333">
          <a:noFill/>
        </a:ln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00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3200" b="0" i="0" u="none" strike="noStrike" baseline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Челночный бег 3*10 м</a:t>
            </a:r>
            <a:endParaRPr lang="ru-RU" sz="320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31204159509343915"/>
          <c:y val="1.906572702034293E-2"/>
        </c:manualLayout>
      </c:layout>
      <c:overlay val="0"/>
      <c:spPr>
        <a:noFill/>
        <a:ln w="25333">
          <a:noFill/>
        </a:ln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6.3447069116360458E-2"/>
          <c:y val="0.13924603174603181"/>
          <c:w val="0.92960848643919536"/>
          <c:h val="0.6531942882139735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 эксперимента</c:v>
                </c:pt>
              </c:strCache>
            </c:strRef>
          </c:tx>
          <c:spPr>
            <a:solidFill>
              <a:srgbClr val="4F81BD"/>
            </a:solidFill>
            <a:ln w="25333">
              <a:noFill/>
            </a:ln>
          </c:spPr>
          <c:invertIfNegative val="0"/>
          <c:dLbls>
            <c:dLbl>
              <c:idx val="0"/>
              <c:layout>
                <c:manualLayout>
                  <c:x val="-0.10530544955672638"/>
                  <c:y val="-3.6339306011945363E-2"/>
                </c:manualLayout>
              </c:layout>
              <c:numFmt formatCode="General" sourceLinked="0"/>
              <c:spPr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65000"/>
                      <a:lumOff val="3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0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borderCallout1">
                      <a:avLst>
                        <a:gd name="adj1" fmla="val 100816"/>
                        <a:gd name="adj2" fmla="val 87325"/>
                        <a:gd name="adj3" fmla="val 372948"/>
                        <a:gd name="adj4" fmla="val 327165"/>
                      </a:avLst>
                    </a:prstGeom>
                  </c15:spPr>
                </c:ext>
                <c:ext xmlns:c16="http://schemas.microsoft.com/office/drawing/2014/chart" uri="{C3380CC4-5D6E-409C-BE32-E72D297353CC}">
                  <c16:uniqueId val="{00000000-C7A9-4E3F-9BAF-F13AB5BA5CB6}"/>
                </c:ext>
              </c:extLst>
            </c:dLbl>
            <c:dLbl>
              <c:idx val="1"/>
              <c:layout>
                <c:manualLayout>
                  <c:x val="0.10890313308201037"/>
                  <c:y val="-7.8146334070445939E-2"/>
                </c:manualLayout>
              </c:layout>
              <c:numFmt formatCode="General" sourceLinked="0"/>
              <c:spPr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65000"/>
                      <a:lumOff val="3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/>
                <a:lstStyle/>
                <a:p>
                  <a:pPr>
                    <a:defRPr sz="20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borderCallout1">
                      <a:avLst>
                        <a:gd name="adj1" fmla="val 89780"/>
                        <a:gd name="adj2" fmla="val 11171"/>
                        <a:gd name="adj3" fmla="val 410846"/>
                        <a:gd name="adj4" fmla="val -148102"/>
                      </a:avLst>
                    </a:prstGeom>
                  </c15:spPr>
                </c:ext>
                <c:ext xmlns:c16="http://schemas.microsoft.com/office/drawing/2014/chart" uri="{C3380CC4-5D6E-409C-BE32-E72D297353CC}">
                  <c16:uniqueId val="{00000001-C7A9-4E3F-9BAF-F13AB5BA5CB6}"/>
                </c:ext>
              </c:extLst>
            </c:dLbl>
            <c:numFmt formatCode="General" sourceLinked="0"/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borderCallout1">
                    <a:avLst/>
                  </a:prstGeom>
                </c15:spPr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Контрольная группа</c:v>
                </c:pt>
                <c:pt idx="1">
                  <c:v>Экспериментальная группа </c:v>
                </c:pt>
              </c:strCache>
            </c:strRef>
          </c:cat>
          <c:val>
            <c:numRef>
              <c:f>Лист1!$B$2:$B$3</c:f>
              <c:numCache>
                <c:formatCode>d\-mmm</c:formatCode>
                <c:ptCount val="2"/>
                <c:pt idx="0">
                  <c:v>9.2000000000000011</c:v>
                </c:pt>
                <c:pt idx="1">
                  <c:v>9.2000000000000011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A9-4E3F-9BAF-F13AB5BA5CB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после эксперимента</c:v>
                </c:pt>
              </c:strCache>
            </c:strRef>
          </c:tx>
          <c:spPr>
            <a:solidFill>
              <a:srgbClr val="C0504D"/>
            </a:solidFill>
            <a:ln w="25333">
              <a:noFill/>
            </a:ln>
          </c:spPr>
          <c:invertIfNegative val="0"/>
          <c:dLbls>
            <c:dLbl>
              <c:idx val="0"/>
              <c:layout>
                <c:manualLayout>
                  <c:x val="8.4702543587615267E-2"/>
                  <c:y val="-9.5207045969647533E-2"/>
                </c:manualLayout>
              </c:layout>
              <c:numFmt formatCode="0.0" sourceLinked="0"/>
              <c:spPr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65000"/>
                      <a:lumOff val="3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/>
                <a:lstStyle/>
                <a:p>
                  <a:pPr>
                    <a:defRPr sz="20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borderCallout2">
                      <a:avLst>
                        <a:gd name="adj1" fmla="val 109509"/>
                        <a:gd name="adj2" fmla="val 14205"/>
                        <a:gd name="adj3" fmla="val 109509"/>
                        <a:gd name="adj4" fmla="val -568"/>
                        <a:gd name="adj5" fmla="val 357575"/>
                        <a:gd name="adj6" fmla="val -136268"/>
                      </a:avLst>
                    </a:prstGeom>
                  </c15:spPr>
                </c:ext>
                <c:ext xmlns:c16="http://schemas.microsoft.com/office/drawing/2014/chart" uri="{C3380CC4-5D6E-409C-BE32-E72D297353CC}">
                  <c16:uniqueId val="{00000000-2CD7-47ED-9FF1-42DF215BAFB6}"/>
                </c:ext>
              </c:extLst>
            </c:dLbl>
            <c:dLbl>
              <c:idx val="1"/>
              <c:layout>
                <c:manualLayout>
                  <c:x val="0.11154490571548233"/>
                  <c:y val="-0.11707931193640167"/>
                </c:manualLayout>
              </c:layout>
              <c:numFmt formatCode="0.0" sourceLinked="0"/>
              <c:spPr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65000"/>
                      <a:lumOff val="3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0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borderCallout2">
                      <a:avLst>
                        <a:gd name="adj1" fmla="val 93000"/>
                        <a:gd name="adj2" fmla="val -1956"/>
                        <a:gd name="adj3" fmla="val 89092"/>
                        <a:gd name="adj4" fmla="val 2465"/>
                        <a:gd name="adj5" fmla="val 387649"/>
                        <a:gd name="adj6" fmla="val -192924"/>
                      </a:avLst>
                    </a:prstGeom>
                  </c15:spPr>
                </c:ext>
                <c:ext xmlns:c16="http://schemas.microsoft.com/office/drawing/2014/chart" uri="{C3380CC4-5D6E-409C-BE32-E72D297353CC}">
                  <c16:uniqueId val="{00000004-C7A9-4E3F-9BAF-F13AB5BA5CB6}"/>
                </c:ext>
              </c:extLst>
            </c:dLbl>
            <c:numFmt formatCode="0.0" sourceLinked="0"/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borderCallout2">
                    <a:avLst/>
                  </a:prstGeom>
                </c15:spPr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Контрольная группа</c:v>
                </c:pt>
                <c:pt idx="1">
                  <c:v>Экспериментальная группа 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 formatCode="d\-mmm">
                  <c:v>9.1</c:v>
                </c:pt>
                <c:pt idx="1">
                  <c:v>8.7000000000000011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7A9-4E3F-9BAF-F13AB5BA5C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828328880"/>
        <c:axId val="-828327792"/>
        <c:axId val="0"/>
      </c:bar3DChart>
      <c:catAx>
        <c:axId val="-8283288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0"/>
                </a:pPr>
                <a:r>
                  <a:rPr lang="ru-RU" sz="1400" b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Секунды</a:t>
                </a:r>
              </a:p>
            </c:rich>
          </c:tx>
          <c:layout>
            <c:manualLayout>
              <c:xMode val="edge"/>
              <c:yMode val="edge"/>
              <c:x val="6.9018226117697298E-2"/>
              <c:y val="0.84674207729475215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ln w="950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-828327792"/>
        <c:crosses val="autoZero"/>
        <c:auto val="1"/>
        <c:lblAlgn val="ctr"/>
        <c:lblOffset val="100"/>
        <c:noMultiLvlLbl val="0"/>
      </c:catAx>
      <c:valAx>
        <c:axId val="-828327792"/>
        <c:scaling>
          <c:orientation val="minMax"/>
        </c:scaling>
        <c:delete val="0"/>
        <c:axPos val="l"/>
        <c:majorGridlines>
          <c:spPr>
            <a:ln w="950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nextTo"/>
        <c:spPr>
          <a:ln w="950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-828328880"/>
        <c:crosses val="autoZero"/>
        <c:crossBetween val="between"/>
      </c:valAx>
      <c:spPr>
        <a:noFill/>
        <a:ln w="25333">
          <a:noFill/>
        </a:ln>
      </c:spPr>
    </c:plotArea>
    <c:legend>
      <c:legendPos val="r"/>
      <c:layout>
        <c:manualLayout>
          <c:xMode val="edge"/>
          <c:yMode val="edge"/>
          <c:x val="4.2990654205607493E-2"/>
          <c:y val="0.92567567567567588"/>
          <c:w val="0.58878504672897192"/>
          <c:h val="7.4324324324324342E-2"/>
        </c:manualLayout>
      </c:layout>
      <c:overlay val="0"/>
      <c:spPr>
        <a:noFill/>
        <a:ln w="25333">
          <a:noFill/>
        </a:ln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00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67423015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Автор и дата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8657488"/>
            <a:ext cx="11607801" cy="461060"/>
          </a:xfrm>
          <a:prstGeom prst="rect">
            <a:avLst/>
          </a:prstGeom>
        </p:spPr>
        <p:txBody>
          <a:bodyPr anchor="b"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Автор и дата</a:t>
            </a:r>
          </a:p>
        </p:txBody>
      </p:sp>
      <p:sp>
        <p:nvSpPr>
          <p:cNvPr id="12" name="Заголовок презентации"/>
          <p:cNvSpPr txBox="1">
            <a:spLocks noGrp="1"/>
          </p:cNvSpPr>
          <p:nvPr>
            <p:ph type="title" hasCustomPrompt="1"/>
          </p:nvPr>
        </p:nvSpPr>
        <p:spPr>
          <a:xfrm>
            <a:off x="698500" y="1854200"/>
            <a:ext cx="11609057" cy="3302000"/>
          </a:xfrm>
          <a:prstGeom prst="rect">
            <a:avLst/>
          </a:prstGeom>
        </p:spPr>
        <p:txBody>
          <a:bodyPr anchor="b"/>
          <a:lstStyle>
            <a:lvl1pPr>
              <a:defRPr sz="8200" spc="-164"/>
            </a:lvl1pPr>
          </a:lstStyle>
          <a:p>
            <a:r>
              <a:t>Заголовок презентации</a:t>
            </a:r>
          </a:p>
        </p:txBody>
      </p:sp>
      <p:sp>
        <p:nvSpPr>
          <p:cNvPr id="13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5105400"/>
            <a:ext cx="11607800" cy="1456399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Подзаголовок презентации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6353454" y="9220199"/>
            <a:ext cx="297892" cy="28747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Заголовок слайда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Заголовок слайда</a:t>
            </a:r>
          </a:p>
        </p:txBody>
      </p:sp>
      <p:sp>
        <p:nvSpPr>
          <p:cNvPr id="100" name="Подзаголовок слайда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Подзаголовок слайда</a:t>
            </a:r>
          </a:p>
        </p:txBody>
      </p:sp>
      <p:sp>
        <p:nvSpPr>
          <p:cNvPr id="10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овестка д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Заголовок повестки дня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11607800" cy="1016000"/>
          </a:xfrm>
          <a:prstGeom prst="rect">
            <a:avLst/>
          </a:prstGeom>
        </p:spPr>
        <p:txBody>
          <a:bodyPr/>
          <a:lstStyle/>
          <a:p>
            <a:r>
              <a:t>Заголовок повестки дня</a:t>
            </a:r>
          </a:p>
        </p:txBody>
      </p:sp>
      <p:sp>
        <p:nvSpPr>
          <p:cNvPr id="109" name="Подзаголовок повестки дня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09700"/>
            <a:ext cx="11607801" cy="671802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Подзаголовок повестки дня</a:t>
            </a:r>
          </a:p>
        </p:txBody>
      </p:sp>
      <p:sp>
        <p:nvSpPr>
          <p:cNvPr id="110" name="Уровень текста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1300"/>
              </a:spcBef>
              <a:buSzTx/>
              <a:buNone/>
              <a:defRPr sz="3800" spc="-38"/>
            </a:lvl1pPr>
            <a:lvl2pPr marL="0" indent="457200">
              <a:spcBef>
                <a:spcPts val="1300"/>
              </a:spcBef>
              <a:buSzTx/>
              <a:buNone/>
              <a:defRPr sz="3800" spc="-38"/>
            </a:lvl2pPr>
            <a:lvl3pPr marL="0" indent="914400">
              <a:spcBef>
                <a:spcPts val="1300"/>
              </a:spcBef>
              <a:buSzTx/>
              <a:buNone/>
              <a:defRPr sz="3800" spc="-38"/>
            </a:lvl3pPr>
            <a:lvl4pPr marL="0" indent="1371600">
              <a:spcBef>
                <a:spcPts val="1300"/>
              </a:spcBef>
              <a:buSzTx/>
              <a:buNone/>
              <a:defRPr sz="3800" spc="-38"/>
            </a:lvl4pPr>
            <a:lvl5pPr marL="0" indent="1828800">
              <a:spcBef>
                <a:spcPts val="1300"/>
              </a:spcBef>
              <a:buSzTx/>
              <a:buNone/>
              <a:defRPr sz="3800" spc="-38"/>
            </a:lvl5pPr>
          </a:lstStyle>
          <a:p>
            <a:r>
              <a:t>Темы повестки дня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Информационное сообщ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Уровень текста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568700"/>
            <a:ext cx="11607800" cy="261778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Информационное сообщение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Важный фа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Информация о факте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6209979"/>
            <a:ext cx="11607800" cy="67180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Информация о факте</a:t>
            </a:r>
          </a:p>
        </p:txBody>
      </p:sp>
      <p:sp>
        <p:nvSpPr>
          <p:cNvPr id="127" name="Уровень текста 1…"/>
          <p:cNvSpPr txBox="1">
            <a:spLocks noGrp="1"/>
          </p:cNvSpPr>
          <p:nvPr>
            <p:ph type="body" idx="1" hasCustomPrompt="1"/>
          </p:nvPr>
        </p:nvSpPr>
        <p:spPr>
          <a:xfrm>
            <a:off x="698500" y="999066"/>
            <a:ext cx="11607800" cy="521091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Уровень текста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736600" y="3721100"/>
            <a:ext cx="11531600" cy="2324100"/>
          </a:xfrm>
          <a:prstGeom prst="rect">
            <a:avLst/>
          </a:prstGeom>
        </p:spPr>
        <p:txBody>
          <a:bodyPr anchor="ctr"/>
          <a:lstStyle>
            <a:lvl1pPr marL="457200" indent="-3429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457200" indent="1143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457200" indent="5715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457200" indent="10287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457200" indent="14859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«Важная цитата»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6" name="Авторство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6426200"/>
            <a:ext cx="11049000" cy="461059"/>
          </a:xfrm>
          <a:prstGeom prst="rect">
            <a:avLst/>
          </a:prstGeom>
        </p:spPr>
        <p:txBody>
          <a:bodyPr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Авторство</a:t>
            </a:r>
          </a:p>
        </p:txBody>
      </p:sp>
      <p:sp>
        <p:nvSpPr>
          <p:cNvPr id="137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 (3 шт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Тарелка пасты папарделле с зелёным маслом из петрушки, жареным фундуком и стружкой сыра пармезан"/>
          <p:cNvSpPr>
            <a:spLocks noGrp="1"/>
          </p:cNvSpPr>
          <p:nvPr>
            <p:ph type="pic" idx="21"/>
          </p:nvPr>
        </p:nvSpPr>
        <p:spPr>
          <a:xfrm>
            <a:off x="-2082800" y="687558"/>
            <a:ext cx="11165190" cy="837389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Миска салата с жареным рисом, варёными яйцами и палочками для еды"/>
          <p:cNvSpPr>
            <a:spLocks noGrp="1"/>
          </p:cNvSpPr>
          <p:nvPr>
            <p:ph type="pic" sz="half" idx="22"/>
          </p:nvPr>
        </p:nvSpPr>
        <p:spPr>
          <a:xfrm>
            <a:off x="6597650" y="292100"/>
            <a:ext cx="5740400" cy="459232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Тарелка с рублеными котлетами из лосося, салатом и хумусом"/>
          <p:cNvSpPr>
            <a:spLocks noGrp="1"/>
          </p:cNvSpPr>
          <p:nvPr>
            <p:ph type="pic" idx="23"/>
          </p:nvPr>
        </p:nvSpPr>
        <p:spPr>
          <a:xfrm>
            <a:off x="4984750" y="2749413"/>
            <a:ext cx="7937500" cy="923827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Миска салата с жареным рисом, варёными яйцами и палочками для еды"/>
          <p:cNvSpPr>
            <a:spLocks noGrp="1"/>
          </p:cNvSpPr>
          <p:nvPr>
            <p:ph type="pic" idx="21"/>
          </p:nvPr>
        </p:nvSpPr>
        <p:spPr>
          <a:xfrm>
            <a:off x="-1016000" y="-1054100"/>
            <a:ext cx="14427200" cy="1154176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6353454" y="9220199"/>
            <a:ext cx="297892" cy="2874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 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Авокадо и лаймы"/>
          <p:cNvSpPr>
            <a:spLocks noGrp="1"/>
          </p:cNvSpPr>
          <p:nvPr>
            <p:ph type="pic" idx="21"/>
          </p:nvPr>
        </p:nvSpPr>
        <p:spPr>
          <a:xfrm>
            <a:off x="-376767" y="-915894"/>
            <a:ext cx="17835652" cy="1068219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Заголовок презентации"/>
          <p:cNvSpPr txBox="1">
            <a:spLocks noGrp="1"/>
          </p:cNvSpPr>
          <p:nvPr>
            <p:ph type="title" hasCustomPrompt="1"/>
          </p:nvPr>
        </p:nvSpPr>
        <p:spPr>
          <a:xfrm>
            <a:off x="698500" y="5181600"/>
            <a:ext cx="11607800" cy="3302000"/>
          </a:xfrm>
          <a:prstGeom prst="rect">
            <a:avLst/>
          </a:prstGeom>
        </p:spPr>
        <p:txBody>
          <a:bodyPr anchor="b"/>
          <a:lstStyle>
            <a:lvl1pPr>
              <a:defRPr sz="8200" spc="-164"/>
            </a:lvl1pPr>
          </a:lstStyle>
          <a:p>
            <a:r>
              <a:t>Заголовок презентации</a:t>
            </a:r>
          </a:p>
        </p:txBody>
      </p:sp>
      <p:sp>
        <p:nvSpPr>
          <p:cNvPr id="23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8432800"/>
            <a:ext cx="11607800" cy="689769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Подзаголовок презентации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Автор и дата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98500" y="571500"/>
            <a:ext cx="11607801" cy="461059"/>
          </a:xfrm>
          <a:prstGeom prst="rect">
            <a:avLst/>
          </a:prstGeom>
        </p:spPr>
        <p:txBody>
          <a:bodyPr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Автор и дата</a:t>
            </a:r>
          </a:p>
        </p:txBody>
      </p:sp>
      <p:sp>
        <p:nvSpPr>
          <p:cNvPr id="25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6349999" y="9220199"/>
            <a:ext cx="297893" cy="28747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 фото (вариан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Тарелка с рублеными котлетами из лосося, салатом и хумусом "/>
          <p:cNvSpPr>
            <a:spLocks noGrp="1"/>
          </p:cNvSpPr>
          <p:nvPr>
            <p:ph type="pic" idx="21"/>
          </p:nvPr>
        </p:nvSpPr>
        <p:spPr>
          <a:xfrm>
            <a:off x="5319129" y="495299"/>
            <a:ext cx="7543801" cy="878005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5003800"/>
            <a:ext cx="5105400" cy="4044566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Подзаголовок слайда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4" name="Заголовок слайда"/>
          <p:cNvSpPr txBox="1">
            <a:spLocks noGrp="1"/>
          </p:cNvSpPr>
          <p:nvPr>
            <p:ph type="title" hasCustomPrompt="1"/>
          </p:nvPr>
        </p:nvSpPr>
        <p:spPr>
          <a:xfrm>
            <a:off x="698500" y="692534"/>
            <a:ext cx="5105400" cy="4387466"/>
          </a:xfrm>
          <a:prstGeom prst="rect">
            <a:avLst/>
          </a:prstGeom>
        </p:spPr>
        <p:txBody>
          <a:bodyPr anchor="b"/>
          <a:lstStyle/>
          <a:p>
            <a:r>
              <a:t>Заголовок слайда</a:t>
            </a:r>
          </a:p>
        </p:txBody>
      </p:sp>
      <p:sp>
        <p:nvSpPr>
          <p:cNvPr id="3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Уровень текста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пункта на слайде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3" name="Подзаголовок слайда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Подзаголовок слайда</a:t>
            </a:r>
          </a:p>
        </p:txBody>
      </p:sp>
      <p:sp>
        <p:nvSpPr>
          <p:cNvPr id="44" name="Заголовок слайда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Заголовок слайда</a:t>
            </a:r>
          </a:p>
        </p:txBody>
      </p:sp>
      <p:sp>
        <p:nvSpPr>
          <p:cNvPr id="4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Уровень текста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589358"/>
          <a:lstStyle/>
          <a:p>
            <a:r>
              <a:t>Текст пункта на слайде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, пункты и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Тарелка пасты папарделле с зелёным маслом из петрушки, жареным фундуком и стружкой сыра пармезан"/>
          <p:cNvSpPr>
            <a:spLocks noGrp="1"/>
          </p:cNvSpPr>
          <p:nvPr>
            <p:ph type="pic" idx="21"/>
          </p:nvPr>
        </p:nvSpPr>
        <p:spPr>
          <a:xfrm>
            <a:off x="6172200" y="596900"/>
            <a:ext cx="6448425" cy="8597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1" name="Заголовок слайда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5105400" cy="1016000"/>
          </a:xfrm>
          <a:prstGeom prst="rect">
            <a:avLst/>
          </a:prstGeom>
        </p:spPr>
        <p:txBody>
          <a:bodyPr/>
          <a:lstStyle/>
          <a:p>
            <a:r>
              <a:t>Заголовок слайда</a:t>
            </a:r>
          </a:p>
        </p:txBody>
      </p:sp>
      <p:sp>
        <p:nvSpPr>
          <p:cNvPr id="62" name="Подзаголовок слайда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98500" y="1412977"/>
            <a:ext cx="5105400" cy="671803"/>
          </a:xfrm>
          <a:prstGeom prst="rect">
            <a:avLst/>
          </a:prstGeom>
        </p:spPr>
        <p:txBody>
          <a:bodyPr/>
          <a:lstStyle>
            <a:lvl1pPr marL="0" indent="0" defTabSz="551800">
              <a:lnSpc>
                <a:spcPct val="100000"/>
              </a:lnSpc>
              <a:spcBef>
                <a:spcPts val="0"/>
              </a:spcBef>
              <a:buSzTx/>
              <a:buNone/>
              <a:defRPr sz="3572" b="1"/>
            </a:lvl1pPr>
          </a:lstStyle>
          <a:p>
            <a:r>
              <a:t>Подзаголовок слайда</a:t>
            </a:r>
          </a:p>
        </p:txBody>
      </p:sp>
      <p:sp>
        <p:nvSpPr>
          <p:cNvPr id="63" name="Уровень текста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480196"/>
            <a:ext cx="5105400" cy="5593161"/>
          </a:xfrm>
          <a:prstGeom prst="rect">
            <a:avLst/>
          </a:prstGeom>
        </p:spPr>
        <p:txBody>
          <a:bodyPr/>
          <a:lstStyle/>
          <a:p>
            <a:r>
              <a:t>Текст пункта на слайде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, пункты, видео — мелк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Заголовок слайда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5105400" cy="1016000"/>
          </a:xfrm>
          <a:prstGeom prst="rect">
            <a:avLst/>
          </a:prstGeom>
        </p:spPr>
        <p:txBody>
          <a:bodyPr/>
          <a:lstStyle/>
          <a:p>
            <a:r>
              <a:t>Заголовок слайда</a:t>
            </a:r>
          </a:p>
        </p:txBody>
      </p:sp>
      <p:sp>
        <p:nvSpPr>
          <p:cNvPr id="72" name="Подзаголовок слайда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5105400" cy="671803"/>
          </a:xfrm>
          <a:prstGeom prst="rect">
            <a:avLst/>
          </a:prstGeom>
        </p:spPr>
        <p:txBody>
          <a:bodyPr/>
          <a:lstStyle>
            <a:lvl1pPr marL="0" indent="0" defTabSz="551800">
              <a:lnSpc>
                <a:spcPct val="100000"/>
              </a:lnSpc>
              <a:spcBef>
                <a:spcPts val="0"/>
              </a:spcBef>
              <a:buSzTx/>
              <a:buNone/>
              <a:defRPr sz="3572" b="1"/>
            </a:lvl1pPr>
          </a:lstStyle>
          <a:p>
            <a:r>
              <a:t>Подзаголовок слайда</a:t>
            </a:r>
          </a:p>
        </p:txBody>
      </p:sp>
      <p:sp>
        <p:nvSpPr>
          <p:cNvPr id="73" name="Уровень текста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480196"/>
            <a:ext cx="5105400" cy="5593161"/>
          </a:xfrm>
          <a:prstGeom prst="rect">
            <a:avLst/>
          </a:prstGeom>
        </p:spPr>
        <p:txBody>
          <a:bodyPr/>
          <a:lstStyle/>
          <a:p>
            <a:r>
              <a:t>Текст пункта на слайде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, пункты, видео — круп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Заголовок слайда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5105400" cy="1016000"/>
          </a:xfrm>
          <a:prstGeom prst="rect">
            <a:avLst/>
          </a:prstGeom>
        </p:spPr>
        <p:txBody>
          <a:bodyPr/>
          <a:lstStyle/>
          <a:p>
            <a:r>
              <a:t>Заголовок слайда</a:t>
            </a:r>
          </a:p>
        </p:txBody>
      </p:sp>
      <p:sp>
        <p:nvSpPr>
          <p:cNvPr id="82" name="Подзаголовок слайда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5105400" cy="671803"/>
          </a:xfrm>
          <a:prstGeom prst="rect">
            <a:avLst/>
          </a:prstGeom>
        </p:spPr>
        <p:txBody>
          <a:bodyPr/>
          <a:lstStyle>
            <a:lvl1pPr marL="0" indent="0" defTabSz="551800">
              <a:lnSpc>
                <a:spcPct val="100000"/>
              </a:lnSpc>
              <a:spcBef>
                <a:spcPts val="0"/>
              </a:spcBef>
              <a:buSzTx/>
              <a:buNone/>
              <a:defRPr sz="3572" b="1"/>
            </a:lvl1pPr>
          </a:lstStyle>
          <a:p>
            <a:r>
              <a:t>Подзаголовок слайда</a:t>
            </a:r>
          </a:p>
        </p:txBody>
      </p:sp>
      <p:sp>
        <p:nvSpPr>
          <p:cNvPr id="83" name="Уровень текста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480196"/>
            <a:ext cx="5105400" cy="5593161"/>
          </a:xfrm>
          <a:prstGeom prst="rect">
            <a:avLst/>
          </a:prstGeom>
        </p:spPr>
        <p:txBody>
          <a:bodyPr/>
          <a:lstStyle/>
          <a:p>
            <a:r>
              <a:t>Текст пункта на слайде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азде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Заголовок раздела"/>
          <p:cNvSpPr txBox="1">
            <a:spLocks noGrp="1"/>
          </p:cNvSpPr>
          <p:nvPr>
            <p:ph type="title" hasCustomPrompt="1"/>
          </p:nvPr>
        </p:nvSpPr>
        <p:spPr>
          <a:xfrm>
            <a:off x="698500" y="3225800"/>
            <a:ext cx="11607800" cy="3302000"/>
          </a:xfrm>
          <a:prstGeom prst="rect">
            <a:avLst/>
          </a:prstGeom>
        </p:spPr>
        <p:txBody>
          <a:bodyPr anchor="ctr"/>
          <a:lstStyle>
            <a:lvl1pPr>
              <a:defRPr sz="8200" b="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Заголовок раздела</a:t>
            </a:r>
          </a:p>
        </p:txBody>
      </p:sp>
      <p:sp>
        <p:nvSpPr>
          <p:cNvPr id="9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698500" y="2959100"/>
            <a:ext cx="11607800" cy="609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Текст пункта на слайде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" name="Заголовок слайда"/>
          <p:cNvSpPr txBox="1">
            <a:spLocks noGrp="1"/>
          </p:cNvSpPr>
          <p:nvPr>
            <p:ph type="title"/>
          </p:nvPr>
        </p:nvSpPr>
        <p:spPr>
          <a:xfrm>
            <a:off x="698500" y="440266"/>
            <a:ext cx="11607800" cy="101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Заголовок слайда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6350067" y="9220199"/>
            <a:ext cx="297892" cy="28747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3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/>
  <p:txStyles>
    <p:titleStyle>
      <a:lvl1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81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762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143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524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905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2286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667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3048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3429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Воспитание скоростно-силовых способностей у юношей 14-15,занимающихся баскетболом на основе применения круговой тренировки"/>
          <p:cNvSpPr txBox="1">
            <a:spLocks noGrp="1"/>
          </p:cNvSpPr>
          <p:nvPr>
            <p:ph type="ctrTitle"/>
          </p:nvPr>
        </p:nvSpPr>
        <p:spPr>
          <a:xfrm>
            <a:off x="698500" y="3185677"/>
            <a:ext cx="11609058" cy="2870566"/>
          </a:xfrm>
          <a:prstGeom prst="rect">
            <a:avLst/>
          </a:prstGeom>
          <a:ln w="9525">
            <a:round/>
          </a:ln>
        </p:spPr>
        <p:txBody>
          <a:bodyPr/>
          <a:lstStyle>
            <a:lvl1pPr algn="ctr" defTabSz="1612554">
              <a:defRPr sz="4464" spc="-89"/>
            </a:lvl1pPr>
          </a:lstStyle>
          <a:p>
            <a:pPr>
              <a:lnSpc>
                <a:spcPct val="100000"/>
              </a:lnSpc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</a:t>
            </a:r>
            <a:r>
              <a:rPr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скоростно-силовых</a:t>
            </a:r>
            <a:r>
              <a:rPr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способностей</a:t>
            </a:r>
            <a:r>
              <a:rPr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юношей</a:t>
            </a:r>
            <a:r>
              <a:rPr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13-14 лет </a:t>
            </a:r>
            <a:r>
              <a:rPr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занимающихся</a:t>
            </a:r>
            <a:r>
              <a:rPr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баскетболом</a:t>
            </a:r>
            <a:r>
              <a:rPr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основе</a:t>
            </a:r>
            <a:r>
              <a:rPr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применения</a:t>
            </a:r>
            <a:r>
              <a:rPr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круговой</a:t>
            </a:r>
            <a:r>
              <a:rPr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тренировки</a:t>
            </a:r>
            <a:endParaRPr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3" name="МИНИСТЕРСТВО ПРОСВЕЩЕНИЯ РОССИЙСКОЙ ФЕДЕРАЦИИ…"/>
          <p:cNvSpPr txBox="1">
            <a:spLocks noGrp="1"/>
          </p:cNvSpPr>
          <p:nvPr>
            <p:ph type="subTitle" sz="half" idx="1"/>
          </p:nvPr>
        </p:nvSpPr>
        <p:spPr>
          <a:xfrm>
            <a:off x="698500" y="634747"/>
            <a:ext cx="11607800" cy="2374964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ctr" defTabSz="281770">
              <a:defRPr sz="1824" b="0"/>
            </a:pPr>
            <a:r>
              <a:rPr sz="2000" dirty="0">
                <a:latin typeface="Times New Roman" pitchFamily="18" charset="0"/>
                <a:cs typeface="Times New Roman" pitchFamily="18" charset="0"/>
              </a:rPr>
              <a:t>МИНИСТЕРСТВО ПРОСВЕЩЕНИЯ РОССИЙСКОЙ ФЕДЕРАЦИИ</a:t>
            </a:r>
          </a:p>
          <a:p>
            <a:pPr algn="ctr" defTabSz="281770">
              <a:defRPr sz="1824" b="0"/>
            </a:pPr>
            <a:r>
              <a:rPr sz="2000" dirty="0" err="1">
                <a:latin typeface="Times New Roman" pitchFamily="18" charset="0"/>
                <a:cs typeface="Times New Roman" pitchFamily="18" charset="0"/>
              </a:rPr>
              <a:t>федеральное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 err="1">
                <a:latin typeface="Times New Roman" pitchFamily="18" charset="0"/>
                <a:cs typeface="Times New Roman" pitchFamily="18" charset="0"/>
              </a:rPr>
              <a:t>государственное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 err="1">
                <a:latin typeface="Times New Roman" pitchFamily="18" charset="0"/>
                <a:cs typeface="Times New Roman" pitchFamily="18" charset="0"/>
              </a:rPr>
              <a:t>бюджетное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 err="1">
                <a:latin typeface="Times New Roman" pitchFamily="18" charset="0"/>
                <a:cs typeface="Times New Roman" pitchFamily="18" charset="0"/>
              </a:rPr>
              <a:t>образовательное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 err="1">
                <a:latin typeface="Times New Roman" pitchFamily="18" charset="0"/>
                <a:cs typeface="Times New Roman" pitchFamily="18" charset="0"/>
              </a:rPr>
              <a:t>учреждение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algn="ctr" defTabSz="281770">
              <a:defRPr sz="1824" b="0"/>
            </a:pPr>
            <a:r>
              <a:rPr sz="2000" dirty="0" err="1">
                <a:latin typeface="Times New Roman" pitchFamily="18" charset="0"/>
                <a:cs typeface="Times New Roman" pitchFamily="18" charset="0"/>
              </a:rPr>
              <a:t>высшего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 err="1">
                <a:latin typeface="Times New Roman" pitchFamily="18" charset="0"/>
                <a:cs typeface="Times New Roman" pitchFamily="18" charset="0"/>
              </a:rPr>
              <a:t>образования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algn="ctr" defTabSz="281770">
              <a:defRPr sz="1824" b="0"/>
            </a:pPr>
            <a:r>
              <a:rPr sz="2000" dirty="0">
                <a:latin typeface="Times New Roman" pitchFamily="18" charset="0"/>
                <a:cs typeface="Times New Roman" pitchFamily="18" charset="0"/>
              </a:rPr>
              <a:t>КРАСНОЯРСКИЙ ГОСУДАРСТВЕННЫЙ ПЕДАГОГИЧЕСКИЙ</a:t>
            </a:r>
          </a:p>
          <a:p>
            <a:pPr algn="ctr" defTabSz="281770">
              <a:defRPr sz="1824" b="0"/>
            </a:pPr>
            <a:r>
              <a:rPr sz="2000" dirty="0">
                <a:latin typeface="Times New Roman" pitchFamily="18" charset="0"/>
                <a:cs typeface="Times New Roman" pitchFamily="18" charset="0"/>
              </a:rPr>
              <a:t>УНИВЕРСИТЕТ </a:t>
            </a:r>
            <a:r>
              <a:rPr sz="2000" dirty="0" err="1">
                <a:latin typeface="Times New Roman" pitchFamily="18" charset="0"/>
                <a:cs typeface="Times New Roman" pitchFamily="18" charset="0"/>
              </a:rPr>
              <a:t>им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. В.П. АСТАФЬЕВА</a:t>
            </a:r>
          </a:p>
          <a:p>
            <a:pPr algn="ctr" defTabSz="281770">
              <a:defRPr sz="1824" b="0"/>
            </a:pPr>
            <a:r>
              <a:rPr sz="2000" dirty="0">
                <a:latin typeface="Times New Roman" pitchFamily="18" charset="0"/>
                <a:cs typeface="Times New Roman" pitchFamily="18" charset="0"/>
              </a:rPr>
              <a:t>(КГПУ </a:t>
            </a:r>
            <a:r>
              <a:rPr sz="2000" dirty="0" err="1">
                <a:latin typeface="Times New Roman" pitchFamily="18" charset="0"/>
                <a:cs typeface="Times New Roman" pitchFamily="18" charset="0"/>
              </a:rPr>
              <a:t>им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. В.П. </a:t>
            </a:r>
            <a:r>
              <a:rPr sz="2000" dirty="0" err="1">
                <a:latin typeface="Times New Roman" pitchFamily="18" charset="0"/>
                <a:cs typeface="Times New Roman" pitchFamily="18" charset="0"/>
              </a:rPr>
              <a:t>Астафьева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 defTabSz="281770">
              <a:defRPr sz="1824" b="0"/>
            </a:pP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algn="ctr" defTabSz="281770">
              <a:defRPr sz="1824" b="0"/>
            </a:pPr>
            <a:r>
              <a:rPr sz="2000" dirty="0" err="1">
                <a:latin typeface="Times New Roman" pitchFamily="18" charset="0"/>
                <a:cs typeface="Times New Roman" pitchFamily="18" charset="0"/>
              </a:rPr>
              <a:t>Институт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 err="1">
                <a:latin typeface="Times New Roman" pitchFamily="18" charset="0"/>
                <a:cs typeface="Times New Roman" pitchFamily="18" charset="0"/>
              </a:rPr>
              <a:t>физической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 err="1">
                <a:latin typeface="Times New Roman" pitchFamily="18" charset="0"/>
                <a:cs typeface="Times New Roman" pitchFamily="18" charset="0"/>
              </a:rPr>
              <a:t>культуры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sz="2000" dirty="0" err="1">
                <a:latin typeface="Times New Roman" pitchFamily="18" charset="0"/>
                <a:cs typeface="Times New Roman" pitchFamily="18" charset="0"/>
              </a:rPr>
              <a:t>спорта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sz="2000" dirty="0" err="1">
                <a:latin typeface="Times New Roman" pitchFamily="18" charset="0"/>
                <a:cs typeface="Times New Roman" pitchFamily="18" charset="0"/>
              </a:rPr>
              <a:t>здоровья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 err="1">
                <a:latin typeface="Times New Roman" pitchFamily="18" charset="0"/>
                <a:cs typeface="Times New Roman" pitchFamily="18" charset="0"/>
              </a:rPr>
              <a:t>им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. И.С. </a:t>
            </a:r>
            <a:r>
              <a:rPr sz="2000" dirty="0" err="1">
                <a:latin typeface="Times New Roman" pitchFamily="18" charset="0"/>
                <a:cs typeface="Times New Roman" pitchFamily="18" charset="0"/>
              </a:rPr>
              <a:t>Ярыгина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" name="Работу выполнил: Пешков…"/>
          <p:cNvSpPr txBox="1"/>
          <p:nvPr/>
        </p:nvSpPr>
        <p:spPr>
          <a:xfrm>
            <a:off x="7093130" y="7654835"/>
            <a:ext cx="6467203" cy="15101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pPr defTabSz="587022">
              <a:lnSpc>
                <a:spcPct val="100000"/>
              </a:lnSpc>
              <a:spcBef>
                <a:spcPts val="0"/>
              </a:spcBef>
              <a:defRPr sz="2800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Дущак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Марьян </a:t>
            </a: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Николаевич </a:t>
            </a:r>
            <a:r>
              <a:rPr lang="ru-RU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587022">
              <a:lnSpc>
                <a:spcPct val="100000"/>
              </a:lnSpc>
              <a:spcBef>
                <a:spcPts val="0"/>
              </a:spcBef>
              <a:defRPr sz="2800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</a:t>
            </a: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руководитель: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доцент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Люлина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Наталья Владимировна  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Комплекс упражнений, направленный на воспитание скоростно-силовых способностей у юношей 14-15 лет занимающихся баскетболом"/>
          <p:cNvSpPr txBox="1">
            <a:spLocks noGrp="1"/>
          </p:cNvSpPr>
          <p:nvPr>
            <p:ph type="title"/>
          </p:nvPr>
        </p:nvSpPr>
        <p:spPr>
          <a:xfrm>
            <a:off x="698500" y="927397"/>
            <a:ext cx="11607800" cy="1618557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1508519">
              <a:defRPr sz="3828" spc="-76"/>
            </a:lvl1pPr>
          </a:lstStyle>
          <a:p>
            <a:r>
              <a:rPr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</a:t>
            </a:r>
            <a:r>
              <a:rPr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упражнений</a:t>
            </a:r>
            <a:r>
              <a:rPr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</a:t>
            </a:r>
            <a:r>
              <a:rPr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b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скоростно-силовых</a:t>
            </a:r>
            <a:r>
              <a:rPr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способностей</a:t>
            </a:r>
            <a:endParaRPr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4" name="1. Станция…"/>
          <p:cNvGrpSpPr/>
          <p:nvPr/>
        </p:nvGrpSpPr>
        <p:grpSpPr>
          <a:xfrm>
            <a:off x="419100" y="2602706"/>
            <a:ext cx="5809655" cy="2072383"/>
            <a:chOff x="0" y="0"/>
            <a:chExt cx="5809654" cy="2072382"/>
          </a:xfrm>
        </p:grpSpPr>
        <p:sp>
          <p:nvSpPr>
            <p:cNvPr id="203" name="1. Станция…"/>
            <p:cNvSpPr/>
            <p:nvPr/>
          </p:nvSpPr>
          <p:spPr>
            <a:xfrm>
              <a:off x="38100" y="38099"/>
              <a:ext cx="5733455" cy="1996184"/>
            </a:xfrm>
            <a:prstGeom prst="roundRect">
              <a:avLst>
                <a:gd name="adj" fmla="val 8164"/>
              </a:avLst>
            </a:prstGeom>
            <a:solidFill>
              <a:srgbClr val="F4FAF5"/>
            </a:solidFill>
            <a:ln>
              <a:noFill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 b="1"/>
              </a:pPr>
              <a:r>
                <a:rPr>
                  <a:latin typeface="Times New Roman" panose="02020603050405020304" pitchFamily="18" charset="0"/>
                  <a:cs typeface="Times New Roman" panose="02020603050405020304" pitchFamily="18" charset="0"/>
                </a:rPr>
                <a:t>1. Станция</a:t>
              </a:r>
            </a:p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r>
                <a:rPr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Присед с дальнейшим броском набивного мяча двумя руками снизу-вверх</a:t>
              </a:r>
            </a:p>
          </p:txBody>
        </p:sp>
        <p:pic>
          <p:nvPicPr>
            <p:cNvPr id="202" name="1. Станция… 1. СтанцияПрисед с дальнейшим броском набивного мяча двумя руками снизу-вверх" descr="1. Станция… 1. СтанцияПрисед с дальнейшим броском набивного мяча двумя руками снизу-вверх"/>
            <p:cNvPicPr>
              <a:picLocks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5809655" cy="2072383"/>
            </a:xfrm>
            <a:prstGeom prst="rect">
              <a:avLst/>
            </a:prstGeom>
            <a:effectLst/>
          </p:spPr>
        </p:pic>
      </p:grpSp>
      <p:grpSp>
        <p:nvGrpSpPr>
          <p:cNvPr id="207" name="2. Станция…"/>
          <p:cNvGrpSpPr/>
          <p:nvPr/>
        </p:nvGrpSpPr>
        <p:grpSpPr>
          <a:xfrm>
            <a:off x="419100" y="4960838"/>
            <a:ext cx="5809655" cy="1342232"/>
            <a:chOff x="0" y="0"/>
            <a:chExt cx="5809654" cy="1342231"/>
          </a:xfrm>
        </p:grpSpPr>
        <p:sp>
          <p:nvSpPr>
            <p:cNvPr id="206" name="2. Станция…"/>
            <p:cNvSpPr/>
            <p:nvPr/>
          </p:nvSpPr>
          <p:spPr>
            <a:xfrm>
              <a:off x="38099" y="38100"/>
              <a:ext cx="5733456" cy="1266032"/>
            </a:xfrm>
            <a:prstGeom prst="roundRect">
              <a:avLst>
                <a:gd name="adj" fmla="val 12873"/>
              </a:avLst>
            </a:prstGeom>
            <a:solidFill>
              <a:srgbClr val="F4FAF5"/>
            </a:solidFill>
            <a:ln>
              <a:noFill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 b="1"/>
              </a:pPr>
              <a:r>
                <a:rPr>
                  <a:latin typeface="Times New Roman" panose="02020603050405020304" pitchFamily="18" charset="0"/>
                  <a:cs typeface="Times New Roman" panose="02020603050405020304" pitchFamily="18" charset="0"/>
                </a:rPr>
                <a:t>2. Станция</a:t>
              </a:r>
            </a:p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r>
                <a:rPr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Запрыгивание на тумбу (высота 25-30 см</a:t>
              </a:r>
            </a:p>
          </p:txBody>
        </p:sp>
        <p:pic>
          <p:nvPicPr>
            <p:cNvPr id="205" name="2. Станция… 2. СтанцияЗапрыгивание на тумбу (высота 25-30 см" descr="2. Станция… 2. СтанцияЗапрыгивание на тумбу (высота 25-30 см"/>
            <p:cNvPicPr>
              <a:picLocks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5809655" cy="1342232"/>
            </a:xfrm>
            <a:prstGeom prst="rect">
              <a:avLst/>
            </a:prstGeom>
            <a:effectLst/>
          </p:spPr>
        </p:pic>
      </p:grpSp>
      <p:grpSp>
        <p:nvGrpSpPr>
          <p:cNvPr id="210" name="7. Станция…"/>
          <p:cNvGrpSpPr/>
          <p:nvPr/>
        </p:nvGrpSpPr>
        <p:grpSpPr>
          <a:xfrm>
            <a:off x="7023099" y="7539248"/>
            <a:ext cx="5809656" cy="1462684"/>
            <a:chOff x="0" y="0"/>
            <a:chExt cx="5809654" cy="1462682"/>
          </a:xfrm>
        </p:grpSpPr>
        <p:sp>
          <p:nvSpPr>
            <p:cNvPr id="209" name="7. Станция…"/>
            <p:cNvSpPr/>
            <p:nvPr/>
          </p:nvSpPr>
          <p:spPr>
            <a:xfrm>
              <a:off x="38100" y="38100"/>
              <a:ext cx="5733455" cy="1386483"/>
            </a:xfrm>
            <a:prstGeom prst="roundRect">
              <a:avLst>
                <a:gd name="adj" fmla="val 11755"/>
              </a:avLst>
            </a:prstGeom>
            <a:solidFill>
              <a:srgbClr val="F4FAF5"/>
            </a:solidFill>
            <a:ln>
              <a:noFill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 b="1"/>
              </a:pPr>
              <a:r>
                <a:rPr>
                  <a:latin typeface="Times New Roman" panose="02020603050405020304" pitchFamily="18" charset="0"/>
                  <a:cs typeface="Times New Roman" panose="02020603050405020304" pitchFamily="18" charset="0"/>
                </a:rPr>
                <a:t>7. Станция</a:t>
              </a:r>
            </a:p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r>
                <a:rPr>
                  <a:latin typeface="Times New Roman" panose="02020603050405020304" pitchFamily="18" charset="0"/>
                  <a:cs typeface="Times New Roman" panose="02020603050405020304" pitchFamily="18" charset="0"/>
                </a:rPr>
                <a:t>Толчок «бодибара» от груди из положение стоя</a:t>
              </a:r>
            </a:p>
          </p:txBody>
        </p:sp>
        <p:pic>
          <p:nvPicPr>
            <p:cNvPr id="208" name="7. Станция… 7. СтанцияТолчок «бодибара» от груди из положение стоя" descr="7. Станция… 7. СтанцияТолчок «бодибара» от груди из положение стоя"/>
            <p:cNvPicPr>
              <a:picLocks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5809655" cy="1462683"/>
            </a:xfrm>
            <a:prstGeom prst="rect">
              <a:avLst/>
            </a:prstGeom>
            <a:effectLst/>
          </p:spPr>
        </p:pic>
      </p:grpSp>
      <p:grpSp>
        <p:nvGrpSpPr>
          <p:cNvPr id="213" name="3. Станция…"/>
          <p:cNvGrpSpPr/>
          <p:nvPr/>
        </p:nvGrpSpPr>
        <p:grpSpPr>
          <a:xfrm>
            <a:off x="419100" y="6588819"/>
            <a:ext cx="5809655" cy="1342232"/>
            <a:chOff x="0" y="0"/>
            <a:chExt cx="5809654" cy="1342231"/>
          </a:xfrm>
        </p:grpSpPr>
        <p:sp>
          <p:nvSpPr>
            <p:cNvPr id="212" name="3. Станция…"/>
            <p:cNvSpPr/>
            <p:nvPr/>
          </p:nvSpPr>
          <p:spPr>
            <a:xfrm>
              <a:off x="38100" y="38100"/>
              <a:ext cx="5733455" cy="1266032"/>
            </a:xfrm>
            <a:prstGeom prst="roundRect">
              <a:avLst>
                <a:gd name="adj" fmla="val 12873"/>
              </a:avLst>
            </a:prstGeom>
            <a:solidFill>
              <a:srgbClr val="F4FAF5"/>
            </a:solidFill>
            <a:ln>
              <a:noFill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 b="1"/>
              </a:pPr>
              <a:r>
                <a:rPr>
                  <a:latin typeface="Times New Roman" panose="02020603050405020304" pitchFamily="18" charset="0"/>
                  <a:cs typeface="Times New Roman" panose="02020603050405020304" pitchFamily="18" charset="0"/>
                </a:rPr>
                <a:t>3. Станция</a:t>
              </a:r>
            </a:p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r>
                <a:rPr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Попеременные подскоки с набивным мячом в руках</a:t>
              </a:r>
            </a:p>
          </p:txBody>
        </p:sp>
        <p:pic>
          <p:nvPicPr>
            <p:cNvPr id="211" name="3. Станция… 3. СтанцияПопеременные подскоки с набивным мячом в руках" descr="3. Станция… 3. СтанцияПопеременные подскоки с набивным мячом в руках"/>
            <p:cNvPicPr>
              <a:picLocks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5809655" cy="1342232"/>
            </a:xfrm>
            <a:prstGeom prst="rect">
              <a:avLst/>
            </a:prstGeom>
            <a:effectLst/>
          </p:spPr>
        </p:pic>
      </p:grpSp>
      <p:grpSp>
        <p:nvGrpSpPr>
          <p:cNvPr id="216" name="6. Станция…"/>
          <p:cNvGrpSpPr/>
          <p:nvPr/>
        </p:nvGrpSpPr>
        <p:grpSpPr>
          <a:xfrm>
            <a:off x="7023099" y="5466630"/>
            <a:ext cx="5809656" cy="1737321"/>
            <a:chOff x="0" y="0"/>
            <a:chExt cx="5809654" cy="1737320"/>
          </a:xfrm>
        </p:grpSpPr>
        <p:sp>
          <p:nvSpPr>
            <p:cNvPr id="215" name="6. Станция…"/>
            <p:cNvSpPr/>
            <p:nvPr/>
          </p:nvSpPr>
          <p:spPr>
            <a:xfrm>
              <a:off x="38100" y="38100"/>
              <a:ext cx="5733455" cy="1661121"/>
            </a:xfrm>
            <a:prstGeom prst="roundRect">
              <a:avLst>
                <a:gd name="adj" fmla="val 9811"/>
              </a:avLst>
            </a:prstGeom>
            <a:solidFill>
              <a:srgbClr val="F4FAF5"/>
            </a:solidFill>
            <a:ln>
              <a:noFill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 b="1"/>
              </a:pPr>
              <a:r>
                <a:rPr>
                  <a:latin typeface="Times New Roman" panose="02020603050405020304" pitchFamily="18" charset="0"/>
                  <a:cs typeface="Times New Roman" panose="02020603050405020304" pitchFamily="18" charset="0"/>
                </a:rPr>
                <a:t>6. Станция </a:t>
              </a:r>
            </a:p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 b="1"/>
              </a:pPr>
              <a:r>
                <a:rPr b="0">
                  <a:latin typeface="Times New Roman" panose="02020603050405020304" pitchFamily="18" charset="0"/>
                  <a:ea typeface="Helvetica Neue Medium"/>
                  <a:cs typeface="Times New Roman" panose="02020603050405020304" pitchFamily="18" charset="0"/>
                  <a:sym typeface="Helvetica Neue Medium"/>
                </a:rPr>
                <a:t>В упоре лежа, руки на полусфере, выполняем подтягивание коленей к</a:t>
              </a:r>
              <a:r>
                <a:rPr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b="0">
                  <a:latin typeface="Times New Roman" panose="02020603050405020304" pitchFamily="18" charset="0"/>
                  <a:ea typeface="Helvetica Neue Medium"/>
                  <a:cs typeface="Times New Roman" panose="02020603050405020304" pitchFamily="18" charset="0"/>
                  <a:sym typeface="Helvetica Neue Medium"/>
                </a:rPr>
                <a:t>груди</a:t>
              </a:r>
            </a:p>
          </p:txBody>
        </p:sp>
        <p:pic>
          <p:nvPicPr>
            <p:cNvPr id="214" name="6. Станция… 6. Станция В упоре лежа, руки на полусфере, выполняем подтягивание коленей к груди" descr="6. Станция… 6. Станция В упоре лежа, руки на полусфере, выполняем подтягивание коленей к груди"/>
            <p:cNvPicPr>
              <a:picLocks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0"/>
              <a:ext cx="5809655" cy="1737321"/>
            </a:xfrm>
            <a:prstGeom prst="rect">
              <a:avLst/>
            </a:prstGeom>
            <a:effectLst/>
          </p:spPr>
        </p:pic>
      </p:grpSp>
      <p:grpSp>
        <p:nvGrpSpPr>
          <p:cNvPr id="219" name="5. Станция…"/>
          <p:cNvGrpSpPr/>
          <p:nvPr/>
        </p:nvGrpSpPr>
        <p:grpSpPr>
          <a:xfrm>
            <a:off x="7023099" y="3668650"/>
            <a:ext cx="5809656" cy="1462684"/>
            <a:chOff x="0" y="0"/>
            <a:chExt cx="5809654" cy="1462682"/>
          </a:xfrm>
        </p:grpSpPr>
        <p:sp>
          <p:nvSpPr>
            <p:cNvPr id="218" name="5. Станция…"/>
            <p:cNvSpPr/>
            <p:nvPr/>
          </p:nvSpPr>
          <p:spPr>
            <a:xfrm>
              <a:off x="38100" y="38100"/>
              <a:ext cx="5733455" cy="1386483"/>
            </a:xfrm>
            <a:prstGeom prst="roundRect">
              <a:avLst>
                <a:gd name="adj" fmla="val 11755"/>
              </a:avLst>
            </a:prstGeom>
            <a:solidFill>
              <a:srgbClr val="F4FAF5"/>
            </a:solidFill>
            <a:ln>
              <a:noFill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 b="1"/>
              </a:pPr>
              <a:r>
                <a:rPr>
                  <a:latin typeface="Times New Roman" panose="02020603050405020304" pitchFamily="18" charset="0"/>
                  <a:cs typeface="Times New Roman" panose="02020603050405020304" pitchFamily="18" charset="0"/>
                </a:rPr>
                <a:t>5. Станция</a:t>
              </a:r>
            </a:p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r>
                <a:rPr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Запрыгивания на скамью поочередно каждой ногой</a:t>
              </a:r>
            </a:p>
          </p:txBody>
        </p:sp>
        <p:pic>
          <p:nvPicPr>
            <p:cNvPr id="217" name="5. Станция… 5. СтанцияЗапрыгивания на скамью поочередно каждой ногой" descr="5. Станция… 5. СтанцияЗапрыгивания на скамью поочередно каждой ногой"/>
            <p:cNvPicPr>
              <a:picLocks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5809655" cy="1462683"/>
            </a:xfrm>
            <a:prstGeom prst="rect">
              <a:avLst/>
            </a:prstGeom>
            <a:effectLst/>
          </p:spPr>
        </p:pic>
      </p:grpSp>
      <p:grpSp>
        <p:nvGrpSpPr>
          <p:cNvPr id="222" name="4. Станция…"/>
          <p:cNvGrpSpPr/>
          <p:nvPr/>
        </p:nvGrpSpPr>
        <p:grpSpPr>
          <a:xfrm>
            <a:off x="419099" y="8216800"/>
            <a:ext cx="5809656" cy="1462684"/>
            <a:chOff x="0" y="0"/>
            <a:chExt cx="5809654" cy="1462682"/>
          </a:xfrm>
        </p:grpSpPr>
        <p:sp>
          <p:nvSpPr>
            <p:cNvPr id="221" name="4. Станция…"/>
            <p:cNvSpPr/>
            <p:nvPr/>
          </p:nvSpPr>
          <p:spPr>
            <a:xfrm>
              <a:off x="38100" y="38100"/>
              <a:ext cx="5733455" cy="1386483"/>
            </a:xfrm>
            <a:prstGeom prst="roundRect">
              <a:avLst>
                <a:gd name="adj" fmla="val 11755"/>
              </a:avLst>
            </a:prstGeom>
            <a:solidFill>
              <a:srgbClr val="F4FAF5"/>
            </a:solidFill>
            <a:ln>
              <a:noFill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 b="1"/>
              </a:pPr>
              <a:r>
                <a:rPr>
                  <a:latin typeface="Times New Roman" panose="02020603050405020304" pitchFamily="18" charset="0"/>
                  <a:cs typeface="Times New Roman" panose="02020603050405020304" pitchFamily="18" charset="0"/>
                </a:rPr>
                <a:t>4. Станция </a:t>
              </a:r>
            </a:p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r>
                <a:rPr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Прыжки через скамью с продвижением вперед </a:t>
              </a:r>
            </a:p>
          </p:txBody>
        </p:sp>
        <p:pic>
          <p:nvPicPr>
            <p:cNvPr id="220" name="4. Станция… 4. Станция Прыжки через скамью с продвижением вперед " descr="4. Станция… 4. Станция Прыжки через скамью с продвижением вперед "/>
            <p:cNvPicPr>
              <a:picLocks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5809655" cy="1462683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Динамика результатов в тесте «Тройной прыжок с места» в группах за период эксперимента"/>
          <p:cNvSpPr txBox="1">
            <a:spLocks noGrp="1"/>
          </p:cNvSpPr>
          <p:nvPr>
            <p:ph type="title"/>
          </p:nvPr>
        </p:nvSpPr>
        <p:spPr>
          <a:xfrm>
            <a:off x="698500" y="697160"/>
            <a:ext cx="11607800" cy="1547516"/>
          </a:xfrm>
          <a:prstGeom prst="rect">
            <a:avLst/>
          </a:prstGeom>
        </p:spPr>
        <p:txBody>
          <a:bodyPr/>
          <a:lstStyle>
            <a:lvl1pPr algn="ctr" defTabSz="1491179">
              <a:defRPr sz="3784" spc="-75"/>
            </a:lvl1pPr>
          </a:lstStyle>
          <a:p>
            <a:r>
              <a:rPr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Тройной</a:t>
            </a:r>
            <a:r>
              <a:rPr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прыжок</a:t>
            </a:r>
            <a:r>
              <a:rPr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места</a:t>
            </a:r>
            <a:endParaRPr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0030480"/>
              </p:ext>
            </p:extLst>
          </p:nvPr>
        </p:nvGraphicFramePr>
        <p:xfrm>
          <a:off x="1332411" y="1972491"/>
          <a:ext cx="10175966" cy="5199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Динамика результатов в тесте «Прыжок вверх с места» в группах за период эксперимента"/>
          <p:cNvSpPr txBox="1">
            <a:spLocks noGrp="1"/>
          </p:cNvSpPr>
          <p:nvPr>
            <p:ph type="title"/>
          </p:nvPr>
        </p:nvSpPr>
        <p:spPr>
          <a:xfrm>
            <a:off x="698500" y="697160"/>
            <a:ext cx="11607800" cy="1547516"/>
          </a:xfrm>
          <a:prstGeom prst="rect">
            <a:avLst/>
          </a:prstGeom>
        </p:spPr>
        <p:txBody>
          <a:bodyPr/>
          <a:lstStyle>
            <a:lvl1pPr algn="ctr" defTabSz="1577876">
              <a:defRPr sz="4004" spc="-80"/>
            </a:lvl1pPr>
          </a:lstStyle>
          <a:p>
            <a:r>
              <a:rPr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Прыжок</a:t>
            </a:r>
            <a:r>
              <a:rPr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вверх</a:t>
            </a:r>
            <a:r>
              <a:rPr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места</a:t>
            </a:r>
            <a:endParaRPr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3410396"/>
              </p:ext>
            </p:extLst>
          </p:nvPr>
        </p:nvGraphicFramePr>
        <p:xfrm>
          <a:off x="1110343" y="1933303"/>
          <a:ext cx="10881360" cy="51990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Результаты тестирования контрольной и экспериментальной групп до применения комплекса упражнений"/>
          <p:cNvSpPr txBox="1">
            <a:spLocks noGrp="1"/>
          </p:cNvSpPr>
          <p:nvPr>
            <p:ph type="title"/>
          </p:nvPr>
        </p:nvSpPr>
        <p:spPr>
          <a:xfrm>
            <a:off x="698500" y="697160"/>
            <a:ext cx="11607800" cy="1547516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1421822">
              <a:defRPr sz="3607" spc="-72"/>
            </a:lvl1pPr>
          </a:lstStyle>
          <a:p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Челночный Бег</a:t>
            </a:r>
            <a:endParaRPr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1220966"/>
              </p:ext>
            </p:extLst>
          </p:nvPr>
        </p:nvGraphicFramePr>
        <p:xfrm>
          <a:off x="979713" y="2244675"/>
          <a:ext cx="11194869" cy="5109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Показатели контрольной и экспериментальной групп баскетболистов 14-15 лет за период эксперимента"/>
          <p:cNvSpPr txBox="1">
            <a:spLocks noGrp="1"/>
          </p:cNvSpPr>
          <p:nvPr>
            <p:ph type="title"/>
          </p:nvPr>
        </p:nvSpPr>
        <p:spPr>
          <a:xfrm>
            <a:off x="698500" y="697160"/>
            <a:ext cx="11607800" cy="154751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1421822">
              <a:defRPr sz="3607" spc="-72"/>
            </a:lvl1pPr>
          </a:lstStyle>
          <a:p>
            <a:r>
              <a:rPr lang="ru-RU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показателей контрольной и экспериментальной групп</a:t>
            </a:r>
            <a:endParaRPr sz="4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7" name="Tаблица 5"/>
          <p:cNvGraphicFramePr/>
          <p:nvPr>
            <p:extLst>
              <p:ext uri="{D42A27DB-BD31-4B8C-83A1-F6EECF244321}">
                <p14:modId xmlns:p14="http://schemas.microsoft.com/office/powerpoint/2010/main" val="2442543402"/>
              </p:ext>
            </p:extLst>
          </p:nvPr>
        </p:nvGraphicFramePr>
        <p:xfrm>
          <a:off x="758279" y="2244676"/>
          <a:ext cx="11488239" cy="5887313"/>
        </p:xfrm>
        <a:graphic>
          <a:graphicData uri="http://schemas.openxmlformats.org/drawingml/2006/table">
            <a:tbl>
              <a:tblPr bandRow="1">
                <a:tableStyleId>{4C3C2611-4C71-4FC5-86AE-919BDF0F9419}</a:tableStyleId>
              </a:tblPr>
              <a:tblGrid>
                <a:gridCol w="2786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6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93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422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79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550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92688">
                <a:tc rowSpan="2">
                  <a:txBody>
                    <a:bodyPr/>
                    <a:lstStyle/>
                    <a:p>
                      <a:pPr defTabSz="449580">
                        <a:spcBef>
                          <a:spcPts val="800"/>
                        </a:spcBef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Тест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</a:tcPr>
                </a:tc>
                <a:tc rowSpan="2">
                  <a:txBody>
                    <a:bodyPr/>
                    <a:lstStyle/>
                    <a:p>
                      <a:pPr defTabSz="449580">
                        <a:spcBef>
                          <a:spcPts val="800"/>
                        </a:spcBef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Группа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</a:tcPr>
                </a:tc>
                <a:tc rowSpan="2">
                  <a:txBody>
                    <a:bodyPr/>
                    <a:lstStyle/>
                    <a:p>
                      <a:pPr defTabSz="449580">
                        <a:spcBef>
                          <a:spcPts val="800"/>
                        </a:spcBef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До эксперимента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</a:tcPr>
                </a:tc>
                <a:tc rowSpan="2">
                  <a:txBody>
                    <a:bodyPr/>
                    <a:lstStyle/>
                    <a:p>
                      <a:pPr defTabSz="449580">
                        <a:spcBef>
                          <a:spcPts val="800"/>
                        </a:spcBef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После эксперимента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449580">
                        <a:spcBef>
                          <a:spcPts val="800"/>
                        </a:spcBef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Прирост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32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49580">
                        <a:spcBef>
                          <a:spcPts val="800"/>
                        </a:spcBef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Абсолютная величина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449580">
                        <a:spcBef>
                          <a:spcPts val="800"/>
                        </a:spcBef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%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2688">
                <a:tc rowSpan="2">
                  <a:txBody>
                    <a:bodyPr/>
                    <a:lstStyle/>
                    <a:p>
                      <a:pPr defTabSz="449580">
                        <a:spcBef>
                          <a:spcPts val="800"/>
                        </a:spcBef>
                        <a:defRPr sz="1800"/>
                      </a:pPr>
                      <a:r>
                        <a:rPr sz="2800" b="1" dirty="0" err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Тройной</a:t>
                      </a:r>
                      <a:r>
                        <a:rPr sz="2800" b="1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sz="2800" b="1" dirty="0" err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прыжок</a:t>
                      </a:r>
                      <a:r>
                        <a:rPr sz="2800" b="1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с </a:t>
                      </a:r>
                      <a:r>
                        <a:rPr sz="2800" b="1" dirty="0" err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места</a:t>
                      </a:r>
                      <a:r>
                        <a:rPr sz="2800" b="1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(</a:t>
                      </a:r>
                      <a:r>
                        <a:rPr sz="2800" b="1" dirty="0" err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см</a:t>
                      </a:r>
                      <a:r>
                        <a:rPr sz="2800" b="1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)</a:t>
                      </a:r>
                    </a:p>
                  </a:txBody>
                  <a:tcPr marL="50800" marR="50800" marT="50800" marB="50800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615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624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1,46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3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Э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614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630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2,6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DFF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1590">
                <a:tc rowSpan="2">
                  <a:txBody>
                    <a:bodyPr/>
                    <a:lstStyle/>
                    <a:p>
                      <a:pPr defTabSz="449580">
                        <a:spcBef>
                          <a:spcPts val="800"/>
                        </a:spcBef>
                        <a:defRPr sz="1800"/>
                      </a:pPr>
                      <a:r>
                        <a:rPr sz="2800" b="1" dirty="0" err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Прыжок</a:t>
                      </a:r>
                      <a:r>
                        <a:rPr sz="2800" b="1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sz="2800" b="1" dirty="0" err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вверх</a:t>
                      </a:r>
                      <a:r>
                        <a:rPr sz="2800" b="1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с </a:t>
                      </a:r>
                      <a:r>
                        <a:rPr sz="2800" b="1" dirty="0" err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места</a:t>
                      </a:r>
                      <a:r>
                        <a:rPr sz="2800" b="1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(</a:t>
                      </a:r>
                      <a:r>
                        <a:rPr sz="2800" b="1" dirty="0" err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см</a:t>
                      </a:r>
                      <a:r>
                        <a:rPr sz="2800" b="1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)</a:t>
                      </a:r>
                    </a:p>
                  </a:txBody>
                  <a:tcPr marL="50800" marR="50800" marT="50800" marB="50800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34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35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2,9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26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Э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34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40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17,65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DFF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8273">
                <a:tc rowSpan="2">
                  <a:txBody>
                    <a:bodyPr/>
                    <a:lstStyle/>
                    <a:p>
                      <a:pPr defTabSz="449580">
                        <a:spcBef>
                          <a:spcPts val="800"/>
                        </a:spcBef>
                        <a:defRPr sz="1800"/>
                      </a:pPr>
                      <a:r>
                        <a:rPr sz="2800" b="1" dirty="0" err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Челночный</a:t>
                      </a:r>
                      <a:r>
                        <a:rPr sz="2800" b="1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sz="2800" b="1" dirty="0" err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бег</a:t>
                      </a:r>
                      <a:r>
                        <a:rPr sz="2800" b="1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3*10 м (</a:t>
                      </a:r>
                      <a:r>
                        <a:rPr sz="2800" b="1" dirty="0" err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сек</a:t>
                      </a:r>
                      <a:r>
                        <a:rPr sz="2800" b="1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)</a:t>
                      </a:r>
                    </a:p>
                  </a:txBody>
                  <a:tcPr marL="50800" marR="50800" marT="50800" marB="50800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9.2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9.1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0.1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1,09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26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Э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9.2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8.7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0.5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449580">
                        <a:defRPr sz="1800"/>
                      </a:pPr>
                      <a:r>
                        <a:rPr sz="250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5,43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DFF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8500" y="444500"/>
            <a:ext cx="11607800" cy="1424056"/>
          </a:xfrm>
        </p:spPr>
        <p:txBody>
          <a:bodyPr>
            <a:normAutofit/>
          </a:bodyPr>
          <a:lstStyle/>
          <a:p>
            <a:pPr algn="ctr"/>
            <a:b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698500" y="2517913"/>
            <a:ext cx="11607800" cy="6791186"/>
          </a:xfrm>
        </p:spPr>
        <p:txBody>
          <a:bodyPr>
            <a:noAutofit/>
          </a:bodyPr>
          <a:lstStyle/>
          <a:p>
            <a:pPr marL="514350" indent="-514350" algn="just">
              <a:lnSpc>
                <a:spcPct val="100000"/>
              </a:lnSpc>
              <a:buAutoNum type="arabicPeriod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Изучили научно-методическую, учебную и специальную литературу по проблеме исследования. Сделан вывод о том, что одними из ключевых двигательных качеств, определяющих успешность в игровой деятельности для баскетболиста, являются скоростно-силовые способности</a:t>
            </a:r>
          </a:p>
          <a:p>
            <a:pPr marL="514350" indent="-514350" algn="just">
              <a:lnSpc>
                <a:spcPct val="100000"/>
              </a:lnSpc>
              <a:buAutoNum type="arabicPeriod"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00000"/>
              </a:lnSpc>
              <a:buFont typeface="+mj-lt"/>
              <a:buAutoNum type="arabicPeriod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 разработан и внедрен комплекс упражнений, направленный    на развитие скоростно-силовых способностей юношей 13-14 лет, занимающихся баскетболом на основе применения круговой тренировки </a:t>
            </a:r>
          </a:p>
        </p:txBody>
      </p:sp>
    </p:spTree>
    <p:extLst>
      <p:ext uri="{BB962C8B-B14F-4D97-AF65-F5344CB8AC3E}">
        <p14:creationId xmlns:p14="http://schemas.microsoft.com/office/powerpoint/2010/main" val="3507056678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8500" y="444500"/>
            <a:ext cx="11607800" cy="1273628"/>
          </a:xfrm>
        </p:spPr>
        <p:txBody>
          <a:bodyPr>
            <a:normAutofit/>
          </a:bodyPr>
          <a:lstStyle/>
          <a:p>
            <a:pPr algn="ctr"/>
            <a:b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698500" y="2266122"/>
            <a:ext cx="11607800" cy="734170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Экспериментальным путем проверена эффективность разработанного комплекса упражнений, направленного на развитие скоростно-силовых способностей юношей 13-14 лет, занимающихся баскетболом на основе применения круговой тренировки</a:t>
            </a:r>
          </a:p>
          <a:p>
            <a:pPr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разработанного комплекса доказана более высокими исследуемыми показателями, положительной динамикой результатов юношей экспериментальной группы, прирост показателей составил вплоть до 17,65%</a:t>
            </a:r>
          </a:p>
          <a:p>
            <a:pPr algn="just">
              <a:lnSpc>
                <a:spcPct val="150000"/>
              </a:lnSpc>
            </a:pP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849291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9E80A3-5967-4AC6-E1FB-62C4057392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BEC0B5-D8C7-0702-C522-9F198DF00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500" y="444500"/>
            <a:ext cx="11607800" cy="1273628"/>
          </a:xfrm>
        </p:spPr>
        <p:txBody>
          <a:bodyPr>
            <a:normAutofit/>
          </a:bodyPr>
          <a:lstStyle/>
          <a:p>
            <a:pPr algn="ctr"/>
            <a:b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66FF9D7-973E-2313-5C1C-11D43181C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8500" y="2266122"/>
            <a:ext cx="11607800" cy="7341704"/>
          </a:xfrm>
        </p:spPr>
        <p:txBody>
          <a:bodyPr>
            <a:normAutofit fontScale="92500"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 упражнении тройной прыжок с места, экспериментальная группа - 614 см до и 630 после эксперимента, прирост - 2,6%  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контрольная группа - 615 см до и 624 после эксперимента, прирост - 1,46 %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 упражнении прыжок вверх с места экспериментальная группа -34 см до и 40 см после эксперимента, прирост - 17,65 %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контрольная группа - 34 см до и 35 см после эксперимента, прирост - 2,9 %. 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 упражнении челночный бег 3*10 экспериментальная группа -9,2 сек. до и 8.7 сек. после эксперимента, прирост - 5,43%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контрольная группа - 9.2 сек. до и 9.1 после эксперимента, прирост - 1,09%</a:t>
            </a:r>
          </a:p>
        </p:txBody>
      </p:sp>
    </p:spTree>
    <p:extLst>
      <p:ext uri="{BB962C8B-B14F-4D97-AF65-F5344CB8AC3E}">
        <p14:creationId xmlns:p14="http://schemas.microsoft.com/office/powerpoint/2010/main" val="510314792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1.  Одними из ключевых двигательных качеств, определяющих успешность в игровой деятельности для баскетболиста, являются скоростно-силовые способности. Также, отметим, что возраст 14-15 лет у юношей, то есть подростковый, является крайне важным периодом, "/>
          <p:cNvSpPr txBox="1">
            <a:spLocks noGrp="1"/>
          </p:cNvSpPr>
          <p:nvPr>
            <p:ph type="body" idx="1"/>
          </p:nvPr>
        </p:nvSpPr>
        <p:spPr>
          <a:xfrm>
            <a:off x="251221" y="1567755"/>
            <a:ext cx="12502358" cy="7741742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sz="2500" spc="-25"/>
            </a:pP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2500" spc="-25"/>
            </a:pP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2500" spc="-25"/>
            </a:pP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2500" spc="-25"/>
            </a:pP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 sz="2500" spc="-25"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6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</a:t>
            </a:r>
            <a:r>
              <a:rPr lang="ru-RU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1542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Актуальность исследования"/>
          <p:cNvSpPr txBox="1">
            <a:spLocks noGrp="1"/>
          </p:cNvSpPr>
          <p:nvPr>
            <p:ph type="title"/>
          </p:nvPr>
        </p:nvSpPr>
        <p:spPr>
          <a:xfrm>
            <a:off x="698500" y="1228675"/>
            <a:ext cx="11607800" cy="1016001"/>
          </a:xfrm>
          <a:prstGeom prst="rect">
            <a:avLst/>
          </a:prstGeom>
        </p:spPr>
        <p:txBody>
          <a:bodyPr/>
          <a:lstStyle>
            <a:lvl1pPr algn="ctr">
              <a:defRPr sz="4400" spc="-88"/>
            </a:lvl1pPr>
          </a:lstStyle>
          <a:p>
            <a:r>
              <a:rPr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</a:t>
            </a:r>
            <a:r>
              <a:rPr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</a:t>
            </a:r>
            <a:endParaRPr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7" name="В современном баскетболе физическая подготовленность имеет важнейшее значение, и добиться результатов и высокого профессионального мастерства без данного вида подготовки не представляется возможным.…"/>
          <p:cNvSpPr txBox="1">
            <a:spLocks noGrp="1"/>
          </p:cNvSpPr>
          <p:nvPr>
            <p:ph type="body" idx="1"/>
          </p:nvPr>
        </p:nvSpPr>
        <p:spPr>
          <a:xfrm>
            <a:off x="698500" y="2244676"/>
            <a:ext cx="11607800" cy="6531024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современном баскетболе физическая подготовленность имеет важнейшее значение, и добиться результатов и высокого профессионального мастерства без данного вида подготовки не представляется возможным. Приоритетным в баскетболе является уровень развития быстроты, скоростно-силовых качеств и выносливости, ибо от уровня их развития зависит проявление других качеств, которые определяют высокий спортивный результат в данном виде спорта. В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баскетболе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около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70% </a:t>
            </a:r>
            <a:r>
              <a:rPr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движений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носят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скоростно-силовой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Объект и предмет исследования"/>
          <p:cNvSpPr txBox="1">
            <a:spLocks noGrp="1"/>
          </p:cNvSpPr>
          <p:nvPr>
            <p:ph type="title"/>
          </p:nvPr>
        </p:nvSpPr>
        <p:spPr>
          <a:xfrm>
            <a:off x="698500" y="1228675"/>
            <a:ext cx="11607800" cy="1016001"/>
          </a:xfrm>
          <a:prstGeom prst="rect">
            <a:avLst/>
          </a:prstGeom>
        </p:spPr>
        <p:txBody>
          <a:bodyPr/>
          <a:lstStyle>
            <a:lvl1pPr algn="ctr">
              <a:defRPr sz="4400" spc="-88"/>
            </a:lvl1pPr>
          </a:lstStyle>
          <a:p>
            <a:r>
              <a:rPr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</a:t>
            </a:r>
            <a:r>
              <a:rPr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</a:t>
            </a:r>
            <a:r>
              <a:rPr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</a:t>
            </a:r>
            <a:endParaRPr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0" name="Объект исследования – учебно-тренировочный процесс у юношей 14-15 лет, занимающихся баскетболом на основе применения круговой тренировки.…"/>
          <p:cNvSpPr txBox="1">
            <a:spLocks noGrp="1"/>
          </p:cNvSpPr>
          <p:nvPr>
            <p:ph type="body" idx="1"/>
          </p:nvPr>
        </p:nvSpPr>
        <p:spPr>
          <a:xfrm>
            <a:off x="698500" y="2244676"/>
            <a:ext cx="11607800" cy="6810424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50000"/>
              </a:lnSpc>
              <a:defRPr sz="2900" spc="-29"/>
            </a:pPr>
            <a:r>
              <a:rPr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учебно-тренировочный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юношей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13-14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лет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занимающихся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баскетболом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основе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применения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круговой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тренировки</a:t>
            </a: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 sz="2900" spc="-29"/>
            </a:pPr>
            <a:r>
              <a:rPr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упражнений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направленный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скоростно-силовых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способностей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юношей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13-14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лет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занимающихся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баскетболом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основе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применения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круговой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тренировки</a:t>
            </a: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698500" y="2451652"/>
            <a:ext cx="11607800" cy="660344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 обосновать и экспериментальным путем проверить эффективность разработанного комплекса упражнений, направленного на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скоростно-силовых способностей юношей 13-14 лет, занимающихся баскетболом на основе применения круговой тренировки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698500" y="444500"/>
            <a:ext cx="11607800" cy="1410804"/>
          </a:xfrm>
        </p:spPr>
        <p:txBody>
          <a:bodyPr>
            <a:normAutofit/>
          </a:bodyPr>
          <a:lstStyle/>
          <a:p>
            <a:pPr algn="ctr"/>
            <a:b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исследования</a:t>
            </a:r>
            <a:endParaRPr lang="ru-RU" sz="4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62655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8500" y="444499"/>
            <a:ext cx="11607800" cy="1490318"/>
          </a:xfrm>
        </p:spPr>
        <p:txBody>
          <a:bodyPr>
            <a:normAutofit/>
          </a:bodyPr>
          <a:lstStyle/>
          <a:p>
            <a:pPr algn="ctr"/>
            <a:b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исследования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698500" y="1842052"/>
            <a:ext cx="11607800" cy="7911548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00000"/>
              </a:lnSpc>
              <a:buAutoNum type="arabicPeriod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научно-методическую, учебную и специальную литературу по проблеме исследования</a:t>
            </a:r>
          </a:p>
          <a:p>
            <a:pPr algn="just">
              <a:lnSpc>
                <a:spcPct val="100000"/>
              </a:lnSpc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Разработать комплекс упражнений, направленный на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скоростно-силовых способностей юношей 13-14 лет, занимающихся баскетболом на основе применения круговой тренировки</a:t>
            </a:r>
          </a:p>
          <a:p>
            <a:pPr algn="just">
              <a:lnSpc>
                <a:spcPct val="100000"/>
              </a:lnSpc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Выявить эффективность использования разработанного комплекса упражнений, направленного на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скоростно-силовых способностей юношей 13-14 лет, занимающихся баскетболом на основе применения круговой тренировки</a:t>
            </a:r>
          </a:p>
        </p:txBody>
      </p:sp>
    </p:spTree>
    <p:extLst>
      <p:ext uri="{BB962C8B-B14F-4D97-AF65-F5344CB8AC3E}">
        <p14:creationId xmlns:p14="http://schemas.microsoft.com/office/powerpoint/2010/main" val="8454429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8500" y="444499"/>
            <a:ext cx="11607800" cy="1874631"/>
          </a:xfrm>
        </p:spPr>
        <p:txBody>
          <a:bodyPr>
            <a:normAutofit/>
          </a:bodyPr>
          <a:lstStyle/>
          <a:p>
            <a:pPr algn="ctr"/>
            <a:b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Предполагалось, что разработанный комплекс упражнений, реализуемый методом круговой тренировки, позволит повысить уровень развития скоростно-силовых способностей юношей 13-14 лет занимающихся баскетболом</a:t>
            </a:r>
          </a:p>
        </p:txBody>
      </p:sp>
    </p:spTree>
    <p:extLst>
      <p:ext uri="{BB962C8B-B14F-4D97-AF65-F5344CB8AC3E}">
        <p14:creationId xmlns:p14="http://schemas.microsoft.com/office/powerpoint/2010/main" val="218167693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Методы исследования"/>
          <p:cNvSpPr txBox="1">
            <a:spLocks noGrp="1"/>
          </p:cNvSpPr>
          <p:nvPr>
            <p:ph type="title"/>
          </p:nvPr>
        </p:nvSpPr>
        <p:spPr>
          <a:xfrm>
            <a:off x="698500" y="1228675"/>
            <a:ext cx="11607800" cy="1016001"/>
          </a:xfrm>
          <a:prstGeom prst="rect">
            <a:avLst/>
          </a:prstGeom>
        </p:spPr>
        <p:txBody>
          <a:bodyPr/>
          <a:lstStyle>
            <a:lvl1pPr algn="ctr">
              <a:defRPr sz="4400" spc="-88"/>
            </a:lvl1pPr>
          </a:lstStyle>
          <a:p>
            <a:r>
              <a:rPr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</a:t>
            </a:r>
            <a:r>
              <a:rPr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</a:t>
            </a:r>
            <a:endParaRPr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6" name="Анализ научно-методической литературы"/>
          <p:cNvSpPr/>
          <p:nvPr/>
        </p:nvSpPr>
        <p:spPr>
          <a:xfrm>
            <a:off x="1422400" y="2700312"/>
            <a:ext cx="4077693" cy="952501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2">
                <a:hueOff val="192982"/>
                <a:satOff val="17755"/>
                <a:lumOff val="-28483"/>
              </a:schemeClr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rPr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</a:t>
            </a:r>
            <a:r>
              <a:rPr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научно-методической</a:t>
            </a:r>
            <a:r>
              <a:rPr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литературы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7" name="Контрольные испытания"/>
          <p:cNvSpPr/>
          <p:nvPr/>
        </p:nvSpPr>
        <p:spPr>
          <a:xfrm>
            <a:off x="1422400" y="4140200"/>
            <a:ext cx="4077693" cy="952500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2">
                <a:hueOff val="192982"/>
                <a:satOff val="17755"/>
                <a:lumOff val="-28483"/>
              </a:schemeClr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rPr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испытания</a:t>
            </a:r>
          </a:p>
        </p:txBody>
      </p:sp>
      <p:sp>
        <p:nvSpPr>
          <p:cNvPr id="188" name="Экспертное оценивание"/>
          <p:cNvSpPr/>
          <p:nvPr/>
        </p:nvSpPr>
        <p:spPr>
          <a:xfrm>
            <a:off x="1422400" y="5580087"/>
            <a:ext cx="4077693" cy="952501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2">
                <a:hueOff val="192982"/>
                <a:satOff val="17755"/>
                <a:lumOff val="-28483"/>
              </a:schemeClr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rPr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Экспертное оценивание</a:t>
            </a:r>
          </a:p>
        </p:txBody>
      </p:sp>
      <p:sp>
        <p:nvSpPr>
          <p:cNvPr id="189" name="Математико-статистические методы"/>
          <p:cNvSpPr/>
          <p:nvPr/>
        </p:nvSpPr>
        <p:spPr>
          <a:xfrm>
            <a:off x="1422400" y="8459861"/>
            <a:ext cx="4077693" cy="952501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2">
                <a:hueOff val="192982"/>
                <a:satOff val="17755"/>
                <a:lumOff val="-28483"/>
              </a:schemeClr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rPr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Математико-статистические методы</a:t>
            </a:r>
          </a:p>
        </p:txBody>
      </p:sp>
      <p:sp>
        <p:nvSpPr>
          <p:cNvPr id="190" name="Педагогический эксперимент"/>
          <p:cNvSpPr/>
          <p:nvPr/>
        </p:nvSpPr>
        <p:spPr>
          <a:xfrm>
            <a:off x="1422400" y="7019974"/>
            <a:ext cx="4077693" cy="952501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2">
                <a:hueOff val="192982"/>
                <a:satOff val="17755"/>
                <a:lumOff val="-28483"/>
              </a:schemeClr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rPr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эксперимент</a:t>
            </a:r>
          </a:p>
        </p:txBody>
      </p:sp>
      <p:sp>
        <p:nvSpPr>
          <p:cNvPr id="191" name="Тройной прыжок с места (см)"/>
          <p:cNvSpPr/>
          <p:nvPr/>
        </p:nvSpPr>
        <p:spPr>
          <a:xfrm>
            <a:off x="6756399" y="3327399"/>
            <a:ext cx="4541938" cy="673002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2">
                <a:hueOff val="192982"/>
                <a:satOff val="17755"/>
                <a:lumOff val="-28483"/>
              </a:schemeClr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rPr>
                <a:latin typeface="Times New Roman" panose="02020603050405020304" pitchFamily="18" charset="0"/>
                <a:cs typeface="Times New Roman" panose="02020603050405020304" pitchFamily="18" charset="0"/>
              </a:rPr>
              <a:t>Тройной прыжок с места (см)</a:t>
            </a:r>
          </a:p>
        </p:txBody>
      </p:sp>
      <p:sp>
        <p:nvSpPr>
          <p:cNvPr id="192" name="Прыжок вверх с места (см)"/>
          <p:cNvSpPr/>
          <p:nvPr/>
        </p:nvSpPr>
        <p:spPr>
          <a:xfrm>
            <a:off x="6756400" y="4279949"/>
            <a:ext cx="4541937" cy="673002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2">
                <a:hueOff val="192982"/>
                <a:satOff val="17755"/>
                <a:lumOff val="-28483"/>
              </a:schemeClr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rPr>
                <a:latin typeface="Times New Roman" panose="02020603050405020304" pitchFamily="18" charset="0"/>
                <a:cs typeface="Times New Roman" panose="02020603050405020304" pitchFamily="18" charset="0"/>
              </a:rPr>
              <a:t>Прыжок вверх с места (см)</a:t>
            </a:r>
          </a:p>
        </p:txBody>
      </p:sp>
      <p:sp>
        <p:nvSpPr>
          <p:cNvPr id="193" name="Челночный бег 3*10 м (сек)"/>
          <p:cNvSpPr/>
          <p:nvPr/>
        </p:nvSpPr>
        <p:spPr>
          <a:xfrm>
            <a:off x="6756400" y="5232499"/>
            <a:ext cx="4541937" cy="673001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2">
                <a:hueOff val="192982"/>
                <a:satOff val="17755"/>
                <a:lumOff val="-28483"/>
              </a:schemeClr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rPr>
                <a:latin typeface="Times New Roman" panose="02020603050405020304" pitchFamily="18" charset="0"/>
                <a:cs typeface="Times New Roman" panose="02020603050405020304" pitchFamily="18" charset="0"/>
              </a:rPr>
              <a:t>Челночный бег 3*10 м (сек)</a:t>
            </a:r>
          </a:p>
        </p:txBody>
      </p:sp>
      <p:sp>
        <p:nvSpPr>
          <p:cNvPr id="194" name="Линия"/>
          <p:cNvSpPr/>
          <p:nvPr/>
        </p:nvSpPr>
        <p:spPr>
          <a:xfrm flipV="1">
            <a:off x="5442643" y="3776147"/>
            <a:ext cx="1365139" cy="823834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5" name="Линия"/>
          <p:cNvSpPr/>
          <p:nvPr/>
        </p:nvSpPr>
        <p:spPr>
          <a:xfrm>
            <a:off x="5505463" y="4616449"/>
            <a:ext cx="1223336" cy="1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6" name="Линия"/>
          <p:cNvSpPr/>
          <p:nvPr/>
        </p:nvSpPr>
        <p:spPr>
          <a:xfrm>
            <a:off x="5517057" y="4585700"/>
            <a:ext cx="1218507" cy="990270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8500" y="327296"/>
            <a:ext cx="11607800" cy="1528007"/>
          </a:xfrm>
        </p:spPr>
        <p:txBody>
          <a:bodyPr>
            <a:normAutofit/>
          </a:bodyPr>
          <a:lstStyle/>
          <a:p>
            <a:pPr algn="ctr"/>
            <a:b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исследования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проводилось с сентября 2025 по май 2026 на базе МАОУ СШ № 93 г. Красноярск. Обучающиеся были поделены на две группы равных по количеству и подготовке. Группы состояли из 10 юношей в возрасте </a:t>
            </a:r>
          </a:p>
          <a:p>
            <a:pPr algn="just">
              <a:lnSpc>
                <a:spcPct val="150000"/>
              </a:lnSpc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13-14 лет</a:t>
            </a:r>
          </a:p>
        </p:txBody>
      </p:sp>
    </p:spTree>
    <p:extLst>
      <p:ext uri="{BB962C8B-B14F-4D97-AF65-F5344CB8AC3E}">
        <p14:creationId xmlns:p14="http://schemas.microsoft.com/office/powerpoint/2010/main" val="2326177217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исследования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698500" y="2199861"/>
            <a:ext cx="11607800" cy="7288696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этап – Теоретический (с сентября 2025 по декабрь 2025)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Изучены и проанализированы литературные источники по исследуемой теме. Определены цели, задачи и методы исследования. Разработан комплекс упражнений, направленный на развитие скоростно-силовых способностей. Подобраны контрольно-измерительные тесты</a:t>
            </a:r>
          </a:p>
          <a:p>
            <a:pPr algn="just">
              <a:lnSpc>
                <a:spcPct val="100000"/>
              </a:lnSpc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этап – Экспериментальный (с января 2026 по май 2026)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протяжении 4 месяцев контрольная группа занималась по общепринятой программе подготовки, а экспериментальная с использованием разработанного комплекса упражнений. Продолжительность занятия 1,5 часа</a:t>
            </a:r>
          </a:p>
          <a:p>
            <a:pPr algn="just">
              <a:lnSpc>
                <a:spcPct val="100000"/>
              </a:lnSpc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этап – Аналитический (май 2026)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итогового тестирования, математико-статистическая обработка результатов исследования,  проанализированы результаты и сделаны выводы</a:t>
            </a:r>
          </a:p>
        </p:txBody>
      </p:sp>
    </p:spTree>
    <p:extLst>
      <p:ext uri="{BB962C8B-B14F-4D97-AF65-F5344CB8AC3E}">
        <p14:creationId xmlns:p14="http://schemas.microsoft.com/office/powerpoint/2010/main" val="365572781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1733930" rtl="0" fontAlgn="auto" latinLnBrk="0" hangingPunct="0">
          <a:lnSpc>
            <a:spcPct val="90000"/>
          </a:lnSpc>
          <a:spcBef>
            <a:spcPts val="320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1733930" rtl="0" fontAlgn="auto" latinLnBrk="0" hangingPunct="0">
          <a:lnSpc>
            <a:spcPct val="90000"/>
          </a:lnSpc>
          <a:spcBef>
            <a:spcPts val="320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2665</TotalTime>
  <Words>890</Words>
  <Application>Microsoft Office PowerPoint</Application>
  <PresentationFormat>Произвольный</PresentationFormat>
  <Paragraphs>129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Helvetica Neue</vt:lpstr>
      <vt:lpstr>Helvetica Neue Medium</vt:lpstr>
      <vt:lpstr>Times New Roman</vt:lpstr>
      <vt:lpstr>21_BasicWhite</vt:lpstr>
      <vt:lpstr>Развитие скоростно-силовых способностей у юношей 13-14 лет занимающихся баскетболом на основе применения круговой тренировки</vt:lpstr>
      <vt:lpstr>Актуальность исследования</vt:lpstr>
      <vt:lpstr>Объект и предмет исследования</vt:lpstr>
      <vt:lpstr> Цель исследования</vt:lpstr>
      <vt:lpstr> Задачи исследования</vt:lpstr>
      <vt:lpstr>  Гипотеза</vt:lpstr>
      <vt:lpstr>Методы исследования</vt:lpstr>
      <vt:lpstr> Организация исследования</vt:lpstr>
      <vt:lpstr> Этапы исследования</vt:lpstr>
      <vt:lpstr>Комплекс упражнений на развитие  скоростно-силовых способностей</vt:lpstr>
      <vt:lpstr>Тройной прыжок с места</vt:lpstr>
      <vt:lpstr>Прыжок вверх с места</vt:lpstr>
      <vt:lpstr>Челночный Бег</vt:lpstr>
      <vt:lpstr>Анализ показателей контрольной и экспериментальной групп</vt:lpstr>
      <vt:lpstr> Выводы</vt:lpstr>
      <vt:lpstr> Выводы</vt:lpstr>
      <vt:lpstr> Выводы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Воспитание скоростно-силовых способностей у юношей 14-15 лет занимающихся баскетболом на основе применения круговой тренировки</dc:title>
  <cp:lastModifiedBy>Dns lenovo</cp:lastModifiedBy>
  <cp:revision>16</cp:revision>
  <dcterms:modified xsi:type="dcterms:W3CDTF">2026-05-28T13:43:11Z</dcterms:modified>
</cp:coreProperties>
</file>