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64" r:id="rId10"/>
    <p:sldId id="265" r:id="rId11"/>
    <p:sldId id="266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47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5027AA7-15B3-5D6B-421F-EED1920CE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454" y="95249"/>
            <a:ext cx="989013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1DFF8691-92F4-9519-A876-70EAAA70D292}"/>
              </a:ext>
            </a:extLst>
          </p:cNvPr>
          <p:cNvSpPr txBox="1"/>
          <p:nvPr/>
        </p:nvSpPr>
        <p:spPr>
          <a:xfrm>
            <a:off x="2338907" y="146050"/>
            <a:ext cx="61032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hangingPunct="1">
              <a:lnSpc>
                <a:spcPct val="100000"/>
              </a:lnSpc>
            </a:pPr>
            <a:r>
              <a:rPr lang="ru-RU" altLang="zh-CN" sz="1800" dirty="0">
                <a:latin typeface="Times New Roman" panose="02020603050405020304" pitchFamily="18" charset="0"/>
              </a:rPr>
              <a:t>Красноярский государственный педагогический университет им. В. П. </a:t>
            </a:r>
            <a:r>
              <a:rPr lang="ru-RU" altLang="zh-CN" sz="1800" dirty="0" err="1">
                <a:latin typeface="Times New Roman" panose="02020603050405020304" pitchFamily="18" charset="0"/>
              </a:rPr>
              <a:t>Aстафьева</a:t>
            </a:r>
            <a:endParaRPr lang="ru-RU" altLang="zh-CN" sz="1800" dirty="0">
              <a:latin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508E811-2534-4C10-8AD0-19F8A04FC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725" y="4498975"/>
            <a:ext cx="6707188" cy="128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320" tIns="33840" rIns="67320" bIns="3384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hangingPunct="1">
              <a:lnSpc>
                <a:spcPct val="100000"/>
              </a:lnSpc>
            </a:pPr>
            <a:r>
              <a:rPr lang="ru-RU" altLang="zh-CN" sz="2000" b="1" dirty="0">
                <a:latin typeface="Times New Roman" panose="02020603050405020304" pitchFamily="18" charset="0"/>
              </a:rPr>
              <a:t>Выполнила:</a:t>
            </a:r>
            <a:r>
              <a:rPr lang="ru-RU" altLang="zh-CN" sz="2000" dirty="0">
                <a:latin typeface="Times New Roman" panose="02020603050405020304" pitchFamily="18" charset="0"/>
              </a:rPr>
              <a:t> Ли</a:t>
            </a:r>
            <a:r>
              <a:rPr lang="en-US" altLang="zh-CN" sz="2000" dirty="0">
                <a:latin typeface="Times New Roman" panose="02020603050405020304" pitchFamily="18" charset="0"/>
              </a:rPr>
              <a:t> A</a:t>
            </a:r>
            <a:r>
              <a:rPr lang="ru-RU" altLang="zh-CN" sz="2000" dirty="0" err="1">
                <a:latin typeface="Times New Roman" panose="02020603050405020304" pitchFamily="18" charset="0"/>
              </a:rPr>
              <a:t>жухань</a:t>
            </a:r>
            <a:endParaRPr lang="ru-RU" altLang="zh-CN" sz="2000" dirty="0">
              <a:latin typeface="Times New Roman" panose="02020603050405020304" pitchFamily="18" charset="0"/>
            </a:endParaRPr>
          </a:p>
          <a:p>
            <a:pPr hangingPunct="1">
              <a:lnSpc>
                <a:spcPct val="100000"/>
              </a:lnSpc>
            </a:pPr>
            <a:r>
              <a:rPr lang="ru-RU" altLang="zh-CN" sz="2000" b="1" dirty="0">
                <a:latin typeface="Times New Roman" panose="02020603050405020304" pitchFamily="18" charset="0"/>
              </a:rPr>
              <a:t>Научный руководитель: </a:t>
            </a:r>
            <a:r>
              <a:rPr lang="ru-RU" altLang="zh-CN" sz="2000" dirty="0">
                <a:latin typeface="Times New Roman" panose="02020603050405020304" pitchFamily="18" charset="0"/>
              </a:rPr>
              <a:t>Гришина Ольга Анатольевна, канд. филол. наук, доцент, директор  Института Конфуция КГПУ им. В.П. Астафьева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xmlns="" id="{52B1A0DB-CC31-5F6F-C5ED-EB417EF6CFF0}"/>
              </a:ext>
            </a:extLst>
          </p:cNvPr>
          <p:cNvSpPr txBox="1"/>
          <p:nvPr/>
        </p:nvSpPr>
        <p:spPr>
          <a:xfrm>
            <a:off x="2798506" y="6424699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hangingPunct="1">
              <a:lnSpc>
                <a:spcPct val="100000"/>
              </a:lnSpc>
            </a:pPr>
            <a:r>
              <a:rPr lang="ru-RU" altLang="zh-CN" dirty="0">
                <a:latin typeface="Times New Roman" panose="02020603050405020304" pitchFamily="18" charset="0"/>
              </a:rPr>
              <a:t>Красноярск  2024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0A23D83D-C612-0F33-E3EA-0FFAED1A1A59}"/>
              </a:ext>
            </a:extLst>
          </p:cNvPr>
          <p:cNvSpPr txBox="1"/>
          <p:nvPr/>
        </p:nvSpPr>
        <p:spPr>
          <a:xfrm>
            <a:off x="948454" y="1989693"/>
            <a:ext cx="941966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zh-CN" sz="4000" dirty="0">
                <a:latin typeface="Times New Roman" panose="02020603050405020304" pitchFamily="18" charset="0"/>
              </a:rPr>
              <a:t>на тему:</a:t>
            </a:r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altLang="zh-CN" sz="40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Проявления культурных различий при переводе туристических материалов с русского на китайский язык</a:t>
            </a:r>
            <a:endParaRPr lang="zh-CN" altLang="zh-CN" sz="40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 hangingPunct="1">
              <a:lnSpc>
                <a:spcPct val="100000"/>
              </a:lnSpc>
            </a:pPr>
            <a:r>
              <a:rPr lang="ru-RU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043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44D98E6-F1B6-E3AF-F1D8-52C0C4622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zh-CN" sz="3600" b="0" strike="noStrike" spc="-1" dirty="0" smtClean="0">
                <a:solidFill>
                  <a:srgbClr val="0F3B62"/>
                </a:solidFill>
                <a:latin typeface="Times New Roman"/>
                <a:ea typeface="楷体"/>
              </a:rPr>
              <a:t>Методические разработки для гидов-переводчиков</a:t>
            </a:r>
            <a:r>
              <a:rPr lang="ru-RU" altLang="zh-CN" sz="3600" b="0" strike="noStrike" spc="-1" dirty="0">
                <a:latin typeface="Arial"/>
              </a:rPr>
              <a:t/>
            </a:r>
            <a:br>
              <a:rPr lang="ru-RU" altLang="zh-CN" sz="3600" b="0" strike="noStrike" spc="-1" dirty="0">
                <a:latin typeface="Arial"/>
              </a:rPr>
            </a:b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A887704-7ECC-7414-3EBA-A5AFF7BBC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ru-RU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Вставить из РРТ доклада </a:t>
            </a:r>
            <a:r>
              <a:rPr kumimoji="1" lang="ru-RU" altLang="zh-C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1 конференции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348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C2E368C-87A0-FB05-D57A-0DCC8D08F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z="3600" b="0" strike="noStrike" spc="-1" dirty="0">
                <a:solidFill>
                  <a:srgbClr val="0F3B62"/>
                </a:solidFill>
                <a:latin typeface="Times New Roman"/>
                <a:ea typeface="楷体"/>
              </a:rPr>
              <a:t>Заключение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D2ED053-4F6E-BFE2-AF43-C8843FFB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zh-CN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будущих переводах автор будет совершенствовать свои профессиональные навыки, читать больше оригинальных произведений на русском языке, по-настоящему проникаться выразительностью русского языка, больше общаться с носителями русского языка и знакомиться с языковой средой и культурой. Таким образом, будут переведены произведения, которые будут ближе аудитории. Обобщив свой опыт, автор видит свои недостатки и в будущем будет усерднее работать над переводческой практикой, стремясь к улучшению перевода.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287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8111006E-379E-5D04-A8E7-6162017390BF}"/>
              </a:ext>
            </a:extLst>
          </p:cNvPr>
          <p:cNvSpPr txBox="1"/>
          <p:nvPr/>
        </p:nvSpPr>
        <p:spPr>
          <a:xfrm>
            <a:off x="3255706" y="2639650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1">
              <a:lnSpc>
                <a:spcPct val="100000"/>
              </a:lnSpc>
            </a:pPr>
            <a:r>
              <a:rPr lang="ru-RU" altLang="zh-CN" sz="3600" b="1" dirty="0">
                <a:latin typeface="Times New Roman" panose="02020603050405020304" pitchFamily="18" charset="0"/>
              </a:rPr>
              <a:t>Благодарю за внимание!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97F9780E-D698-8315-968F-36C117AC64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" y="229393"/>
            <a:ext cx="989013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xmlns="" id="{00A28AE3-4000-3A67-3D6F-35B899579A8B}"/>
              </a:ext>
            </a:extLst>
          </p:cNvPr>
          <p:cNvSpPr txBox="1"/>
          <p:nvPr/>
        </p:nvSpPr>
        <p:spPr>
          <a:xfrm>
            <a:off x="1174750" y="559375"/>
            <a:ext cx="81794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hangingPunct="1">
              <a:lnSpc>
                <a:spcPct val="100000"/>
              </a:lnSpc>
            </a:pPr>
            <a:r>
              <a:rPr lang="ru-RU" altLang="zh-CN" dirty="0">
                <a:latin typeface="Times New Roman" panose="02020603050405020304" pitchFamily="18" charset="0"/>
              </a:rPr>
              <a:t> </a:t>
            </a:r>
            <a:r>
              <a:rPr lang="ru-RU" altLang="zh-CN" sz="1800" dirty="0">
                <a:latin typeface="Times New Roman" panose="02020603050405020304" pitchFamily="18" charset="0"/>
              </a:rPr>
              <a:t>Красноярский государственный педагогический университет им. В. П. </a:t>
            </a:r>
            <a:r>
              <a:rPr lang="ru-RU" altLang="zh-CN" sz="1800" dirty="0" err="1">
                <a:latin typeface="Times New Roman" panose="02020603050405020304" pitchFamily="18" charset="0"/>
              </a:rPr>
              <a:t>Aстафьева</a:t>
            </a:r>
            <a:endParaRPr lang="ru-RU" altLang="zh-CN" sz="1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87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FB3AA35-4ECA-8227-1683-FBE7DA3A1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ru-RU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Предыстория и значение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51C6B01-66BE-9361-9795-3A14411BD2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В условиях глобализации туризм стал важным средством содействия международному культурному обмену и взаимопониманию. Культурные обмены между Китаем и Россией имеют долгую историю, и точный перевод туристических материалов имеет </a:t>
            </a:r>
            <a:r>
              <a:rPr lang="ru-RU" altLang="zh-CN" sz="18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большое </a:t>
            </a:r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значение для укрепления взаимопонимания и дружбы между двумя народами. Это исследование посвящено влиянию культурных различий между Китаем и Россией на практику перевода туристических материалов. Оно направлено на изучение эффективных стратегий перевода, повышение качества перевода и содействие культурным обменам.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3010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B00C363-FAA1-C46F-0A75-813547349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z="3600" b="0" strike="noStrike" spc="-1" dirty="0">
                <a:solidFill>
                  <a:srgbClr val="0F3B62"/>
                </a:solidFill>
                <a:latin typeface="Times New Roman"/>
                <a:ea typeface="楷体"/>
              </a:rPr>
              <a:t>Цель </a:t>
            </a:r>
            <a:r>
              <a:rPr lang="ru-RU" altLang="zh-CN" sz="3600" b="0" strike="noStrike" spc="-1" dirty="0">
                <a:latin typeface="Arial"/>
              </a:rPr>
              <a:t/>
            </a:r>
            <a:br>
              <a:rPr lang="ru-RU" altLang="zh-CN" sz="3600" b="0" strike="noStrike" spc="-1" dirty="0">
                <a:latin typeface="Arial"/>
              </a:rPr>
            </a:b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72B5E2C5-58F0-E169-1ECA-4246C5537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altLang="zh-CN" sz="1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Цель исследования - определить наилучшие стратегии и методы для перевода туристических материалов на русский язык, которые способствуют точности и культурной адекватности.</a:t>
            </a:r>
            <a:endParaRPr lang="zh-CN" altLang="zh-CN" sz="1800" dirty="0">
              <a:solidFill>
                <a:schemeClr val="accent1">
                  <a:lumMod val="75000"/>
                </a:schemeClr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/>
            <a:r>
              <a:rPr lang="ru-RU" altLang="zh-CN" sz="18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Задачи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304800" algn="just"/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Изучить теоретические основы перевода в контексте межкультурной коммуникации.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304800" algn="just"/>
            <a:r>
              <a:rPr lang="ru-RU" altLang="zh-CN" sz="18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Проанализировать </a:t>
            </a:r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существующие </a:t>
            </a:r>
            <a:r>
              <a:rPr lang="ru-RU" altLang="zh-CN" sz="180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приемы и методы </a:t>
            </a:r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перевода туристических материалов на русский язык.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304800" algn="just"/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Определить ключевые культурные аспекты, влияющие на процесс перевода.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indent="304800"/>
            <a:r>
              <a:rPr lang="ru-RU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Разработать рекомендации для улучшения качества перевода</a:t>
            </a:r>
            <a:r>
              <a:rPr lang="ru-RU" altLang="zh-CN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indent="304800"/>
            <a:r>
              <a:rPr lang="ru-RU" altLang="zh-CN" dirty="0" smtClean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Разработать материалы для китайских гидов-переводчиков с использованием регионального компонента.</a:t>
            </a:r>
            <a:endParaRPr lang="zh-CN" altLang="zh-CN" sz="18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7738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F71B2B7-9677-E5C0-2ADB-0398DB5AF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zh-CN" sz="3600" b="0" strike="noStrike" spc="-1" dirty="0" smtClean="0">
                <a:solidFill>
                  <a:srgbClr val="0F3B62"/>
                </a:solidFill>
                <a:latin typeface="Times New Roman"/>
                <a:ea typeface="楷体"/>
              </a:rPr>
              <a:t>Методы </a:t>
            </a:r>
            <a:br>
              <a:rPr lang="ru-RU" altLang="zh-CN" sz="3600" b="0" strike="noStrike" spc="-1" dirty="0" smtClean="0">
                <a:solidFill>
                  <a:srgbClr val="0F3B62"/>
                </a:solidFill>
                <a:latin typeface="Times New Roman"/>
                <a:ea typeface="楷体"/>
              </a:rPr>
            </a:br>
            <a:r>
              <a:rPr lang="ru-RU" altLang="zh-CN" sz="3600" b="0" strike="noStrike" spc="-1" dirty="0">
                <a:latin typeface="Arial"/>
              </a:rPr>
              <a:t/>
            </a:r>
            <a:br>
              <a:rPr lang="ru-RU" altLang="zh-CN" sz="3600" b="0" strike="noStrike" spc="-1" dirty="0">
                <a:latin typeface="Arial"/>
              </a:rPr>
            </a:b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FD4F21E6-662D-EEE6-4E5B-4DD5421F5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ru-RU" altLang="zh-CN" dirty="0" smtClean="0"/>
              <a:t>Научного анализа</a:t>
            </a:r>
          </a:p>
          <a:p>
            <a:endParaRPr kumimoji="1" lang="ru-RU" altLang="zh-CN" dirty="0" smtClean="0"/>
          </a:p>
          <a:p>
            <a:endParaRPr kumimoji="1" lang="ru-RU" altLang="zh-CN" dirty="0"/>
          </a:p>
          <a:p>
            <a:endParaRPr kumimoji="1" lang="en-US" altLang="zh-CN" dirty="0"/>
          </a:p>
          <a:p>
            <a:r>
              <a:rPr lang="ru-RU" altLang="zh-CN" sz="1800" b="0" strike="noStrike" spc="-1" dirty="0">
                <a:solidFill>
                  <a:srgbClr val="000000"/>
                </a:solidFill>
                <a:latin typeface="Times New Roman"/>
                <a:ea typeface="楷体"/>
              </a:rPr>
              <a:t>Структура работы включает в себя введение, две главы, заключение, список использованной литературы и приложения.</a:t>
            </a:r>
            <a:endParaRPr lang="ru-RU" altLang="zh-CN" sz="1800" b="0" strike="noStrike" spc="-1" dirty="0">
              <a:latin typeface="Arial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129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F524920-D25B-8481-33E5-2C7385502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zh-CN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Исследование туристических материалов и перевод</a:t>
            </a:r>
            <a:r>
              <a:rPr lang="zh-CN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C23C85B4-2EBB-4DC3-EFC4-C929A3DFE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spcAft>
                <a:spcPts val="1000"/>
              </a:spcAft>
              <a:buNone/>
              <a:tabLst>
                <a:tab pos="450215" algn="l"/>
              </a:tabLst>
            </a:pPr>
            <a:endParaRPr lang="ru-RU" altLang="zh-CN" sz="1800" kern="50" dirty="0" smtClean="0">
              <a:effectLst/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ru-RU" altLang="zh-CN" sz="1800" kern="50" dirty="0" smtClean="0"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Определение </a:t>
            </a:r>
            <a:r>
              <a:rPr lang="ru-RU" altLang="zh-CN" sz="1800" kern="50" dirty="0"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туристических материалов</a:t>
            </a:r>
            <a:endParaRPr lang="zh-CN" altLang="zh-CN" sz="1800" kern="50" dirty="0">
              <a:effectLst/>
              <a:latin typeface="Calibri" panose="020F0502020204030204" pitchFamily="34" charset="0"/>
              <a:ea typeface="DejaVu Sans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Концепция туристических материалов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ru-RU" altLang="zh-CN" sz="1800" kern="50" dirty="0"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Функции туристических материалов</a:t>
            </a:r>
            <a:endParaRPr lang="zh-CN" altLang="zh-CN" sz="1800" kern="50" dirty="0">
              <a:effectLst/>
              <a:latin typeface="Calibri" panose="020F0502020204030204" pitchFamily="34" charset="0"/>
              <a:ea typeface="DejaVu Sans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Позиционирование и принципы трансляции туристической информации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5480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A505E498-9E36-CE99-688A-AEC06E044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z="3600" b="0" strike="noStrike" spc="-1" dirty="0" smtClean="0">
                <a:solidFill>
                  <a:srgbClr val="0F3B62"/>
                </a:solidFill>
                <a:latin typeface="Times New Roman"/>
                <a:ea typeface="楷体"/>
              </a:rPr>
              <a:t>Работы ученых</a:t>
            </a:r>
            <a:r>
              <a:rPr lang="ru-RU" altLang="zh-CN" sz="3600" b="0" strike="noStrike" spc="-1" dirty="0">
                <a:latin typeface="Arial"/>
              </a:rPr>
              <a:t/>
            </a:r>
            <a:br>
              <a:rPr lang="ru-RU" altLang="zh-CN" sz="3600" b="0" strike="noStrike" spc="-1" dirty="0">
                <a:latin typeface="Arial"/>
              </a:rPr>
            </a:b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8EA85DE3-3794-6864-0F9B-C944CCF3D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r>
              <a:rPr lang="ru-RU" altLang="zh-CN" kern="50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 теоретической главе мы опирались на работы российских и китайских ученых</a:t>
            </a:r>
            <a:r>
              <a:rPr lang="ru-RU" altLang="zh-CN" kern="50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  <a:spcAft>
                <a:spcPts val="1000"/>
              </a:spcAft>
              <a:tabLst>
                <a:tab pos="450215" algn="l"/>
              </a:tabLst>
            </a:pPr>
            <a:endParaRPr lang="ru-RU" altLang="zh-CN" kern="50" dirty="0">
              <a:latin typeface="Times New Roman" panose="02020603050405020304" pitchFamily="18" charset="0"/>
              <a:ea typeface="DejaVu Sans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7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C2EAB94-8291-6C84-FE23-FCF0AA8F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zh-CN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Проявления </a:t>
            </a:r>
            <a:r>
              <a:rPr lang="ru-RU" altLang="zh-CN" kern="0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лингвокультурологических</a:t>
            </a:r>
            <a:r>
              <a:rPr lang="ru-RU" altLang="zh-CN" kern="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различий при переводе туристических материалов</a:t>
            </a:r>
            <a:r>
              <a:rPr lang="zh-CN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313BC6E-E104-40B7-F382-299BCAFCC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altLang="zh-CN" sz="1800" kern="100" dirty="0"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Эстетические различия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стилях мышления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использовании языков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стиле письма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региональных обычаях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42021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0C2EAB94-8291-6C84-FE23-FCF0AA8F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zh-CN" kern="0" dirty="0" smtClean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«поймать»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313BC6E-E104-40B7-F382-299BCAFCC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altLang="zh-CN" sz="1800" kern="100" dirty="0"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 smtClean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Поймать (рус. язык)– 1. … 2.   ….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 smtClean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Поймать (кит. </a:t>
            </a:r>
            <a:r>
              <a:rPr lang="ru-RU" altLang="zh-CN" kern="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я</a:t>
            </a:r>
            <a:r>
              <a:rPr lang="ru-RU" altLang="zh-CN" sz="1800" kern="100" dirty="0" smtClean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зык) - 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использовании языков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стиле письма</a:t>
            </a:r>
            <a:endParaRPr lang="zh-CN" altLang="zh-CN" sz="1800" kern="100" dirty="0">
              <a:effectLst/>
              <a:latin typeface="DengXian" panose="02010600030101010101" pitchFamily="2" charset="-122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zh-CN" sz="1800" kern="100" dirty="0">
                <a:effectLst/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Различия в региональных обычаях</a:t>
            </a:r>
            <a:r>
              <a:rPr lang="zh-CN" altLang="zh-CN" sz="1800" kern="100" dirty="0">
                <a:effectLst/>
                <a:latin typeface="DengXian" panose="02010600030101010101" pitchFamily="2" charset="-122"/>
                <a:ea typeface="DengXian" panose="02010600030101010101" pitchFamily="2" charset="-122"/>
                <a:cs typeface="Times New Roman" panose="02020603050405020304" pitchFamily="18" charset="0"/>
              </a:rPr>
              <a:t>。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8650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6AC11AF8-11F0-AF50-10BC-BA494387091A}"/>
              </a:ext>
            </a:extLst>
          </p:cNvPr>
          <p:cNvSpPr txBox="1"/>
          <p:nvPr/>
        </p:nvSpPr>
        <p:spPr>
          <a:xfrm>
            <a:off x="895963" y="132266"/>
            <a:ext cx="7982565" cy="2104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180340" algn="just" fontAlgn="base">
              <a:lnSpc>
                <a:spcPct val="150000"/>
              </a:lnSpc>
            </a:pPr>
            <a:r>
              <a:rPr lang="ru-RU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Пример 1. Оригинальный текст</a:t>
            </a:r>
            <a:r>
              <a:rPr lang="zh-CN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ru-RU" altLang="zh-CN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В этом уютном месте в тихом центре можно прогуляться по Семейному мосту, перекусить в комфортной беседке и поймать ветерок на одной из качелей.</a:t>
            </a:r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zh-CN" sz="16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80340" marR="180340" algn="just" fontAlgn="base">
              <a:lnSpc>
                <a:spcPct val="150000"/>
              </a:lnSpc>
            </a:pPr>
            <a:r>
              <a:rPr lang="ru-RU" altLang="zh-CN" sz="180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Перевод</a:t>
            </a:r>
            <a:r>
              <a:rPr lang="zh-CN" altLang="zh-CN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：在这个安静的中心舒适的地方，您可以沿着家庭桥散步，在舒适的凉亭中享用小吃，并在其中一个秋千上捕捉微风。</a:t>
            </a:r>
            <a:endParaRPr lang="zh-CN" altLang="zh-CN" sz="16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158732A9-A73A-A06E-73FB-E0580BF7FBA8}"/>
              </a:ext>
            </a:extLst>
          </p:cNvPr>
          <p:cNvSpPr txBox="1"/>
          <p:nvPr/>
        </p:nvSpPr>
        <p:spPr>
          <a:xfrm>
            <a:off x="895964" y="2958869"/>
            <a:ext cx="8321778" cy="3766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340" marR="180340" algn="just">
              <a:lnSpc>
                <a:spcPct val="150000"/>
              </a:lnSpc>
              <a:spcAft>
                <a:spcPts val="0"/>
              </a:spcAft>
            </a:pPr>
            <a:r>
              <a:rPr lang="ru-RU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Пример 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ru-RU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 Оригинальный текст</a:t>
            </a:r>
            <a:r>
              <a:rPr lang="zh-CN" altLang="zh-CN" sz="1800" b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ru-RU" altLang="zh-CN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Итак, вы дошли до</a:t>
            </a:r>
            <a:r>
              <a:rPr lang="ru-RU" altLang="zh-CN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 </a:t>
            </a:r>
            <a:r>
              <a:rPr lang="ru-RU" altLang="zh-CN" sz="1800" b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Стрелки</a:t>
            </a:r>
            <a:r>
              <a:rPr lang="ru-RU" altLang="zh-CN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 </a:t>
            </a:r>
            <a:r>
              <a:rPr lang="ru-RU" altLang="zh-CN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или</a:t>
            </a:r>
            <a:r>
              <a:rPr lang="ru-RU" altLang="zh-CN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 </a:t>
            </a:r>
            <a:r>
              <a:rPr lang="ru-RU" altLang="zh-CN" sz="1800" b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площади Мира</a:t>
            </a:r>
            <a:r>
              <a:rPr lang="ru-RU" altLang="zh-CN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. </a:t>
            </a:r>
            <a:r>
              <a:rPr lang="ru-RU" altLang="zh-CN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Именно здесь в 1628 году Андрей Дубенский и казаки основали крепость Красный Яр, а уже в 1690 году она получила статус города. На этом месте вы можете увидеть Вантовый мост, кстати, первый пешеходный в Красноярске.</a:t>
            </a:r>
            <a:r>
              <a:rPr lang="ru-RU" altLang="zh-CN" sz="18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zh-CN" sz="16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180340" marR="180340" algn="just">
              <a:lnSpc>
                <a:spcPct val="150000"/>
              </a:lnSpc>
              <a:spcAft>
                <a:spcPts val="0"/>
              </a:spcAft>
            </a:pPr>
            <a:r>
              <a:rPr lang="ru-RU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Перевод: 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所以，你已经到达了箭头或和平广场。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Times New Roman" panose="02020603050405020304" pitchFamily="18" charset="0"/>
                <a:cs typeface="宋体" panose="02010600030101010101" pitchFamily="2" charset="-122"/>
              </a:rPr>
              <a:t> 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正是在</a:t>
            </a:r>
            <a:r>
              <a:rPr lang="ru-RU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1628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，安德烈和哥萨克人在这里建立了克拉斯诺亚尔堡垒，并且已经在</a:t>
            </a:r>
            <a:r>
              <a:rPr lang="ru-RU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宋体" panose="02010600030101010101" pitchFamily="2" charset="-122"/>
              </a:rPr>
              <a:t>1690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获得了城市的地位。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Times New Roman" panose="02020603050405020304" pitchFamily="18" charset="0"/>
                <a:cs typeface="宋体" panose="02010600030101010101" pitchFamily="2" charset="-122"/>
              </a:rPr>
              <a:t> </a:t>
            </a:r>
            <a:r>
              <a:rPr lang="zh-CN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在这个地方，你可以看到一座斜拉桥，顺便说一句，克拉斯诺亚尔斯克的第一座人行天桥。</a:t>
            </a:r>
            <a:endParaRPr lang="zh-CN" altLang="zh-CN" sz="1600" dirty="0"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70762282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平面</Template>
  <TotalTime>210</TotalTime>
  <Words>483</Words>
  <Application>Microsoft Office PowerPoint</Application>
  <PresentationFormat>Широкоэкранный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5" baseType="lpstr">
      <vt:lpstr>DengXian</vt:lpstr>
      <vt:lpstr>方正姚体</vt:lpstr>
      <vt:lpstr>微软雅黑</vt:lpstr>
      <vt:lpstr>宋体</vt:lpstr>
      <vt:lpstr>华文新魏</vt:lpstr>
      <vt:lpstr>楷体</vt:lpstr>
      <vt:lpstr>Arial</vt:lpstr>
      <vt:lpstr>Calibri</vt:lpstr>
      <vt:lpstr>DejaVu Sans</vt:lpstr>
      <vt:lpstr>Times New Roman</vt:lpstr>
      <vt:lpstr>Trebuchet MS</vt:lpstr>
      <vt:lpstr>Wingdings 3</vt:lpstr>
      <vt:lpstr>平面</vt:lpstr>
      <vt:lpstr>Презентация PowerPoint</vt:lpstr>
      <vt:lpstr>Предыстория и значение </vt:lpstr>
      <vt:lpstr>Цель  </vt:lpstr>
      <vt:lpstr>Методы   </vt:lpstr>
      <vt:lpstr>Исследование туристических материалов и перевод </vt:lpstr>
      <vt:lpstr>Работы ученых </vt:lpstr>
      <vt:lpstr>Проявления лингвокультурологических различий при переводе туристических материалов </vt:lpstr>
      <vt:lpstr>«поймать»</vt:lpstr>
      <vt:lpstr>Презентация PowerPoint</vt:lpstr>
      <vt:lpstr>Методические разработки для гидов-переводчиков </vt:lpstr>
      <vt:lpstr>Заключение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Sue Ricketts</dc:creator>
  <cp:lastModifiedBy>Admin-PC-1</cp:lastModifiedBy>
  <cp:revision>4</cp:revision>
  <dcterms:created xsi:type="dcterms:W3CDTF">2024-05-26T15:56:19Z</dcterms:created>
  <dcterms:modified xsi:type="dcterms:W3CDTF">2024-05-28T04:47:41Z</dcterms:modified>
</cp:coreProperties>
</file>