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3" r:id="rId6"/>
    <p:sldId id="264" r:id="rId7"/>
    <p:sldId id="266" r:id="rId8"/>
    <p:sldId id="275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1880850" cy="6840538"/>
  <p:notesSz cx="6858000" cy="9144000"/>
  <p:defaultTextStyle>
    <a:defPPr>
      <a:defRPr lang="ru-RU"/>
    </a:defPPr>
    <a:lvl1pPr marL="0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3956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27912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91869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55825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19781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83737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47693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11650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37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822" y="108"/>
      </p:cViewPr>
      <p:guideLst>
        <p:guide orient="horz" pos="2155"/>
        <p:guide pos="374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Начало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Лист1!$B$2:$B$3</c:f>
              <c:numCache>
                <c:formatCode>h:mm</c:formatCode>
                <c:ptCount val="2"/>
                <c:pt idx="0">
                  <c:v>0.42847222222222425</c:v>
                </c:pt>
                <c:pt idx="1">
                  <c:v>0.44930555555555646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7-42FD-A2B8-E48C6D86D64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Конец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Лист1!$C$2:$C$3</c:f>
              <c:numCache>
                <c:formatCode>h:mm</c:formatCode>
                <c:ptCount val="2"/>
                <c:pt idx="0">
                  <c:v>0.42708333333333331</c:v>
                </c:pt>
                <c:pt idx="1">
                  <c:v>0.41250000000000031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87-42FD-A2B8-E48C6D86D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581696"/>
        <c:axId val="71583616"/>
      </c:barChart>
      <c:catAx>
        <c:axId val="71581696"/>
        <c:scaling>
          <c:orientation val="minMax"/>
        </c:scaling>
        <c:delete val="0"/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2</a:t>
                </a:r>
                <a:r>
                  <a:rPr lang="en-US" baseline="0"/>
                  <a:t> </a:t>
                </a:r>
                <a:r>
                  <a:rPr lang="ru-RU" baseline="0"/>
                  <a:t>км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41925506707494914"/>
              <c:y val="0.91585301837270361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71583616"/>
        <c:crosses val="autoZero"/>
        <c:auto val="1"/>
        <c:lblAlgn val="ctr"/>
        <c:lblOffset val="100"/>
        <c:noMultiLvlLbl val="0"/>
      </c:catAx>
      <c:valAx>
        <c:axId val="715836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мин.</a:t>
                </a:r>
              </a:p>
            </c:rich>
          </c:tx>
          <c:overlay val="0"/>
        </c:title>
        <c:numFmt formatCode="h:mm" sourceLinked="1"/>
        <c:majorTickMark val="out"/>
        <c:minorTickMark val="none"/>
        <c:tickLblPos val="nextTo"/>
        <c:crossAx val="7158169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Начало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Лист1!$B$2:$B$3</c:f>
              <c:numCache>
                <c:formatCode>h:mm</c:formatCode>
                <c:ptCount val="2"/>
                <c:pt idx="0">
                  <c:v>0.22361111111111109</c:v>
                </c:pt>
                <c:pt idx="1">
                  <c:v>0.23819444444444543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55-437B-AD0A-0F975AC03FA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Конец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Лист1!$C$2:$C$3</c:f>
              <c:numCache>
                <c:formatCode>h:mm</c:formatCode>
                <c:ptCount val="2"/>
                <c:pt idx="0">
                  <c:v>0.22152777777777777</c:v>
                </c:pt>
                <c:pt idx="1">
                  <c:v>0.21597222222222309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55-437B-AD0A-0F975AC03F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106624"/>
        <c:axId val="78108544"/>
      </c:barChart>
      <c:catAx>
        <c:axId val="78106624"/>
        <c:scaling>
          <c:orientation val="minMax"/>
        </c:scaling>
        <c:delete val="0"/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4 круга</a:t>
                </a:r>
              </a:p>
              <a:p>
                <a:pPr>
                  <a:defRPr/>
                </a:pPr>
                <a:r>
                  <a:rPr lang="ru-RU"/>
                  <a:t>Описание теста в главе 2.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78108544"/>
        <c:crosses val="autoZero"/>
        <c:auto val="1"/>
        <c:lblAlgn val="ctr"/>
        <c:lblOffset val="100"/>
        <c:noMultiLvlLbl val="0"/>
      </c:catAx>
      <c:valAx>
        <c:axId val="781085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мин.</a:t>
                </a:r>
              </a:p>
            </c:rich>
          </c:tx>
          <c:overlay val="0"/>
        </c:title>
        <c:numFmt formatCode="h:mm" sourceLinked="1"/>
        <c:majorTickMark val="out"/>
        <c:minorTickMark val="none"/>
        <c:tickLblPos val="nextTo"/>
        <c:crossAx val="7810662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Начало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Лист1!$B$2:$B$3</c:f>
              <c:numCache>
                <c:formatCode>h:mm</c:formatCode>
                <c:ptCount val="2"/>
                <c:pt idx="0">
                  <c:v>0.40902777777778027</c:v>
                </c:pt>
                <c:pt idx="1">
                  <c:v>0.41944444444444601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DC-46D8-A1C8-90DFD542596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Конец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Лист1!$C$2:$C$3</c:f>
              <c:numCache>
                <c:formatCode>h:mm</c:formatCode>
                <c:ptCount val="2"/>
                <c:pt idx="0">
                  <c:v>0.40277777777777934</c:v>
                </c:pt>
                <c:pt idx="1">
                  <c:v>0.39027777777778055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DC-46D8-A1C8-90DFD5425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077952"/>
        <c:axId val="78079872"/>
      </c:barChart>
      <c:catAx>
        <c:axId val="78077952"/>
        <c:scaling>
          <c:orientation val="minMax"/>
        </c:scaling>
        <c:delete val="0"/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100 бёрпи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78079872"/>
        <c:crosses val="autoZero"/>
        <c:auto val="1"/>
        <c:lblAlgn val="ctr"/>
        <c:lblOffset val="100"/>
        <c:noMultiLvlLbl val="0"/>
      </c:catAx>
      <c:valAx>
        <c:axId val="780798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мин.</a:t>
                </a:r>
              </a:p>
            </c:rich>
          </c:tx>
          <c:overlay val="0"/>
        </c:title>
        <c:numFmt formatCode="h:mm" sourceLinked="1"/>
        <c:majorTickMark val="out"/>
        <c:minorTickMark val="none"/>
        <c:tickLblPos val="nextTo"/>
        <c:crossAx val="780779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Начало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59.5</c:v>
                </c:pt>
                <c:pt idx="1">
                  <c:v>55.5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A8-4BE7-A4A1-1FFC4569BCE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Конец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60.7</c:v>
                </c:pt>
                <c:pt idx="1">
                  <c:v>61.8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A8-4BE7-A4A1-1FFC4569BC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270464"/>
        <c:axId val="78272384"/>
      </c:barChart>
      <c:catAx>
        <c:axId val="78270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0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ИГСТ = (T х 100) / ((f1+ f2+ f3) х 2)</a:t>
                </a:r>
              </a:p>
            </c:rich>
          </c:tx>
          <c:layout>
            <c:manualLayout>
              <c:xMode val="edge"/>
              <c:yMode val="edge"/>
              <c:x val="0.27587361023692658"/>
              <c:y val="0.902118292168009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78272384"/>
        <c:crosses val="autoZero"/>
        <c:auto val="1"/>
        <c:lblAlgn val="ctr"/>
        <c:lblOffset val="100"/>
        <c:noMultiLvlLbl val="0"/>
      </c:catAx>
      <c:valAx>
        <c:axId val="782723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000" b="1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индекс Гарвардского степ-теста</a:t>
                </a:r>
                <a:r>
                  <a:rPr lang="ru-RU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782704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1064" y="2125002"/>
            <a:ext cx="10098723" cy="146628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2128" y="3876305"/>
            <a:ext cx="8316595" cy="174813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3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5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9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83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7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11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13617" y="273939"/>
            <a:ext cx="2673191" cy="583662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4042" y="273939"/>
            <a:ext cx="7821559" cy="583662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505" y="4395681"/>
            <a:ext cx="10098723" cy="1358606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38505" y="2899312"/>
            <a:ext cx="10098723" cy="1496367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6395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279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918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558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1978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8373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4769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116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94043" y="1596127"/>
            <a:ext cx="5247376" cy="451443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39432" y="1596127"/>
            <a:ext cx="5247376" cy="451443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4042" y="1531206"/>
            <a:ext cx="5249439" cy="638133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3956" indent="0">
              <a:buNone/>
              <a:defRPr sz="2500" b="1"/>
            </a:lvl2pPr>
            <a:lvl3pPr marL="1127912" indent="0">
              <a:buNone/>
              <a:defRPr sz="2200" b="1"/>
            </a:lvl3pPr>
            <a:lvl4pPr marL="1691869" indent="0">
              <a:buNone/>
              <a:defRPr sz="2000" b="1"/>
            </a:lvl4pPr>
            <a:lvl5pPr marL="2255825" indent="0">
              <a:buNone/>
              <a:defRPr sz="2000" b="1"/>
            </a:lvl5pPr>
            <a:lvl6pPr marL="2819781" indent="0">
              <a:buNone/>
              <a:defRPr sz="2000" b="1"/>
            </a:lvl6pPr>
            <a:lvl7pPr marL="3383737" indent="0">
              <a:buNone/>
              <a:defRPr sz="2000" b="1"/>
            </a:lvl7pPr>
            <a:lvl8pPr marL="3947693" indent="0">
              <a:buNone/>
              <a:defRPr sz="2000" b="1"/>
            </a:lvl8pPr>
            <a:lvl9pPr marL="4511650" indent="0">
              <a:buNone/>
              <a:defRPr sz="20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4042" y="2169337"/>
            <a:ext cx="5249439" cy="3941227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35309" y="1531206"/>
            <a:ext cx="5251500" cy="638133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3956" indent="0">
              <a:buNone/>
              <a:defRPr sz="2500" b="1"/>
            </a:lvl2pPr>
            <a:lvl3pPr marL="1127912" indent="0">
              <a:buNone/>
              <a:defRPr sz="2200" b="1"/>
            </a:lvl3pPr>
            <a:lvl4pPr marL="1691869" indent="0">
              <a:buNone/>
              <a:defRPr sz="2000" b="1"/>
            </a:lvl4pPr>
            <a:lvl5pPr marL="2255825" indent="0">
              <a:buNone/>
              <a:defRPr sz="2000" b="1"/>
            </a:lvl5pPr>
            <a:lvl6pPr marL="2819781" indent="0">
              <a:buNone/>
              <a:defRPr sz="2000" b="1"/>
            </a:lvl6pPr>
            <a:lvl7pPr marL="3383737" indent="0">
              <a:buNone/>
              <a:defRPr sz="2000" b="1"/>
            </a:lvl7pPr>
            <a:lvl8pPr marL="3947693" indent="0">
              <a:buNone/>
              <a:defRPr sz="2000" b="1"/>
            </a:lvl8pPr>
            <a:lvl9pPr marL="4511650" indent="0">
              <a:buNone/>
              <a:defRPr sz="20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35309" y="2169337"/>
            <a:ext cx="5251500" cy="3941227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5" y="272354"/>
            <a:ext cx="3908718" cy="1159092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5083" y="272357"/>
            <a:ext cx="6641725" cy="5838210"/>
          </a:xfrm>
        </p:spPr>
        <p:txBody>
          <a:bodyPr/>
          <a:lstStyle>
            <a:lvl1pPr>
              <a:defRPr sz="39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4045" y="1431449"/>
            <a:ext cx="3908718" cy="4679118"/>
          </a:xfrm>
        </p:spPr>
        <p:txBody>
          <a:bodyPr/>
          <a:lstStyle>
            <a:lvl1pPr marL="0" indent="0">
              <a:buNone/>
              <a:defRPr sz="1700"/>
            </a:lvl1pPr>
            <a:lvl2pPr marL="563956" indent="0">
              <a:buNone/>
              <a:defRPr sz="1500"/>
            </a:lvl2pPr>
            <a:lvl3pPr marL="1127912" indent="0">
              <a:buNone/>
              <a:defRPr sz="1200"/>
            </a:lvl3pPr>
            <a:lvl4pPr marL="1691869" indent="0">
              <a:buNone/>
              <a:defRPr sz="1100"/>
            </a:lvl4pPr>
            <a:lvl5pPr marL="2255825" indent="0">
              <a:buNone/>
              <a:defRPr sz="1100"/>
            </a:lvl5pPr>
            <a:lvl6pPr marL="2819781" indent="0">
              <a:buNone/>
              <a:defRPr sz="1100"/>
            </a:lvl6pPr>
            <a:lvl7pPr marL="3383737" indent="0">
              <a:buNone/>
              <a:defRPr sz="1100"/>
            </a:lvl7pPr>
            <a:lvl8pPr marL="3947693" indent="0">
              <a:buNone/>
              <a:defRPr sz="1100"/>
            </a:lvl8pPr>
            <a:lvl9pPr marL="4511650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8730" y="4788376"/>
            <a:ext cx="7128510" cy="565296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28730" y="611214"/>
            <a:ext cx="7128510" cy="4104323"/>
          </a:xfrm>
        </p:spPr>
        <p:txBody>
          <a:bodyPr/>
          <a:lstStyle>
            <a:lvl1pPr marL="0" indent="0">
              <a:buNone/>
              <a:defRPr sz="3900"/>
            </a:lvl1pPr>
            <a:lvl2pPr marL="563956" indent="0">
              <a:buNone/>
              <a:defRPr sz="3500"/>
            </a:lvl2pPr>
            <a:lvl3pPr marL="1127912" indent="0">
              <a:buNone/>
              <a:defRPr sz="3000"/>
            </a:lvl3pPr>
            <a:lvl4pPr marL="1691869" indent="0">
              <a:buNone/>
              <a:defRPr sz="2500"/>
            </a:lvl4pPr>
            <a:lvl5pPr marL="2255825" indent="0">
              <a:buNone/>
              <a:defRPr sz="2500"/>
            </a:lvl5pPr>
            <a:lvl6pPr marL="2819781" indent="0">
              <a:buNone/>
              <a:defRPr sz="2500"/>
            </a:lvl6pPr>
            <a:lvl7pPr marL="3383737" indent="0">
              <a:buNone/>
              <a:defRPr sz="2500"/>
            </a:lvl7pPr>
            <a:lvl8pPr marL="3947693" indent="0">
              <a:buNone/>
              <a:defRPr sz="2500"/>
            </a:lvl8pPr>
            <a:lvl9pPr marL="4511650" indent="0">
              <a:buNone/>
              <a:defRPr sz="2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28730" y="5353671"/>
            <a:ext cx="7128510" cy="802813"/>
          </a:xfrm>
        </p:spPr>
        <p:txBody>
          <a:bodyPr/>
          <a:lstStyle>
            <a:lvl1pPr marL="0" indent="0">
              <a:buNone/>
              <a:defRPr sz="1700"/>
            </a:lvl1pPr>
            <a:lvl2pPr marL="563956" indent="0">
              <a:buNone/>
              <a:defRPr sz="1500"/>
            </a:lvl2pPr>
            <a:lvl3pPr marL="1127912" indent="0">
              <a:buNone/>
              <a:defRPr sz="1200"/>
            </a:lvl3pPr>
            <a:lvl4pPr marL="1691869" indent="0">
              <a:buNone/>
              <a:defRPr sz="1100"/>
            </a:lvl4pPr>
            <a:lvl5pPr marL="2255825" indent="0">
              <a:buNone/>
              <a:defRPr sz="1100"/>
            </a:lvl5pPr>
            <a:lvl6pPr marL="2819781" indent="0">
              <a:buNone/>
              <a:defRPr sz="1100"/>
            </a:lvl6pPr>
            <a:lvl7pPr marL="3383737" indent="0">
              <a:buNone/>
              <a:defRPr sz="1100"/>
            </a:lvl7pPr>
            <a:lvl8pPr marL="3947693" indent="0">
              <a:buNone/>
              <a:defRPr sz="1100"/>
            </a:lvl8pPr>
            <a:lvl9pPr marL="4511650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3" y="273938"/>
            <a:ext cx="10692765" cy="1140090"/>
          </a:xfrm>
          <a:prstGeom prst="rect">
            <a:avLst/>
          </a:prstGeom>
        </p:spPr>
        <p:txBody>
          <a:bodyPr vert="horz" lIns="112791" tIns="56396" rIns="112791" bIns="5639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4043" y="1596127"/>
            <a:ext cx="10692765" cy="4514438"/>
          </a:xfrm>
          <a:prstGeom prst="rect">
            <a:avLst/>
          </a:prstGeom>
        </p:spPr>
        <p:txBody>
          <a:bodyPr vert="horz" lIns="112791" tIns="56396" rIns="112791" bIns="5639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94043" y="6340166"/>
            <a:ext cx="2772199" cy="364196"/>
          </a:xfrm>
          <a:prstGeom prst="rect">
            <a:avLst/>
          </a:prstGeom>
        </p:spPr>
        <p:txBody>
          <a:bodyPr vert="horz" lIns="112791" tIns="56396" rIns="112791" bIns="56396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BDF0A-21BD-4F26-B273-2FBA7E228391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59291" y="6340166"/>
            <a:ext cx="3762269" cy="364196"/>
          </a:xfrm>
          <a:prstGeom prst="rect">
            <a:avLst/>
          </a:prstGeom>
        </p:spPr>
        <p:txBody>
          <a:bodyPr vert="horz" lIns="112791" tIns="56396" rIns="112791" bIns="56396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4609" y="6340166"/>
            <a:ext cx="2772199" cy="364196"/>
          </a:xfrm>
          <a:prstGeom prst="rect">
            <a:avLst/>
          </a:prstGeom>
        </p:spPr>
        <p:txBody>
          <a:bodyPr vert="horz" lIns="112791" tIns="56396" rIns="112791" bIns="56396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CB690-6FEC-48A4-B8F4-6382F095E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27912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967" indent="-422967" algn="l" defTabSz="1127912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16429" indent="-352473" algn="l" defTabSz="1127912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09891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73847" indent="-281978" algn="l" defTabSz="1127912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37803" indent="-281978" algn="l" defTabSz="1127912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01759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15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29672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793628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3956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27912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869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5825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19781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83737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47693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11650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39CAE-4856-4A4B-80BD-C8E192196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798" y="3415988"/>
            <a:ext cx="8910637" cy="1167410"/>
          </a:xfrm>
        </p:spPr>
        <p:txBody>
          <a:bodyPr>
            <a:noAutofit/>
          </a:bodyPr>
          <a:lstStyle/>
          <a:p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ОРГАНИЗАЦИЯ ФИЗКУЛЬТУРНО-ОЗДОРОВИТЕЛЬНОЙ ДЕЯТЕЛЬНОСТИ ДЛЯ ОБУЧАЮЩИХСЯ СРЕДНЕГО ШКОЛЬНОГО ВОЗРАСТА ВО ВНЕУЧЕБНОЙ ДЕЯТЕЛЬНОСТИ 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46C171-B5A2-4EC6-A798-332D60597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8665" y="5277756"/>
            <a:ext cx="4942188" cy="851525"/>
          </a:xfrm>
        </p:spPr>
        <p:txBody>
          <a:bodyPr vert="horz" lIns="112791" tIns="56396" rIns="112791" bIns="56396" rtlCol="0" anchor="t">
            <a:no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 Яровой Е.А. группа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JO-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Б19В-01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к.п.н., доцент Ю.В. Шевчук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D92A48-9A3F-44BC-A458-07D2DCEC5DB8}"/>
              </a:ext>
            </a:extLst>
          </p:cNvPr>
          <p:cNvSpPr txBox="1"/>
          <p:nvPr/>
        </p:nvSpPr>
        <p:spPr>
          <a:xfrm>
            <a:off x="775950" y="1015543"/>
            <a:ext cx="10328952" cy="1916310"/>
          </a:xfrm>
          <a:prstGeom prst="rect">
            <a:avLst/>
          </a:prstGeom>
          <a:noFill/>
        </p:spPr>
        <p:txBody>
          <a:bodyPr wrap="square" lIns="112791" tIns="56396" rIns="112791" bIns="56396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altLang="ru-RU" sz="1600" dirty="0">
                <a:latin typeface="Times New Roman"/>
                <a:cs typeface="Times New Roman"/>
              </a:rPr>
              <a:t>МИНИСТЕРСТВО ПРОСВЕЩЕНИЯ РОССИЙСКОЙ ФЕДЕРАЦИИ</a:t>
            </a:r>
          </a:p>
          <a:p>
            <a:pPr algn="ctr">
              <a:lnSpc>
                <a:spcPct val="150000"/>
              </a:lnSpc>
            </a:pPr>
            <a:r>
              <a:rPr lang="ru-RU" altLang="ru-RU" sz="1600" dirty="0">
                <a:latin typeface="Times New Roman"/>
                <a:cs typeface="Times New Roman"/>
              </a:rPr>
              <a:t>федеральное государственное бюджетное образовательное учреждение высшего образования</a:t>
            </a:r>
          </a:p>
          <a:p>
            <a:pPr algn="ctr">
              <a:lnSpc>
                <a:spcPct val="150000"/>
              </a:lnSpc>
            </a:pPr>
            <a:r>
              <a:rPr lang="ru-RU" altLang="ru-RU" sz="1600" dirty="0">
                <a:latin typeface="Times New Roman"/>
                <a:cs typeface="Times New Roman"/>
              </a:rPr>
              <a:t>КРАСНОЯРСКИЙ ГОСУДАРСТВЕННЫЙ ПЕДАГОГИЧЕСКИЙ УНИВЕРСИТЕТ им. В.П. АСТАФЬЕВА</a:t>
            </a:r>
            <a:endParaRPr lang="en-US" altLang="ru-RU" sz="1600" dirty="0">
              <a:latin typeface="Times New Roman"/>
              <a:cs typeface="Times New Roman"/>
            </a:endParaRPr>
          </a:p>
          <a:p>
            <a:pPr algn="ctr">
              <a:lnSpc>
                <a:spcPct val="150000"/>
              </a:lnSpc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Институт физической культуры, спорта и здоровья им. И.С. Ярыгина</a:t>
            </a:r>
            <a:br>
              <a:rPr lang="ru-RU" sz="1600" dirty="0"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/>
                <a:ea typeface="Calibri"/>
                <a:cs typeface="Times New Roman"/>
              </a:rPr>
              <a:t>Кафедра теоретических основ физического воспитания</a:t>
            </a:r>
            <a:endParaRPr lang="ru-RU" altLang="ru-RU" sz="1600" dirty="0">
              <a:latin typeface="Times New Roman"/>
              <a:ea typeface="Calibri"/>
              <a:cs typeface="Times New Roman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2265B00-BF3D-4558-9B5C-14FEF0EFA2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0" y="241986"/>
            <a:ext cx="2700750" cy="80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58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833" y="107901"/>
            <a:ext cx="10692765" cy="1140090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1. Беговой.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217716"/>
              </p:ext>
            </p:extLst>
          </p:nvPr>
        </p:nvGraphicFramePr>
        <p:xfrm>
          <a:off x="2484041" y="1247991"/>
          <a:ext cx="6675163" cy="5170117"/>
        </p:xfrm>
        <a:graphic>
          <a:graphicData uri="http://schemas.openxmlformats.org/drawingml/2006/table">
            <a:tbl>
              <a:tblPr firstRow="1" firstCol="1" bandRow="1"/>
              <a:tblGrid>
                <a:gridCol w="389396">
                  <a:extLst>
                    <a:ext uri="{9D8B030D-6E8A-4147-A177-3AD203B41FA5}">
                      <a16:colId xmlns:a16="http://schemas.microsoft.com/office/drawing/2014/main" val="440503553"/>
                    </a:ext>
                  </a:extLst>
                </a:gridCol>
                <a:gridCol w="2377216">
                  <a:extLst>
                    <a:ext uri="{9D8B030D-6E8A-4147-A177-3AD203B41FA5}">
                      <a16:colId xmlns:a16="http://schemas.microsoft.com/office/drawing/2014/main" val="954552650"/>
                    </a:ext>
                  </a:extLst>
                </a:gridCol>
                <a:gridCol w="936302">
                  <a:extLst>
                    <a:ext uri="{9D8B030D-6E8A-4147-A177-3AD203B41FA5}">
                      <a16:colId xmlns:a16="http://schemas.microsoft.com/office/drawing/2014/main" val="3242010528"/>
                    </a:ext>
                  </a:extLst>
                </a:gridCol>
                <a:gridCol w="2972249">
                  <a:extLst>
                    <a:ext uri="{9D8B030D-6E8A-4147-A177-3AD203B41FA5}">
                      <a16:colId xmlns:a16="http://schemas.microsoft.com/office/drawing/2014/main" val="3059806956"/>
                    </a:ext>
                  </a:extLst>
                </a:gridCol>
              </a:tblGrid>
              <a:tr h="437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упражнения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Дозировка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Методические указания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156773"/>
                  </a:ext>
                </a:extLst>
              </a:tr>
              <a:tr h="437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на месте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Выполняется с максимальной скоростью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273407"/>
                  </a:ext>
                </a:extLst>
              </a:tr>
              <a:tr h="883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с отягощением.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Партнёр поясом даёт отягощения/оказывает сопротивление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Сопротивление около 60-70%, дабы ощущалось отягощение, при этом была возможность бежать.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892802"/>
                  </a:ext>
                </a:extLst>
              </a:tr>
              <a:tr h="65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вперёд-назад.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метров вперёд – 5 назад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Соблюдать дыхание.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172577"/>
                  </a:ext>
                </a:extLst>
              </a:tr>
              <a:tr h="659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с партнёром на спине (рюкзак)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Выполнять с максимальной скоростью, при этом сохранять равновесие.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358949"/>
                  </a:ext>
                </a:extLst>
              </a:tr>
              <a:tr h="1332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по кругу, по команде, выполняется упражнение(бёрпи, 5 отжиманий, смена направления, прыжок с низкого приседа и т.д.)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выполняется с максимальной скоростью. Ученикам следует разбиться по залу, дабы не мешать выполнять упражнения.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044885"/>
                  </a:ext>
                </a:extLst>
              </a:tr>
              <a:tr h="659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с партнёром на руках (невеста)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«Невесту» бережём, стараемся не ронять, при этом соблюдаю максимальную скорость.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1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129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2" y="107901"/>
            <a:ext cx="10692765" cy="1140090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2. Беговая тренировка.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5815008"/>
              </p:ext>
            </p:extLst>
          </p:nvPr>
        </p:nvGraphicFramePr>
        <p:xfrm>
          <a:off x="2791228" y="1476053"/>
          <a:ext cx="6298391" cy="4944035"/>
        </p:xfrm>
        <a:graphic>
          <a:graphicData uri="http://schemas.openxmlformats.org/drawingml/2006/table">
            <a:tbl>
              <a:tblPr firstRow="1" firstCol="1" bandRow="1"/>
              <a:tblGrid>
                <a:gridCol w="366457">
                  <a:extLst>
                    <a:ext uri="{9D8B030D-6E8A-4147-A177-3AD203B41FA5}">
                      <a16:colId xmlns:a16="http://schemas.microsoft.com/office/drawing/2014/main" val="3309088956"/>
                    </a:ext>
                  </a:extLst>
                </a:gridCol>
                <a:gridCol w="2237171">
                  <a:extLst>
                    <a:ext uri="{9D8B030D-6E8A-4147-A177-3AD203B41FA5}">
                      <a16:colId xmlns:a16="http://schemas.microsoft.com/office/drawing/2014/main" val="1614866603"/>
                    </a:ext>
                  </a:extLst>
                </a:gridCol>
                <a:gridCol w="897613">
                  <a:extLst>
                    <a:ext uri="{9D8B030D-6E8A-4147-A177-3AD203B41FA5}">
                      <a16:colId xmlns:a16="http://schemas.microsoft.com/office/drawing/2014/main" val="1462755256"/>
                    </a:ext>
                  </a:extLst>
                </a:gridCol>
                <a:gridCol w="2797150">
                  <a:extLst>
                    <a:ext uri="{9D8B030D-6E8A-4147-A177-3AD203B41FA5}">
                      <a16:colId xmlns:a16="http://schemas.microsoft.com/office/drawing/2014/main" val="2607895607"/>
                    </a:ext>
                  </a:extLst>
                </a:gridCol>
              </a:tblGrid>
              <a:tr h="549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упражнения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Дозировка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Методические указания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8148690"/>
                  </a:ext>
                </a:extLst>
              </a:tr>
              <a:tr h="549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Отжимания от пола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Сохраняем амплитуду, девочки выполняют с колен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7989518"/>
                  </a:ext>
                </a:extLst>
              </a:tr>
              <a:tr h="549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Прыжки на скакалке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Кто умеет, выполняет двойные прыжки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496338"/>
                  </a:ext>
                </a:extLst>
              </a:tr>
              <a:tr h="824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Выбрасывание медбола в стену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Высота на которую бросаем мяч ~2.5метра, расстояние до стены 1 метр.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349363"/>
                  </a:ext>
                </a:extLst>
              </a:tr>
              <a:tr h="824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Подтягивание на кимоно, девочки - вис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Захват за кимоно позволяет укрепить пальцы, а также кисти рук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4389201"/>
                  </a:ext>
                </a:extLst>
              </a:tr>
              <a:tr h="824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Бёрпи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Громкий хлопок при прыжке, сохранение максимальной скорости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441550"/>
                  </a:ext>
                </a:extLst>
              </a:tr>
              <a:tr h="824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Выпады на каждую ногу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Мальчики добавляет гантели для утяжеления, выпад глубокий.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9184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646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5472" y="107901"/>
            <a:ext cx="10692765" cy="114009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br>
              <a:rPr lang="ru-RU" sz="4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 3. Упражнения в парах. Цепочки.</a:t>
            </a:r>
            <a:br>
              <a:rPr lang="ru-RU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51443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партнёра:    </a:t>
            </a:r>
          </a:p>
          <a:p>
            <a:pPr marL="0" indent="0">
              <a:buNone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Бег на месте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(правой - левой)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«Бабочка»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Бег влево-вправо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Прыжки колени к груди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Обратный пресс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«Скалолаз»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Пресс-складка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Планка</a:t>
            </a:r>
          </a:p>
          <a:p>
            <a:pPr marL="0" lv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47640"/>
              </p:ext>
            </p:extLst>
          </p:nvPr>
        </p:nvGraphicFramePr>
        <p:xfrm>
          <a:off x="5946726" y="1476053"/>
          <a:ext cx="5374432" cy="4451708"/>
        </p:xfrm>
        <a:graphic>
          <a:graphicData uri="http://schemas.openxmlformats.org/drawingml/2006/table">
            <a:tbl>
              <a:tblPr/>
              <a:tblGrid>
                <a:gridCol w="5374432">
                  <a:extLst>
                    <a:ext uri="{9D8B030D-6E8A-4147-A177-3AD203B41FA5}">
                      <a16:colId xmlns:a16="http://schemas.microsoft.com/office/drawing/2014/main" val="2921437049"/>
                    </a:ext>
                  </a:extLst>
                </a:gridCol>
              </a:tblGrid>
              <a:tr h="4451708">
                <a:tc>
                  <a:txBody>
                    <a:bodyPr/>
                    <a:lstStyle/>
                    <a:p>
                      <a:pPr marL="0" marR="0" lvl="0" indent="0" algn="just" defTabSz="1127912" rtl="0" eaLnBrk="1" fontAlgn="auto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партнёром: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Попеременное отталкивание рук (правой - левой)</a:t>
                      </a:r>
                      <a:endParaRPr lang="ru-RU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«Бабочка» в парах</a:t>
                      </a:r>
                      <a:endParaRPr lang="ru-RU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Попеременная имитация передней подножки 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Отжимания «дай пять»</a:t>
                      </a:r>
                      <a:endParaRPr lang="ru-RU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Пресс в парах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Приседания в парах спина к спине</a:t>
                      </a:r>
                      <a:endParaRPr kumimoji="0" lang="ru-RU" sz="1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9140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872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2" y="66933"/>
            <a:ext cx="10692765" cy="904086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экспериментов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ru-RU" sz="2200" dirty="0">
              <a:solidFill>
                <a:prstClr val="black"/>
              </a:solidFill>
              <a:latin typeface="MS UI Gothic" panose="020B0600070205080204" pitchFamily="34" charset="-128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547421"/>
              </p:ext>
            </p:extLst>
          </p:nvPr>
        </p:nvGraphicFramePr>
        <p:xfrm>
          <a:off x="603115" y="1346097"/>
          <a:ext cx="10800000" cy="2520000"/>
        </p:xfrm>
        <a:graphic>
          <a:graphicData uri="http://schemas.openxmlformats.org/drawingml/2006/table">
            <a:tbl>
              <a:tblPr/>
              <a:tblGrid>
                <a:gridCol w="10800000">
                  <a:extLst>
                    <a:ext uri="{9D8B030D-6E8A-4147-A177-3AD203B41FA5}">
                      <a16:colId xmlns:a16="http://schemas.microsoft.com/office/drawing/2014/main" val="3680326942"/>
                    </a:ext>
                  </a:extLst>
                </a:gridCol>
              </a:tblGrid>
              <a:tr h="252000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Бег 2 км                                                                                            Тест Купера </a:t>
                      </a:r>
                    </a:p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39588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820221"/>
              </p:ext>
            </p:extLst>
          </p:nvPr>
        </p:nvGraphicFramePr>
        <p:xfrm>
          <a:off x="603115" y="3852316"/>
          <a:ext cx="10800000" cy="3240361"/>
        </p:xfrm>
        <a:graphic>
          <a:graphicData uri="http://schemas.openxmlformats.org/drawingml/2006/table">
            <a:tbl>
              <a:tblPr/>
              <a:tblGrid>
                <a:gridCol w="10800000">
                  <a:extLst>
                    <a:ext uri="{9D8B030D-6E8A-4147-A177-3AD203B41FA5}">
                      <a16:colId xmlns:a16="http://schemas.microsoft.com/office/drawing/2014/main" val="3495722889"/>
                    </a:ext>
                  </a:extLst>
                </a:gridCol>
              </a:tblGrid>
              <a:tr h="3240361">
                <a:tc>
                  <a:txBody>
                    <a:bodyPr/>
                    <a:lstStyle/>
                    <a:p>
                      <a:r>
                        <a:rPr lang="ru-RU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Бёрпи</a:t>
                      </a: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</a:t>
                      </a:r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Степ-тест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dirty="0"/>
                        <a:t>                                                                                 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422009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504164"/>
              </p:ext>
            </p:extLst>
          </p:nvPr>
        </p:nvGraphicFramePr>
        <p:xfrm>
          <a:off x="4679004" y="1332038"/>
          <a:ext cx="1332690" cy="5039580"/>
        </p:xfrm>
        <a:graphic>
          <a:graphicData uri="http://schemas.openxmlformats.org/drawingml/2006/table">
            <a:tbl>
              <a:tblPr/>
              <a:tblGrid>
                <a:gridCol w="1332690">
                  <a:extLst>
                    <a:ext uri="{9D8B030D-6E8A-4147-A177-3AD203B41FA5}">
                      <a16:colId xmlns:a16="http://schemas.microsoft.com/office/drawing/2014/main" val="3266075215"/>
                    </a:ext>
                  </a:extLst>
                </a:gridCol>
              </a:tblGrid>
              <a:tr h="5039580">
                <a:tc>
                  <a:txBody>
                    <a:bodyPr/>
                    <a:lstStyle/>
                    <a:p>
                      <a:r>
                        <a:rPr lang="ru-RU" dirty="0"/>
                        <a:t>                    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141517"/>
                  </a:ext>
                </a:extLst>
              </a:tr>
            </a:tbl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977077880"/>
              </p:ext>
            </p:extLst>
          </p:nvPr>
        </p:nvGraphicFramePr>
        <p:xfrm>
          <a:off x="1552267" y="1435653"/>
          <a:ext cx="4244142" cy="2355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504212103"/>
              </p:ext>
            </p:extLst>
          </p:nvPr>
        </p:nvGraphicFramePr>
        <p:xfrm>
          <a:off x="6957034" y="1435653"/>
          <a:ext cx="4366301" cy="2509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882511862"/>
              </p:ext>
            </p:extLst>
          </p:nvPr>
        </p:nvGraphicFramePr>
        <p:xfrm>
          <a:off x="1515564" y="3909707"/>
          <a:ext cx="4280845" cy="252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010031989"/>
              </p:ext>
            </p:extLst>
          </p:nvPr>
        </p:nvGraphicFramePr>
        <p:xfrm>
          <a:off x="6957035" y="3852316"/>
          <a:ext cx="4329772" cy="2880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926045"/>
              </p:ext>
            </p:extLst>
          </p:nvPr>
        </p:nvGraphicFramePr>
        <p:xfrm>
          <a:off x="6012434" y="6270171"/>
          <a:ext cx="215647" cy="462466"/>
        </p:xfrm>
        <a:graphic>
          <a:graphicData uri="http://schemas.openxmlformats.org/drawingml/2006/table">
            <a:tbl>
              <a:tblPr/>
              <a:tblGrid>
                <a:gridCol w="215647">
                  <a:extLst>
                    <a:ext uri="{9D8B030D-6E8A-4147-A177-3AD203B41FA5}">
                      <a16:colId xmlns:a16="http://schemas.microsoft.com/office/drawing/2014/main" val="2218400583"/>
                    </a:ext>
                  </a:extLst>
                </a:gridCol>
              </a:tblGrid>
              <a:tr h="4624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5688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176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332037"/>
            <a:ext cx="10692765" cy="525658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/>
              <a:t>		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ходе исследования, мною был решён ряд задач, а именно:</a:t>
            </a: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1.Осуществлен анализ накопленного в теории и практике опыта по проблеме исследования, раскрыты особенности развития выносливости обучающихся среднего школьного возраста в физкультурно-оздоровительной деятельности. </a:t>
            </a: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2.Разработаны комплексы специальных упражнений для развития выносливости обучающихся во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внеучебной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деятельности.</a:t>
            </a: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3.Экспериментальным путем проверена эффективность разработанных комплексов специальных упражнений, направленных на развитие выносливости обучающихся среднего школьного возраста (на примере дзюдо).</a:t>
            </a: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По результатам проведённого исследования, методом сравнительного анализа, была подтверждена эффективность разработанных комплексов, например, результаты контрольного испытания – бег на 2 км, у экспериментальной группы были улучшены на 54 секунды, к тому же, показатели экспериментальной группы стали лучше, нежели у группы контрольной. Однако, на начало эксперимента, показатели групп, существенно отличались. Такое же значительное изменение показателей, мы можем обнаружить в испытании – Гарвардский степ.</a:t>
            </a:r>
          </a:p>
          <a:p>
            <a:endParaRPr lang="ru-RU" sz="2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061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833" y="395933"/>
            <a:ext cx="10692765" cy="4514438"/>
          </a:xfrm>
        </p:spPr>
        <p:txBody>
          <a:bodyPr/>
          <a:lstStyle/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Спасибо за внимание!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b="3774"/>
          <a:stretch>
            <a:fillRect/>
          </a:stretch>
        </p:blipFill>
        <p:spPr bwMode="auto">
          <a:xfrm>
            <a:off x="7893112" y="3060229"/>
            <a:ext cx="3816424" cy="36724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093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Актуальность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3600" dirty="0"/>
              <a:t>	</a:t>
            </a:r>
            <a:r>
              <a:rPr lang="en-US" sz="3600" dirty="0"/>
              <a:t>	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Физкультурно-оздоровительная деятельность – это комплекс мероприятий, направленных на укрепление здоровья и повышение физической активности. </a:t>
            </a:r>
            <a:endParaRPr lang="en-US" sz="31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Участие в физкультурно-оздоровительной деятельности способствует укреплению иммунной системы, улучшению настроения, а также увеличению выносливости, что является неотъемлемой и важной частью развития здорового ребенка.</a:t>
            </a:r>
            <a:endParaRPr lang="en-US" sz="31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Уровень выносливости является важным показателем состояния здоровья обучающихся. Развитая выносливость обеспечивает возможность легче переносить физические нагрузки, которые встречаются в нашей повседневной жизни.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Цель и задачи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4043" y="1414028"/>
            <a:ext cx="10692765" cy="517459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Целью исследования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является разработка комплексов специальных упражнений для развития выносливости обучающихся среднего школьного возраста во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внеучебной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деятельности и проверка их эффективности.</a:t>
            </a:r>
          </a:p>
          <a:p>
            <a:pPr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 соответствии с поставленной целью были определены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задачи исследования: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1. Осуществить анализ накопленного в теории и практике опыта по проблеме исследования, раскрыть особенности развития выносливости обучающихся среднего школьного возраста в физкультурно-оздоровительной деятельности. </a:t>
            </a:r>
          </a:p>
          <a:p>
            <a:pPr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2. Разработать комплексы специальных упражнений для развития выносливости обучающихся во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внеучебной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деятельности.</a:t>
            </a:r>
          </a:p>
          <a:p>
            <a:pPr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3. Экспериментальным путем проверить эффективность разработанных комплексов специальных упражнений, направленных на развитие выносливости обучающихся среднего школьного возраста (на примере дзюдо).</a:t>
            </a:r>
          </a:p>
          <a:p>
            <a:pPr lvl="1" algn="just"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Объект, предмет, гипотеза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776470"/>
          </a:xfrm>
        </p:spPr>
        <p:txBody>
          <a:bodyPr>
            <a:normAutofit/>
          </a:bodyPr>
          <a:lstStyle/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Объектом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учебно-воспитательный процесс обучающихся среднего школьного возраста.</a:t>
            </a:r>
          </a:p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Предмет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–разработанные комплексы специальных упражнений для развития выносливости обучающихся 9 классов и их реализация в физкультурно-оздоровительной деятельности во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внеучебное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время (на примере дзюдо).</a:t>
            </a:r>
          </a:p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Гипотеза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 Предполагается, что разработанные комплексы специальных упражнений будут способствовать более эффективному развитию выносливости обучающихся среднего школьного возраста.</a:t>
            </a:r>
          </a:p>
          <a:p>
            <a:pPr algn="just"/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Методы исследования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Изучение психолого-педагогической и методической литературы по проблеме;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Тестирования уровня выносливости обучающихся;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Педагогический эксперимент;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Статистическая обработка полученных данных.</a:t>
            </a:r>
          </a:p>
          <a:p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Теоретическая и практическая значимость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77647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Теоретическая значимость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выпускной квалификационной работы заключается в том, что исследование способствует углублению и расширению знаний в области развития выносливости обучающихся 9 классов в физкультурно-оздоровительной деятельности во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внеучебное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время.</a:t>
            </a:r>
          </a:p>
          <a:p>
            <a:pPr algn="just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		Практическая значимость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данной работы заключается в разработке и реализации комплексов специальных упражнений для развития выносливости обучающихся 9 классов на занятиях по дзюдо.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Структура исследования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849" y="1620069"/>
            <a:ext cx="10009112" cy="4514438"/>
          </a:xfrm>
        </p:spPr>
        <p:txBody>
          <a:bodyPr/>
          <a:lstStyle/>
          <a:p>
            <a:pPr marL="396000"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Структура исследования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состоит из введения, трех глав, выводов, библиографического списка и приложений. Материал исследования сопровождается таблицами и гистограммами.</a:t>
            </a:r>
          </a:p>
          <a:p>
            <a:pPr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Организация и этапы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4884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Эксперимент проводился на базе МАОУ «Средняя школа №76» г. Красноярска с октября 2023 по апрель 2024 г., Яровым Е.А., по согласованию с директором школы Гуриной О.Н. В эксперименте участвовали 12 человек (экспериментальная и контрольная группа, в  каждой по 6 человек). Обе группы комплектовались и до начала эксперимента были однородны. Занятие с экспериментальной группой проводились по предложенной программе 3 раза в неделю (подробное содержание описано в третьей главе). Контрольная группа занималась по основной программе.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51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Тестирование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048" y="1447691"/>
            <a:ext cx="10692765" cy="4514438"/>
          </a:xfrm>
        </p:spPr>
        <p:txBody>
          <a:bodyPr/>
          <a:lstStyle/>
          <a:p>
            <a:pPr marL="0" lvl="0" indent="0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Тесты, применяемые для определения уровня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выносливости обучающихся 9 классов: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Бег на 2 км;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Тест Купера;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Бёрпи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Гарвардский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стэп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4148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1115</Words>
  <Application>Microsoft Office PowerPoint</Application>
  <PresentationFormat>Произвольный</PresentationFormat>
  <Paragraphs>140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MS UI Gothic</vt:lpstr>
      <vt:lpstr>Arial</vt:lpstr>
      <vt:lpstr>Calibri</vt:lpstr>
      <vt:lpstr>Symbol</vt:lpstr>
      <vt:lpstr>Times New Roman</vt:lpstr>
      <vt:lpstr>Тема Office</vt:lpstr>
      <vt:lpstr>ОРГАНИЗАЦИЯ ФИЗКУЛЬТУРНО-ОЗДОРОВИТЕЛЬНОЙ ДЕЯТЕЛЬНОСТИ ДЛЯ ОБУЧАЮЩИХСЯ СРЕДНЕГО ШКОЛЬНОГО ВОЗРАСТА ВО ВНЕУЧЕБНОЙ ДЕЯТЕЛЬНОСТИ  </vt:lpstr>
      <vt:lpstr>Актуальность</vt:lpstr>
      <vt:lpstr>Цель и задачи</vt:lpstr>
      <vt:lpstr>Объект, предмет, гипотеза</vt:lpstr>
      <vt:lpstr>Методы исследования</vt:lpstr>
      <vt:lpstr>Теоретическая и практическая значимость</vt:lpstr>
      <vt:lpstr>Структура исследования</vt:lpstr>
      <vt:lpstr>Организация и этапы исследования</vt:lpstr>
      <vt:lpstr>Тестирование</vt:lpstr>
      <vt:lpstr>Комплекс 1. Беговой.</vt:lpstr>
      <vt:lpstr>Комплекс 2. Беговая тренировка.</vt:lpstr>
      <vt:lpstr> Комплекс 3. Упражнения в парах. Цепочки. </vt:lpstr>
      <vt:lpstr>Результаты экспериментов</vt:lpstr>
      <vt:lpstr>Заключение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ВЫНОСЛИВОСТИ ОБУЧАЮЩИХСЯ 9 КЛАССОВ ВО ВНЕУРОЧНОЕ ВРЕМЯ (НА ПРИМЕРЕ ДЗЮДО) </dc:title>
  <dc:creator>user</dc:creator>
  <cp:lastModifiedBy>shor shor</cp:lastModifiedBy>
  <cp:revision>26</cp:revision>
  <dcterms:created xsi:type="dcterms:W3CDTF">2024-04-11T00:33:44Z</dcterms:created>
  <dcterms:modified xsi:type="dcterms:W3CDTF">2024-06-07T05:29:31Z</dcterms:modified>
</cp:coreProperties>
</file>