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6" r:id="rId8"/>
    <p:sldId id="275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1880850" cy="6840538"/>
  <p:notesSz cx="6858000" cy="9144000"/>
  <p:defaultTextStyle>
    <a:defPPr>
      <a:defRPr lang="ru-RU"/>
    </a:defPPr>
    <a:lvl1pPr marL="0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3956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7912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1869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5825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19781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3737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47693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1650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7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804" y="66"/>
      </p:cViewPr>
      <p:guideLst>
        <p:guide orient="horz" pos="2155"/>
        <p:guide pos="37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h:mm</c:formatCode>
                <c:ptCount val="2"/>
                <c:pt idx="0">
                  <c:v>0.42847222222222403</c:v>
                </c:pt>
                <c:pt idx="1">
                  <c:v>0.44930555555555629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87-42FD-A2B8-E48C6D86D6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h:mm</c:formatCode>
                <c:ptCount val="2"/>
                <c:pt idx="0">
                  <c:v>0.42708333333333331</c:v>
                </c:pt>
                <c:pt idx="1">
                  <c:v>0.41250000000000031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87-42FD-A2B8-E48C6D86D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470176"/>
        <c:axId val="220469392"/>
      </c:barChart>
      <c:catAx>
        <c:axId val="22047017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2</a:t>
                </a:r>
                <a:r>
                  <a:rPr lang="en-US" baseline="0"/>
                  <a:t> </a:t>
                </a:r>
                <a:r>
                  <a:rPr lang="ru-RU" baseline="0"/>
                  <a:t>км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41925506707494897"/>
              <c:y val="0.9158530183727033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20469392"/>
        <c:crosses val="autoZero"/>
        <c:auto val="1"/>
        <c:lblAlgn val="ctr"/>
        <c:lblOffset val="100"/>
        <c:noMultiLvlLbl val="0"/>
      </c:catAx>
      <c:valAx>
        <c:axId val="220469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мин.</a:t>
                </a:r>
              </a:p>
            </c:rich>
          </c:tx>
          <c:layout/>
          <c:overlay val="0"/>
        </c:title>
        <c:numFmt formatCode="h:mm" sourceLinked="1"/>
        <c:majorTickMark val="out"/>
        <c:minorTickMark val="none"/>
        <c:tickLblPos val="nextTo"/>
        <c:crossAx val="220470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h:mm</c:formatCode>
                <c:ptCount val="2"/>
                <c:pt idx="0">
                  <c:v>0.22361111111111109</c:v>
                </c:pt>
                <c:pt idx="1">
                  <c:v>0.23819444444444532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55-437B-AD0A-0F975AC03F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h:mm</c:formatCode>
                <c:ptCount val="2"/>
                <c:pt idx="0">
                  <c:v>0.22152777777777777</c:v>
                </c:pt>
                <c:pt idx="1">
                  <c:v>0.21597222222222304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55-437B-AD0A-0F975AC03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468216"/>
        <c:axId val="220469784"/>
      </c:barChart>
      <c:catAx>
        <c:axId val="22046821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4 круга</a:t>
                </a:r>
              </a:p>
              <a:p>
                <a:pPr>
                  <a:defRPr/>
                </a:pPr>
                <a:r>
                  <a:rPr lang="ru-RU"/>
                  <a:t>Описание теста в главе 2.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20469784"/>
        <c:crosses val="autoZero"/>
        <c:auto val="1"/>
        <c:lblAlgn val="ctr"/>
        <c:lblOffset val="100"/>
        <c:noMultiLvlLbl val="0"/>
      </c:catAx>
      <c:valAx>
        <c:axId val="220469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мин.</a:t>
                </a:r>
              </a:p>
            </c:rich>
          </c:tx>
          <c:layout/>
          <c:overlay val="0"/>
        </c:title>
        <c:numFmt formatCode="h:mm" sourceLinked="1"/>
        <c:majorTickMark val="out"/>
        <c:minorTickMark val="none"/>
        <c:tickLblPos val="nextTo"/>
        <c:crossAx val="220468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h:mm</c:formatCode>
                <c:ptCount val="2"/>
                <c:pt idx="0">
                  <c:v>0.40902777777778004</c:v>
                </c:pt>
                <c:pt idx="1">
                  <c:v>0.4194444444444459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DC-46D8-A1C8-90DFD54259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h:mm</c:formatCode>
                <c:ptCount val="2"/>
                <c:pt idx="0">
                  <c:v>0.40277777777777918</c:v>
                </c:pt>
                <c:pt idx="1">
                  <c:v>0.39027777777778033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DC-46D8-A1C8-90DFD5425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471352"/>
        <c:axId val="220470960"/>
      </c:barChart>
      <c:catAx>
        <c:axId val="22047135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100 бёрпи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20470960"/>
        <c:crosses val="autoZero"/>
        <c:auto val="1"/>
        <c:lblAlgn val="ctr"/>
        <c:lblOffset val="100"/>
        <c:noMultiLvlLbl val="0"/>
      </c:catAx>
      <c:valAx>
        <c:axId val="220470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мин.</a:t>
                </a:r>
              </a:p>
            </c:rich>
          </c:tx>
          <c:layout/>
          <c:overlay val="0"/>
        </c:title>
        <c:numFmt formatCode="h:mm" sourceLinked="1"/>
        <c:majorTickMark val="out"/>
        <c:minorTickMark val="none"/>
        <c:tickLblPos val="nextTo"/>
        <c:crossAx val="220471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59.5</c:v>
                </c:pt>
                <c:pt idx="1">
                  <c:v>55.5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A8-4BE7-A4A1-1FFC4569BC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60.7</c:v>
                </c:pt>
                <c:pt idx="1">
                  <c:v>61.8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A8-4BE7-A4A1-1FFC4569B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028384"/>
        <c:axId val="260030344"/>
      </c:barChart>
      <c:catAx>
        <c:axId val="260028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ИГСТ = (T х 100) / ((f1+ f2+ f3) х 2</a:t>
                </a:r>
                <a:r>
                  <a:rPr lang="ru-RU" sz="1000" dirty="0" smtClean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27587361023692658"/>
              <c:y val="0.9021182921680093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60030344"/>
        <c:crosses val="autoZero"/>
        <c:auto val="1"/>
        <c:lblAlgn val="ctr"/>
        <c:lblOffset val="100"/>
        <c:noMultiLvlLbl val="0"/>
      </c:catAx>
      <c:valAx>
        <c:axId val="260030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b="1" i="0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индекс Гарвардского степ-теста</a:t>
                </a:r>
                <a:r>
                  <a:rPr lang="ru-RU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0028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4" y="2125002"/>
            <a:ext cx="10098723" cy="14662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7" y="273939"/>
            <a:ext cx="2673191" cy="5836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59" cy="5836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5" y="4395681"/>
            <a:ext cx="10098723" cy="135860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9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8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8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7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6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6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4043" y="1596127"/>
            <a:ext cx="5247376" cy="451443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39432" y="1596127"/>
            <a:ext cx="5247376" cy="451443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2" y="1531206"/>
            <a:ext cx="5249439" cy="63813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56" indent="0">
              <a:buNone/>
              <a:defRPr sz="2500" b="1"/>
            </a:lvl2pPr>
            <a:lvl3pPr marL="1127912" indent="0">
              <a:buNone/>
              <a:defRPr sz="2200" b="1"/>
            </a:lvl3pPr>
            <a:lvl4pPr marL="1691869" indent="0">
              <a:buNone/>
              <a:defRPr sz="2000" b="1"/>
            </a:lvl4pPr>
            <a:lvl5pPr marL="2255825" indent="0">
              <a:buNone/>
              <a:defRPr sz="2000" b="1"/>
            </a:lvl5pPr>
            <a:lvl6pPr marL="2819781" indent="0">
              <a:buNone/>
              <a:defRPr sz="2000" b="1"/>
            </a:lvl6pPr>
            <a:lvl7pPr marL="3383737" indent="0">
              <a:buNone/>
              <a:defRPr sz="2000" b="1"/>
            </a:lvl7pPr>
            <a:lvl8pPr marL="3947693" indent="0">
              <a:buNone/>
              <a:defRPr sz="2000" b="1"/>
            </a:lvl8pPr>
            <a:lvl9pPr marL="4511650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09" y="1531206"/>
            <a:ext cx="5251500" cy="63813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56" indent="0">
              <a:buNone/>
              <a:defRPr sz="2500" b="1"/>
            </a:lvl2pPr>
            <a:lvl3pPr marL="1127912" indent="0">
              <a:buNone/>
              <a:defRPr sz="2200" b="1"/>
            </a:lvl3pPr>
            <a:lvl4pPr marL="1691869" indent="0">
              <a:buNone/>
              <a:defRPr sz="2000" b="1"/>
            </a:lvl4pPr>
            <a:lvl5pPr marL="2255825" indent="0">
              <a:buNone/>
              <a:defRPr sz="2000" b="1"/>
            </a:lvl5pPr>
            <a:lvl6pPr marL="2819781" indent="0">
              <a:buNone/>
              <a:defRPr sz="2000" b="1"/>
            </a:lvl6pPr>
            <a:lvl7pPr marL="3383737" indent="0">
              <a:buNone/>
              <a:defRPr sz="2000" b="1"/>
            </a:lvl7pPr>
            <a:lvl8pPr marL="3947693" indent="0">
              <a:buNone/>
              <a:defRPr sz="2000" b="1"/>
            </a:lvl8pPr>
            <a:lvl9pPr marL="4511650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09" y="2169337"/>
            <a:ext cx="5251500" cy="39412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5" y="272354"/>
            <a:ext cx="3908718" cy="115909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3" y="272357"/>
            <a:ext cx="6641725" cy="5838210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5" y="1431449"/>
            <a:ext cx="3908718" cy="4679118"/>
          </a:xfrm>
        </p:spPr>
        <p:txBody>
          <a:bodyPr/>
          <a:lstStyle>
            <a:lvl1pPr marL="0" indent="0">
              <a:buNone/>
              <a:defRPr sz="1700"/>
            </a:lvl1pPr>
            <a:lvl2pPr marL="563956" indent="0">
              <a:buNone/>
              <a:defRPr sz="1500"/>
            </a:lvl2pPr>
            <a:lvl3pPr marL="1127912" indent="0">
              <a:buNone/>
              <a:defRPr sz="1200"/>
            </a:lvl3pPr>
            <a:lvl4pPr marL="1691869" indent="0">
              <a:buNone/>
              <a:defRPr sz="1100"/>
            </a:lvl4pPr>
            <a:lvl5pPr marL="2255825" indent="0">
              <a:buNone/>
              <a:defRPr sz="1100"/>
            </a:lvl5pPr>
            <a:lvl6pPr marL="2819781" indent="0">
              <a:buNone/>
              <a:defRPr sz="1100"/>
            </a:lvl6pPr>
            <a:lvl7pPr marL="3383737" indent="0">
              <a:buNone/>
              <a:defRPr sz="1100"/>
            </a:lvl7pPr>
            <a:lvl8pPr marL="3947693" indent="0">
              <a:buNone/>
              <a:defRPr sz="1100"/>
            </a:lvl8pPr>
            <a:lvl9pPr marL="451165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4788376"/>
            <a:ext cx="7128510" cy="56529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11214"/>
            <a:ext cx="7128510" cy="4104323"/>
          </a:xfrm>
        </p:spPr>
        <p:txBody>
          <a:bodyPr/>
          <a:lstStyle>
            <a:lvl1pPr marL="0" indent="0">
              <a:buNone/>
              <a:defRPr sz="3900"/>
            </a:lvl1pPr>
            <a:lvl2pPr marL="563956" indent="0">
              <a:buNone/>
              <a:defRPr sz="3500"/>
            </a:lvl2pPr>
            <a:lvl3pPr marL="1127912" indent="0">
              <a:buNone/>
              <a:defRPr sz="3000"/>
            </a:lvl3pPr>
            <a:lvl4pPr marL="1691869" indent="0">
              <a:buNone/>
              <a:defRPr sz="2500"/>
            </a:lvl4pPr>
            <a:lvl5pPr marL="2255825" indent="0">
              <a:buNone/>
              <a:defRPr sz="2500"/>
            </a:lvl5pPr>
            <a:lvl6pPr marL="2819781" indent="0">
              <a:buNone/>
              <a:defRPr sz="2500"/>
            </a:lvl6pPr>
            <a:lvl7pPr marL="3383737" indent="0">
              <a:buNone/>
              <a:defRPr sz="2500"/>
            </a:lvl7pPr>
            <a:lvl8pPr marL="3947693" indent="0">
              <a:buNone/>
              <a:defRPr sz="2500"/>
            </a:lvl8pPr>
            <a:lvl9pPr marL="4511650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700"/>
            </a:lvl1pPr>
            <a:lvl2pPr marL="563956" indent="0">
              <a:buNone/>
              <a:defRPr sz="1500"/>
            </a:lvl2pPr>
            <a:lvl3pPr marL="1127912" indent="0">
              <a:buNone/>
              <a:defRPr sz="1200"/>
            </a:lvl3pPr>
            <a:lvl4pPr marL="1691869" indent="0">
              <a:buNone/>
              <a:defRPr sz="1100"/>
            </a:lvl4pPr>
            <a:lvl5pPr marL="2255825" indent="0">
              <a:buNone/>
              <a:defRPr sz="1100"/>
            </a:lvl5pPr>
            <a:lvl6pPr marL="2819781" indent="0">
              <a:buNone/>
              <a:defRPr sz="1100"/>
            </a:lvl6pPr>
            <a:lvl7pPr marL="3383737" indent="0">
              <a:buNone/>
              <a:defRPr sz="1100"/>
            </a:lvl7pPr>
            <a:lvl8pPr marL="3947693" indent="0">
              <a:buNone/>
              <a:defRPr sz="1100"/>
            </a:lvl8pPr>
            <a:lvl9pPr marL="451165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73938"/>
            <a:ext cx="10692765" cy="1140090"/>
          </a:xfrm>
          <a:prstGeom prst="rect">
            <a:avLst/>
          </a:prstGeom>
        </p:spPr>
        <p:txBody>
          <a:bodyPr vert="horz" lIns="112791" tIns="56396" rIns="112791" bIns="5639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596127"/>
            <a:ext cx="10692765" cy="4514438"/>
          </a:xfrm>
          <a:prstGeom prst="rect">
            <a:avLst/>
          </a:prstGeom>
        </p:spPr>
        <p:txBody>
          <a:bodyPr vert="horz" lIns="112791" tIns="56396" rIns="112791" bIns="563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DF0A-21BD-4F26-B273-2FBA7E228391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791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67" indent="-422967" algn="l" defTabSz="1127912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429" indent="-352473" algn="l" defTabSz="112791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891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847" indent="-281978" algn="l" defTabSz="112791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803" indent="-281978" algn="l" defTabSz="112791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759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15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672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628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56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912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869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825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781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737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693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650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B39CAE-4856-4A4B-80BD-C8E192196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798" y="3415988"/>
            <a:ext cx="8910637" cy="116741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РАЗВИТИЕ ВЫНОСЛИВОСТИ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9 КЛАССОВ ВО ВНЕУРОЧНОЕ ВРЕМЯ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ПРИМЕРЕ ДЗЮДО)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646C171-B5A2-4EC6-A798-332D60597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8665" y="5277756"/>
            <a:ext cx="4942188" cy="851525"/>
          </a:xfrm>
        </p:spPr>
        <p:txBody>
          <a:bodyPr vert="horz" lIns="112791" tIns="56396" rIns="112791" bIns="56396" rtlCol="0" anchor="t"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Яровой Е.А.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Б19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-01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к.п.н.,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Ю.В. Шевчук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7D92A48-9A3F-44BC-A458-07D2DCEC5DB8}"/>
              </a:ext>
            </a:extLst>
          </p:cNvPr>
          <p:cNvSpPr txBox="1"/>
          <p:nvPr/>
        </p:nvSpPr>
        <p:spPr>
          <a:xfrm>
            <a:off x="775950" y="1015543"/>
            <a:ext cx="10328952" cy="1916310"/>
          </a:xfrm>
          <a:prstGeom prst="rect">
            <a:avLst/>
          </a:prstGeom>
          <a:noFill/>
        </p:spPr>
        <p:txBody>
          <a:bodyPr wrap="square" lIns="112791" tIns="56396" rIns="112791" bIns="56396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МИНИСТЕРСТВО ПРОСВЕЩЕНИЯ РОССИЙСКОЙ ФЕДЕРАЦИИ</a:t>
            </a:r>
          </a:p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КРАСНОЯРСКИЙ ГОСУДАРСТВЕННЫЙ ПЕДАГОГИЧЕСКИЙ УНИВЕРСИТЕТ им. В.П. АСТАФЬЕВА</a:t>
            </a:r>
            <a:endParaRPr lang="en-US" altLang="ru-RU" sz="1600" dirty="0">
              <a:latin typeface="Times New Roman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Институт физической культуры, спорта и здоровья им. И.С. Ярыгина</a:t>
            </a:r>
            <a:r>
              <a:rPr lang="ru-RU" sz="1600" dirty="0"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/>
                <a:ea typeface="Calibri"/>
                <a:cs typeface="Times New Roman"/>
              </a:rPr>
              <a:t>Кафедра теоретических основ физического воспитания</a:t>
            </a:r>
            <a:endParaRPr lang="ru-RU" altLang="ru-RU" sz="1600" dirty="0"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2265B00-BF3D-4558-9B5C-14FEF0EFA2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0" y="241986"/>
            <a:ext cx="2700750" cy="80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833" y="107901"/>
            <a:ext cx="10692765" cy="11400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1. Беговой.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217716"/>
              </p:ext>
            </p:extLst>
          </p:nvPr>
        </p:nvGraphicFramePr>
        <p:xfrm>
          <a:off x="2484041" y="1247991"/>
          <a:ext cx="6675163" cy="5170117"/>
        </p:xfrm>
        <a:graphic>
          <a:graphicData uri="http://schemas.openxmlformats.org/drawingml/2006/table">
            <a:tbl>
              <a:tblPr firstRow="1" firstCol="1" bandRow="1"/>
              <a:tblGrid>
                <a:gridCol w="389396">
                  <a:extLst>
                    <a:ext uri="{9D8B030D-6E8A-4147-A177-3AD203B41FA5}">
                      <a16:colId xmlns:a16="http://schemas.microsoft.com/office/drawing/2014/main" xmlns="" val="440503553"/>
                    </a:ext>
                  </a:extLst>
                </a:gridCol>
                <a:gridCol w="2377216">
                  <a:extLst>
                    <a:ext uri="{9D8B030D-6E8A-4147-A177-3AD203B41FA5}">
                      <a16:colId xmlns:a16="http://schemas.microsoft.com/office/drawing/2014/main" xmlns="" val="954552650"/>
                    </a:ext>
                  </a:extLst>
                </a:gridCol>
                <a:gridCol w="936302">
                  <a:extLst>
                    <a:ext uri="{9D8B030D-6E8A-4147-A177-3AD203B41FA5}">
                      <a16:colId xmlns:a16="http://schemas.microsoft.com/office/drawing/2014/main" xmlns="" val="3242010528"/>
                    </a:ext>
                  </a:extLst>
                </a:gridCol>
                <a:gridCol w="2972249">
                  <a:extLst>
                    <a:ext uri="{9D8B030D-6E8A-4147-A177-3AD203B41FA5}">
                      <a16:colId xmlns:a16="http://schemas.microsoft.com/office/drawing/2014/main" xmlns="" val="3059806956"/>
                    </a:ext>
                  </a:extLst>
                </a:gridCol>
              </a:tblGrid>
              <a:tr h="43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упражнения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Дозировка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указания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7156773"/>
                  </a:ext>
                </a:extLst>
              </a:tr>
              <a:tr h="43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на месте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Выполняется с максимальной скоростью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273407"/>
                  </a:ext>
                </a:extLst>
              </a:tr>
              <a:tr h="883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с отягощением.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Партнёр поясом даёт отягощения/оказывает сопротивление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Сопротивление около 60-70%, дабы ощущалось отягощение, при этом была возможность бежать.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3892802"/>
                  </a:ext>
                </a:extLst>
              </a:tr>
              <a:tr h="656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вперёд-назад.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метров вперёд – 5 назад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Соблюдать дыхание.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3172577"/>
                  </a:ext>
                </a:extLst>
              </a:tr>
              <a:tr h="659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с партнёром на спине (рюкзак)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Выполнять с максимальной скоростью, при этом сохранять равновесие.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9358949"/>
                  </a:ext>
                </a:extLst>
              </a:tr>
              <a:tr h="1332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по кругу, по команде, выполняется упражнение(бёрпи, 5 отжиманий, смена направления, прыжок с низкого приседа и т.д.)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выполняется с максимальной скоростью. Ученикам следует разбиться по залу, дабы не мешать выполнять упражнения.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6044885"/>
                  </a:ext>
                </a:extLst>
              </a:tr>
              <a:tr h="659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Бег с партнёром на руках (невеста)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«Невесту» бережём, стараемся не ронять, при этом соблюдаю максимальную скорость.</a:t>
                      </a:r>
                    </a:p>
                  </a:txBody>
                  <a:tcPr marL="54866" marR="5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01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1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2" y="107901"/>
            <a:ext cx="10692765" cy="11400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2. Беговая тренировка.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815008"/>
              </p:ext>
            </p:extLst>
          </p:nvPr>
        </p:nvGraphicFramePr>
        <p:xfrm>
          <a:off x="2791228" y="1476053"/>
          <a:ext cx="6298391" cy="4944035"/>
        </p:xfrm>
        <a:graphic>
          <a:graphicData uri="http://schemas.openxmlformats.org/drawingml/2006/table">
            <a:tbl>
              <a:tblPr firstRow="1" firstCol="1" bandRow="1"/>
              <a:tblGrid>
                <a:gridCol w="366457">
                  <a:extLst>
                    <a:ext uri="{9D8B030D-6E8A-4147-A177-3AD203B41FA5}">
                      <a16:colId xmlns:a16="http://schemas.microsoft.com/office/drawing/2014/main" xmlns="" val="3309088956"/>
                    </a:ext>
                  </a:extLst>
                </a:gridCol>
                <a:gridCol w="2237171">
                  <a:extLst>
                    <a:ext uri="{9D8B030D-6E8A-4147-A177-3AD203B41FA5}">
                      <a16:colId xmlns:a16="http://schemas.microsoft.com/office/drawing/2014/main" xmlns="" val="1614866603"/>
                    </a:ext>
                  </a:extLst>
                </a:gridCol>
                <a:gridCol w="897613">
                  <a:extLst>
                    <a:ext uri="{9D8B030D-6E8A-4147-A177-3AD203B41FA5}">
                      <a16:colId xmlns:a16="http://schemas.microsoft.com/office/drawing/2014/main" xmlns="" val="1462755256"/>
                    </a:ext>
                  </a:extLst>
                </a:gridCol>
                <a:gridCol w="2797150">
                  <a:extLst>
                    <a:ext uri="{9D8B030D-6E8A-4147-A177-3AD203B41FA5}">
                      <a16:colId xmlns:a16="http://schemas.microsoft.com/office/drawing/2014/main" xmlns="" val="2607895607"/>
                    </a:ext>
                  </a:extLst>
                </a:gridCol>
              </a:tblGrid>
              <a:tr h="549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упражнения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Дозировка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указания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8148690"/>
                  </a:ext>
                </a:extLst>
              </a:tr>
              <a:tr h="549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Отжимания от пола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Сохраняем амплитуду, девочки выполняют с колен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7989518"/>
                  </a:ext>
                </a:extLst>
              </a:tr>
              <a:tr h="549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Прыжки на скакалке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умеет, выполняет двойные прыжки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8496338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Выбрасывание медбола в стену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Высота на которую бросаем мяч ~2.5метра, расстояние до стены 1 метр.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4349363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Подтягивание на кимоно, девочки - вис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Захват за кимоно позволяет укрепить пальцы, а также кисти рук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4389201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Бёрпи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Громкий хлопок при прыжке, сохранение максимальной скорости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4441550"/>
                  </a:ext>
                </a:extLst>
              </a:tr>
              <a:tr h="82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Выпады на каждую ногу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сек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Мальчики добавляет гантели для утяжеления, выпад глубокий.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9184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6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472" y="107901"/>
            <a:ext cx="10692765" cy="11400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4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</a:t>
            </a:r>
            <a:r>
              <a:rPr lang="ru-RU" sz="4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Упражнения в парах. Цепочки.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5144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партнёра:    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на месте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(правой - левой)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Бабочка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влево-вправо</a:t>
            </a:r>
            <a:endParaRPr lang="ru-RU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Прыжки колени к 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груди</a:t>
            </a:r>
            <a:endParaRPr lang="ru-RU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Обратный пресс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«Скалолаз»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Пресс-складка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Планка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47640"/>
              </p:ext>
            </p:extLst>
          </p:nvPr>
        </p:nvGraphicFramePr>
        <p:xfrm>
          <a:off x="5946726" y="1476053"/>
          <a:ext cx="5374432" cy="4451708"/>
        </p:xfrm>
        <a:graphic>
          <a:graphicData uri="http://schemas.openxmlformats.org/drawingml/2006/table">
            <a:tbl>
              <a:tblPr/>
              <a:tblGrid>
                <a:gridCol w="5374432">
                  <a:extLst>
                    <a:ext uri="{9D8B030D-6E8A-4147-A177-3AD203B41FA5}">
                      <a16:colId xmlns:a16="http://schemas.microsoft.com/office/drawing/2014/main" xmlns="" val="2921437049"/>
                    </a:ext>
                  </a:extLst>
                </a:gridCol>
              </a:tblGrid>
              <a:tr h="4451708">
                <a:tc>
                  <a:txBody>
                    <a:bodyPr/>
                    <a:lstStyle/>
                    <a:p>
                      <a:pPr marL="0" marR="0" lvl="0" indent="0" algn="just" defTabSz="1127912" rtl="0" eaLnBrk="1" fontAlgn="auto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партнёром: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Попеременное отталкивание рук (правой - левой)</a:t>
                      </a:r>
                      <a:endParaRPr lang="ru-RU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«Бабочка» в парах</a:t>
                      </a:r>
                      <a:endParaRPr lang="ru-RU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Попеременная имитация передней подножки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Отжимания «дай пять»</a:t>
                      </a:r>
                      <a:endParaRPr lang="ru-RU" sz="1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Пресс в парах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Приседания в парах спина к спине</a:t>
                      </a:r>
                      <a:endParaRPr kumimoji="0" lang="ru-RU" sz="1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89140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2" y="66933"/>
            <a:ext cx="10692765" cy="90408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экспериментов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2200" dirty="0">
              <a:solidFill>
                <a:prstClr val="black"/>
              </a:solidFill>
              <a:latin typeface="MS UI Gothic" panose="020B0600070205080204" pitchFamily="34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47421"/>
              </p:ext>
            </p:extLst>
          </p:nvPr>
        </p:nvGraphicFramePr>
        <p:xfrm>
          <a:off x="603115" y="1346097"/>
          <a:ext cx="10800000" cy="2520000"/>
        </p:xfrm>
        <a:graphic>
          <a:graphicData uri="http://schemas.openxmlformats.org/drawingml/2006/table">
            <a:tbl>
              <a:tblPr/>
              <a:tblGrid>
                <a:gridCol w="10800000">
                  <a:extLst>
                    <a:ext uri="{9D8B030D-6E8A-4147-A177-3AD203B41FA5}">
                      <a16:colId xmlns:a16="http://schemas.microsoft.com/office/drawing/2014/main" xmlns="" val="3680326942"/>
                    </a:ext>
                  </a:extLst>
                </a:gridCol>
              </a:tblGrid>
              <a:tr h="252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 2 км                                                                                            Тест Купера 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039588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820221"/>
              </p:ext>
            </p:extLst>
          </p:nvPr>
        </p:nvGraphicFramePr>
        <p:xfrm>
          <a:off x="603115" y="3852316"/>
          <a:ext cx="10800000" cy="3240361"/>
        </p:xfrm>
        <a:graphic>
          <a:graphicData uri="http://schemas.openxmlformats.org/drawingml/2006/table">
            <a:tbl>
              <a:tblPr/>
              <a:tblGrid>
                <a:gridCol w="10800000">
                  <a:extLst>
                    <a:ext uri="{9D8B030D-6E8A-4147-A177-3AD203B41FA5}">
                      <a16:colId xmlns:a16="http://schemas.microsoft.com/office/drawing/2014/main" xmlns="" val="3495722889"/>
                    </a:ext>
                  </a:extLst>
                </a:gridCol>
              </a:tblGrid>
              <a:tr h="3240361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Бёрпи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Степ-тест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dirty="0" smtClean="0"/>
                        <a:t>                                                                                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142200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4164"/>
              </p:ext>
            </p:extLst>
          </p:nvPr>
        </p:nvGraphicFramePr>
        <p:xfrm>
          <a:off x="4679004" y="1332038"/>
          <a:ext cx="1332690" cy="5039580"/>
        </p:xfrm>
        <a:graphic>
          <a:graphicData uri="http://schemas.openxmlformats.org/drawingml/2006/table">
            <a:tbl>
              <a:tblPr/>
              <a:tblGrid>
                <a:gridCol w="1332690">
                  <a:extLst>
                    <a:ext uri="{9D8B030D-6E8A-4147-A177-3AD203B41FA5}">
                      <a16:colId xmlns:a16="http://schemas.microsoft.com/office/drawing/2014/main" xmlns="" val="3266075215"/>
                    </a:ext>
                  </a:extLst>
                </a:gridCol>
              </a:tblGrid>
              <a:tr h="503958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4141517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77077880"/>
              </p:ext>
            </p:extLst>
          </p:nvPr>
        </p:nvGraphicFramePr>
        <p:xfrm>
          <a:off x="1552267" y="1435653"/>
          <a:ext cx="4244142" cy="235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504212103"/>
              </p:ext>
            </p:extLst>
          </p:nvPr>
        </p:nvGraphicFramePr>
        <p:xfrm>
          <a:off x="6957034" y="1435653"/>
          <a:ext cx="4366301" cy="2509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82511862"/>
              </p:ext>
            </p:extLst>
          </p:nvPr>
        </p:nvGraphicFramePr>
        <p:xfrm>
          <a:off x="1515564" y="3909707"/>
          <a:ext cx="4280845" cy="252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010031989"/>
              </p:ext>
            </p:extLst>
          </p:nvPr>
        </p:nvGraphicFramePr>
        <p:xfrm>
          <a:off x="6957035" y="3852316"/>
          <a:ext cx="4329772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26045"/>
              </p:ext>
            </p:extLst>
          </p:nvPr>
        </p:nvGraphicFramePr>
        <p:xfrm>
          <a:off x="6012434" y="6270171"/>
          <a:ext cx="215647" cy="462466"/>
        </p:xfrm>
        <a:graphic>
          <a:graphicData uri="http://schemas.openxmlformats.org/drawingml/2006/table">
            <a:tbl>
              <a:tblPr/>
              <a:tblGrid>
                <a:gridCol w="215647">
                  <a:extLst>
                    <a:ext uri="{9D8B030D-6E8A-4147-A177-3AD203B41FA5}">
                      <a16:colId xmlns:a16="http://schemas.microsoft.com/office/drawing/2014/main" xmlns="" val="2218400583"/>
                    </a:ext>
                  </a:extLst>
                </a:gridCol>
              </a:tblGrid>
              <a:tr h="462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5688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17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92048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анализа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 – методической литературы были выявлены основные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выносливости обучающихся 9 классов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 разработаны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комплексы специальных упражнений для развития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выносливости, которые применялись 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внеурочное время (на занятиях по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дзюдо).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752475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Экспериментальным путем доказана эффективность примененных  комплексов.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Различия результатов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группах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 выявлены в таких тестах, как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на 2 км, а также Гарвардский степ. В экспериментальной группе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 достоверно более высокий прирост, чем в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контрольной группе обучающихся.</a:t>
            </a:r>
          </a:p>
          <a:p>
            <a:pPr marL="0" indent="0" algn="just" defTabSz="9144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752475" algn="l"/>
              </a:tabLst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основании полученных результатов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эксперимента,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ожно сделать вывод,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применение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разработанных комплексов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специальных упражнений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развития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выносливости  обучающихся 9 классов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 во время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внеурочной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эффективно и целесообразно.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9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	</a:t>
            </a:r>
            <a:r>
              <a:rPr lang="ru-RU" sz="3600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выносливости является важным показателем состояния здоровья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обучающихся.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Развитая выносливость обеспечивает возможность легче переносить физические нагрузки, которые встречаются в нашей повседневной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 и задачи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1414028"/>
            <a:ext cx="10692765" cy="517459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комплексов специальных упражнений для развития выносливости обучающихся 9 классов во внеурочное время и проверка их эффективности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93462" lvl="1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Осуществить анализ накопленного в теории и практике опыта по проблеме исследования, раскрыть особенности развития выносливости обучающихся 9 классов.</a:t>
            </a:r>
          </a:p>
          <a:p>
            <a:pPr marL="493462" lvl="1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Разработать комплексы специальных упражнений для развития выносливости обучающихся во внеурочное время.</a:t>
            </a:r>
          </a:p>
          <a:p>
            <a:pPr marL="493462" lvl="1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3.Экспериментальным путем проверить эффективность разработанных нами комплексов специальных упражнений, направленных на развитие выносливости у обучающихся 9 классов на занятиях по дзюдо.</a:t>
            </a:r>
          </a:p>
          <a:p>
            <a:pPr lvl="1"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Объект, предмет, гипотеза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7764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выпускной квалификационной работы выступает образовательный процесс, направленный на развитие выносливости обучающихся 9 классов во внеурочное время. </a:t>
            </a:r>
          </a:p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разработанные комплексы специальных упражнений как средство развития выносливости обучающихся 9 классов на занятиях по дзюдо.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предполагается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что разработанные комплексы специальных упражнений будут способствовать более эффективному развитию выносливости обучающихся 9 классов.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научно-методической литературы.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Педагогический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 (подробное содержание в главе 3).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Педагогическое наблюдение.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собственной профессиональной деятельности в качестве тренера по дзюдо у подростков.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Тестирование физической подготовленности.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для сравнения результатов.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Теоретическая и практическая значимость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7764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способствует углублению и расширению знаний в области развития выносливости обучающихся 9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классов, разработке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 реализации комплексов специальных упражнений для развития выносливости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занятиях по дзюдо.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Структура исследования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Состоит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из введения,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трех глав, выводов, библиографического списка и приложений. Материал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исследования сопровождается таблицами и гистограммами.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и этапы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488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Эксперимент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на базе МАОУ «Средняя школа №76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г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Красноярска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октября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по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г.,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Яровым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Е.А., по согласованию с директором школы Гуриной О.Н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эксперименте участвовали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человек (экспериментальная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контрольная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группа, в  каждой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6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человек).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 группы комплектовались и до начала эксперимента были однородны. Занятие с экспериментальной группой проводились по предложенной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3 раза в неделю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(подробное содержание описано в третьей главе). Контрольная группа занималась по основной программе.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5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048" y="1447691"/>
            <a:ext cx="10692765" cy="4514438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Тесты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применяемые для определения уровня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выносливости обучающихся 9 классов: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Бег на 2 км;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Купера;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Бёрпи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Гарвардский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стэп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4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620</Words>
  <Application>Microsoft Office PowerPoint</Application>
  <PresentationFormat>Произвольный</PresentationFormat>
  <Paragraphs>137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MS UI Gothic</vt:lpstr>
      <vt:lpstr>Arial</vt:lpstr>
      <vt:lpstr>Calibri</vt:lpstr>
      <vt:lpstr>Symbol</vt:lpstr>
      <vt:lpstr>Times New Roman</vt:lpstr>
      <vt:lpstr>Тема Office</vt:lpstr>
      <vt:lpstr>РАЗВИТИЕ ВЫНОСЛИВОСТИ ОБУЧАЮЩИХСЯ  9 КЛАССОВ ВО ВНЕУРОЧНОЕ ВРЕМЯ  (НА ПРИМЕРЕ ДЗЮДО) </vt:lpstr>
      <vt:lpstr>Актуальность</vt:lpstr>
      <vt:lpstr>Цель и задачи</vt:lpstr>
      <vt:lpstr>Объект, предмет, гипотеза</vt:lpstr>
      <vt:lpstr>Методы исследования</vt:lpstr>
      <vt:lpstr>Теоретическая и практическая значимость</vt:lpstr>
      <vt:lpstr>Структура исследования</vt:lpstr>
      <vt:lpstr>Организация и этапы исследования</vt:lpstr>
      <vt:lpstr>Тестирование</vt:lpstr>
      <vt:lpstr>Комплекс 1. Беговой.</vt:lpstr>
      <vt:lpstr>Комплекс 2. Беговая тренировка.</vt:lpstr>
      <vt:lpstr> Комплекс 3. Упражнения в парах. Цепочки. </vt:lpstr>
      <vt:lpstr>Результаты экспериментов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ВЫНОСЛИВОСТИ ОБУЧАЮЩИХСЯ 9 КЛАССОВ ВО ВНЕУРОЧНОЕ ВРЕМЯ (НА ПРИМЕРЕ ДЗЮДО) </dc:title>
  <dc:creator>user</dc:creator>
  <cp:lastModifiedBy>Direktor</cp:lastModifiedBy>
  <cp:revision>22</cp:revision>
  <dcterms:created xsi:type="dcterms:W3CDTF">2024-04-11T00:33:44Z</dcterms:created>
  <dcterms:modified xsi:type="dcterms:W3CDTF">2024-04-18T02:55:13Z</dcterms:modified>
</cp:coreProperties>
</file>