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'Лист1'!$B$1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'Лист1'!$A$2:$A$5</c:f>
              <c:strCache>
                <c:ptCount val="4"/>
                <c:pt idx="0">
                  <c:v>рост</c:v>
                </c:pt>
                <c:pt idx="1">
                  <c:v>вес</c:v>
                </c:pt>
                <c:pt idx="2">
                  <c:v>% плоско-выг</c:v>
                </c:pt>
                <c:pt idx="3">
                  <c:v>%плоско-вог</c:v>
                </c:pt>
              </c:strCache>
            </c:strRef>
          </c:cat>
          <c:val>
            <c:numRef>
              <c:f>'Лист1'!$B$2:$B$5</c:f>
              <c:numCache>
                <c:formatCode>General</c:formatCode>
                <c:ptCount val="4"/>
                <c:pt idx="0">
                  <c:v>55</c:v>
                </c:pt>
                <c:pt idx="1">
                  <c:v>48</c:v>
                </c:pt>
                <c:pt idx="2">
                  <c:v>42</c:v>
                </c:pt>
                <c:pt idx="3">
                  <c:v>42</c:v>
                </c:pt>
              </c:numCache>
            </c:numRef>
          </c:val>
        </c:ser>
        <c:ser>
          <c:idx val="1"/>
          <c:order val="1"/>
          <c:tx>
            <c:strRef>
              <c:f>'Лист1'!$C$1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'Лист1'!$A$2:$A$5</c:f>
              <c:strCache>
                <c:ptCount val="4"/>
                <c:pt idx="0">
                  <c:v>рост</c:v>
                </c:pt>
                <c:pt idx="1">
                  <c:v>вес</c:v>
                </c:pt>
                <c:pt idx="2">
                  <c:v>% плоско-выг</c:v>
                </c:pt>
                <c:pt idx="3">
                  <c:v>%плоско-вог</c:v>
                </c:pt>
              </c:strCache>
            </c:strRef>
          </c:cat>
          <c:val>
            <c:numRef>
              <c:f>'Лист1'!$C$2:$C$5</c:f>
              <c:numCache>
                <c:formatCode>General</c:formatCode>
                <c:ptCount val="4"/>
                <c:pt idx="0">
                  <c:v>56</c:v>
                </c:pt>
                <c:pt idx="1">
                  <c:v>49</c:v>
                </c:pt>
                <c:pt idx="2">
                  <c:v>42</c:v>
                </c:pt>
                <c:pt idx="3">
                  <c:v>50</c:v>
                </c:pt>
              </c:numCache>
            </c:numRef>
          </c:val>
        </c:ser>
        <c:axId val="90181632"/>
        <c:axId val="90183168"/>
      </c:barChart>
      <c:catAx>
        <c:axId val="90181632"/>
        <c:scaling>
          <c:orientation val="minMax"/>
        </c:scaling>
        <c:axPos val="b"/>
        <c:tickLblPos val="nextTo"/>
        <c:crossAx val="90183168"/>
        <c:crosses val="autoZero"/>
        <c:auto val="1"/>
        <c:lblAlgn val="ctr"/>
        <c:lblOffset val="100"/>
      </c:catAx>
      <c:valAx>
        <c:axId val="90183168"/>
        <c:scaling>
          <c:orientation val="minMax"/>
        </c:scaling>
        <c:delete val="1"/>
        <c:axPos val="l"/>
        <c:majorGridlines/>
        <c:numFmt formatCode="General" sourceLinked="1"/>
        <c:tickLblPos val="none"/>
        <c:crossAx val="90181632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СВМС</c:v>
                </c:pt>
                <c:pt idx="1">
                  <c:v>СВМЖ</c:v>
                </c:pt>
                <c:pt idx="2">
                  <c:v>ППВ</c:v>
                </c:pt>
                <c:pt idx="3">
                  <c:v>пробаШтанге</c:v>
                </c:pt>
                <c:pt idx="4">
                  <c:v>проба Генчи</c:v>
                </c:pt>
                <c:pt idx="5">
                  <c:v>спирометрия</c:v>
                </c:pt>
                <c:pt idx="6">
                  <c:v>ЭКГ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1138</c:v>
                </c:pt>
                <c:pt idx="1">
                  <c:v>1034</c:v>
                </c:pt>
                <c:pt idx="2">
                  <c:v>1000</c:v>
                </c:pt>
                <c:pt idx="3">
                  <c:v>330</c:v>
                </c:pt>
                <c:pt idx="4">
                  <c:v>190</c:v>
                </c:pt>
                <c:pt idx="5">
                  <c:v>2230</c:v>
                </c:pt>
                <c:pt idx="6">
                  <c:v>650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СВМС</c:v>
                </c:pt>
                <c:pt idx="1">
                  <c:v>СВМЖ</c:v>
                </c:pt>
                <c:pt idx="2">
                  <c:v>ППВ</c:v>
                </c:pt>
                <c:pt idx="3">
                  <c:v>пробаШтанге</c:v>
                </c:pt>
                <c:pt idx="4">
                  <c:v>проба Генчи</c:v>
                </c:pt>
                <c:pt idx="5">
                  <c:v>спирометрия</c:v>
                </c:pt>
                <c:pt idx="6">
                  <c:v>ЭКГ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1123</c:v>
                </c:pt>
                <c:pt idx="1">
                  <c:v>1033</c:v>
                </c:pt>
                <c:pt idx="2">
                  <c:v>600</c:v>
                </c:pt>
                <c:pt idx="3">
                  <c:v>330</c:v>
                </c:pt>
                <c:pt idx="4">
                  <c:v>170</c:v>
                </c:pt>
                <c:pt idx="5">
                  <c:v>2180</c:v>
                </c:pt>
                <c:pt idx="6">
                  <c:v>660</c:v>
                </c:pt>
              </c:numCache>
            </c:numRef>
          </c:val>
        </c:ser>
        <c:axId val="90206592"/>
        <c:axId val="90208128"/>
      </c:barChart>
      <c:catAx>
        <c:axId val="90206592"/>
        <c:scaling>
          <c:orientation val="minMax"/>
        </c:scaling>
        <c:axPos val="b"/>
        <c:tickLblPos val="nextTo"/>
        <c:crossAx val="90208128"/>
        <c:crosses val="autoZero"/>
        <c:auto val="1"/>
        <c:lblAlgn val="ctr"/>
        <c:lblOffset val="100"/>
      </c:catAx>
      <c:valAx>
        <c:axId val="90208128"/>
        <c:scaling>
          <c:orientation val="minMax"/>
        </c:scaling>
        <c:delete val="1"/>
        <c:axPos val="l"/>
        <c:majorGridlines/>
        <c:numFmt formatCode="General" sourceLinked="1"/>
        <c:tickLblPos val="none"/>
        <c:crossAx val="90206592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Лист1!$B$2</c:f>
              <c:strCache>
                <c:ptCount val="1"/>
                <c:pt idx="0">
                  <c:v>Эсперим</c:v>
                </c:pt>
              </c:strCache>
            </c:strRef>
          </c:tx>
          <c:cat>
            <c:strRef>
              <c:f>Лист1!$A$3:$A$16</c:f>
              <c:strCache>
                <c:ptCount val="14"/>
                <c:pt idx="0">
                  <c:v>СВМС до</c:v>
                </c:pt>
                <c:pt idx="1">
                  <c:v>после</c:v>
                </c:pt>
                <c:pt idx="2">
                  <c:v>СВМЖ до</c:v>
                </c:pt>
                <c:pt idx="3">
                  <c:v>после</c:v>
                </c:pt>
                <c:pt idx="4">
                  <c:v>ППВ до</c:v>
                </c:pt>
                <c:pt idx="5">
                  <c:v>после</c:v>
                </c:pt>
                <c:pt idx="6">
                  <c:v>проба Штанге до</c:v>
                </c:pt>
                <c:pt idx="7">
                  <c:v>после</c:v>
                </c:pt>
                <c:pt idx="8">
                  <c:v>проба Генчи до</c:v>
                </c:pt>
                <c:pt idx="9">
                  <c:v>после</c:v>
                </c:pt>
                <c:pt idx="10">
                  <c:v>спирометрия до</c:v>
                </c:pt>
                <c:pt idx="11">
                  <c:v>после</c:v>
                </c:pt>
                <c:pt idx="12">
                  <c:v>ЭКГ до</c:v>
                </c:pt>
                <c:pt idx="13">
                  <c:v>после</c:v>
                </c:pt>
              </c:strCache>
            </c:strRef>
          </c:cat>
          <c:val>
            <c:numRef>
              <c:f>Лист1!$B$3:$B$16</c:f>
              <c:numCache>
                <c:formatCode>General</c:formatCode>
                <c:ptCount val="14"/>
                <c:pt idx="0">
                  <c:v>4.3</c:v>
                </c:pt>
                <c:pt idx="1">
                  <c:v>3.5</c:v>
                </c:pt>
                <c:pt idx="2">
                  <c:v>3.8</c:v>
                </c:pt>
                <c:pt idx="3">
                  <c:v>4.5</c:v>
                </c:pt>
                <c:pt idx="4">
                  <c:v>5</c:v>
                </c:pt>
                <c:pt idx="5">
                  <c:v>5.8</c:v>
                </c:pt>
                <c:pt idx="6">
                  <c:v>2.4</c:v>
                </c:pt>
                <c:pt idx="7">
                  <c:v>2.6</c:v>
                </c:pt>
                <c:pt idx="8">
                  <c:v>3.2</c:v>
                </c:pt>
                <c:pt idx="9">
                  <c:v>3.4</c:v>
                </c:pt>
                <c:pt idx="10">
                  <c:v>4.2</c:v>
                </c:pt>
                <c:pt idx="11">
                  <c:v>4.3</c:v>
                </c:pt>
                <c:pt idx="12">
                  <c:v>2.5</c:v>
                </c:pt>
                <c:pt idx="13">
                  <c:v>2.7</c:v>
                </c:pt>
              </c:numCache>
            </c:numRef>
          </c:val>
        </c:ser>
        <c:ser>
          <c:idx val="1"/>
          <c:order val="1"/>
          <c:tx>
            <c:strRef>
              <c:f>Лист1!$C$2</c:f>
              <c:strCache>
                <c:ptCount val="1"/>
                <c:pt idx="0">
                  <c:v>Контр.</c:v>
                </c:pt>
              </c:strCache>
            </c:strRef>
          </c:tx>
          <c:cat>
            <c:strRef>
              <c:f>Лист1!$A$3:$A$16</c:f>
              <c:strCache>
                <c:ptCount val="14"/>
                <c:pt idx="0">
                  <c:v>СВМС до</c:v>
                </c:pt>
                <c:pt idx="1">
                  <c:v>после</c:v>
                </c:pt>
                <c:pt idx="2">
                  <c:v>СВМЖ до</c:v>
                </c:pt>
                <c:pt idx="3">
                  <c:v>после</c:v>
                </c:pt>
                <c:pt idx="4">
                  <c:v>ППВ до</c:v>
                </c:pt>
                <c:pt idx="5">
                  <c:v>после</c:v>
                </c:pt>
                <c:pt idx="6">
                  <c:v>проба Штанге до</c:v>
                </c:pt>
                <c:pt idx="7">
                  <c:v>после</c:v>
                </c:pt>
                <c:pt idx="8">
                  <c:v>проба Генчи до</c:v>
                </c:pt>
                <c:pt idx="9">
                  <c:v>после</c:v>
                </c:pt>
                <c:pt idx="10">
                  <c:v>спирометрия до</c:v>
                </c:pt>
                <c:pt idx="11">
                  <c:v>после</c:v>
                </c:pt>
                <c:pt idx="12">
                  <c:v>ЭКГ до</c:v>
                </c:pt>
                <c:pt idx="13">
                  <c:v>после</c:v>
                </c:pt>
              </c:strCache>
            </c:strRef>
          </c:cat>
          <c:val>
            <c:numRef>
              <c:f>Лист1!$C$3:$C$16</c:f>
              <c:numCache>
                <c:formatCode>General</c:formatCode>
                <c:ptCount val="14"/>
                <c:pt idx="0">
                  <c:v>3.4</c:v>
                </c:pt>
                <c:pt idx="1">
                  <c:v>3.3</c:v>
                </c:pt>
                <c:pt idx="2">
                  <c:v>3.2</c:v>
                </c:pt>
                <c:pt idx="3">
                  <c:v>3.3</c:v>
                </c:pt>
                <c:pt idx="4">
                  <c:v>4.2</c:v>
                </c:pt>
                <c:pt idx="5">
                  <c:v>4.4000000000000004</c:v>
                </c:pt>
                <c:pt idx="6">
                  <c:v>1.8</c:v>
                </c:pt>
                <c:pt idx="7">
                  <c:v>1.9000000000000001</c:v>
                </c:pt>
                <c:pt idx="8">
                  <c:v>3.1</c:v>
                </c:pt>
                <c:pt idx="9">
                  <c:v>3.2</c:v>
                </c:pt>
                <c:pt idx="10">
                  <c:v>4.2</c:v>
                </c:pt>
                <c:pt idx="11">
                  <c:v>4.2</c:v>
                </c:pt>
                <c:pt idx="12">
                  <c:v>2.4</c:v>
                </c:pt>
                <c:pt idx="13">
                  <c:v>2.5</c:v>
                </c:pt>
              </c:numCache>
            </c:numRef>
          </c:val>
        </c:ser>
        <c:axId val="78377344"/>
        <c:axId val="78378880"/>
      </c:barChart>
      <c:catAx>
        <c:axId val="78377344"/>
        <c:scaling>
          <c:orientation val="minMax"/>
        </c:scaling>
        <c:axPos val="b"/>
        <c:tickLblPos val="nextTo"/>
        <c:crossAx val="78378880"/>
        <c:crosses val="autoZero"/>
        <c:auto val="1"/>
        <c:lblAlgn val="ctr"/>
        <c:lblOffset val="100"/>
      </c:catAx>
      <c:valAx>
        <c:axId val="78378880"/>
        <c:scaling>
          <c:orientation val="minMax"/>
        </c:scaling>
        <c:delete val="1"/>
        <c:axPos val="l"/>
        <c:majorGridlines/>
        <c:numFmt formatCode="General" sourceLinked="1"/>
        <c:tickLblPos val="none"/>
        <c:crossAx val="783773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176558398950169"/>
          <c:y val="0.39177239173228506"/>
          <c:w val="0.2182344160104995"/>
          <c:h val="0.1734699803149613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18.06.2021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683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/>
              <a:t>Институт физической культуры, спорта и здоровья им И.С. Ярыгина.</a:t>
            </a:r>
          </a:p>
          <a:p>
            <a:pPr algn="ctr">
              <a:lnSpc>
                <a:spcPct val="150000"/>
              </a:lnSpc>
            </a:pPr>
            <a:r>
              <a:rPr lang="ru-RU" sz="2400" b="1" dirty="0" smtClean="0"/>
              <a:t>       Кафедра теоретических основ физического воспитания.</a:t>
            </a:r>
          </a:p>
          <a:p>
            <a:pPr algn="ctr">
              <a:lnSpc>
                <a:spcPct val="150000"/>
              </a:lnSpc>
            </a:pPr>
            <a:r>
              <a:rPr lang="ru-RU" sz="2400" b="1" dirty="0" smtClean="0"/>
              <a:t>Образовательная программа: 44.03.01.Педагогическое образование</a:t>
            </a:r>
          </a:p>
          <a:p>
            <a:pPr algn="ctr">
              <a:lnSpc>
                <a:spcPct val="150000"/>
              </a:lnSpc>
            </a:pPr>
            <a:r>
              <a:rPr lang="ru-RU" sz="2400" b="1" dirty="0" smtClean="0"/>
              <a:t>            Направленность(профиль): Физическая культура.</a:t>
            </a:r>
          </a:p>
          <a:p>
            <a:pPr algn="ctr">
              <a:lnSpc>
                <a:spcPct val="150000"/>
              </a:lnSpc>
            </a:pPr>
            <a:r>
              <a:rPr lang="ru-RU" sz="2400" b="1" dirty="0" smtClean="0"/>
              <a:t>                        Выпускная квалификационная работа.</a:t>
            </a:r>
          </a:p>
          <a:p>
            <a:pPr algn="ctr">
              <a:lnSpc>
                <a:spcPct val="150000"/>
              </a:lnSpc>
            </a:pPr>
            <a:r>
              <a:rPr lang="ru-RU" sz="2400" b="1" dirty="0" smtClean="0"/>
              <a:t>Тема: реабилитация детей среднего школьного возраста с нарушением осанки средствами плавания.</a:t>
            </a:r>
          </a:p>
          <a:p>
            <a:pPr algn="ctr">
              <a:lnSpc>
                <a:spcPct val="150000"/>
              </a:lnSpc>
            </a:pPr>
            <a:r>
              <a:rPr lang="ru-RU" sz="2400" b="1" dirty="0" smtClean="0"/>
              <a:t>Исполнитель: </a:t>
            </a:r>
            <a:r>
              <a:rPr lang="ru-RU" sz="2400" b="1" dirty="0" err="1" smtClean="0"/>
              <a:t>Кудий</a:t>
            </a:r>
            <a:r>
              <a:rPr lang="ru-RU" sz="2400" b="1" dirty="0" smtClean="0"/>
              <a:t> Сергей Леонидович. </a:t>
            </a:r>
          </a:p>
          <a:p>
            <a:pPr algn="ctr">
              <a:lnSpc>
                <a:spcPct val="150000"/>
              </a:lnSpc>
            </a:pPr>
            <a:r>
              <a:rPr lang="ru-RU" sz="2400" b="1" dirty="0" smtClean="0"/>
              <a:t>Научный руководитель: </a:t>
            </a:r>
            <a:r>
              <a:rPr lang="ru-RU" sz="2400" b="1" dirty="0" err="1" smtClean="0"/>
              <a:t>Бордуков</a:t>
            </a:r>
            <a:r>
              <a:rPr lang="ru-RU" sz="2400" b="1" dirty="0" smtClean="0"/>
              <a:t> Михаил Иванович, профессор </a:t>
            </a:r>
          </a:p>
          <a:p>
            <a:pPr algn="ctr">
              <a:lnSpc>
                <a:spcPct val="150000"/>
              </a:lnSpc>
            </a:pPr>
            <a:r>
              <a:rPr lang="ru-RU" sz="2400" b="1" dirty="0" smtClean="0"/>
              <a:t>                  кафедры теоретических основ физического воспитания. </a:t>
            </a:r>
            <a:endParaRPr lang="ru-RU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79512" y="188640"/>
          <a:ext cx="8964488" cy="6408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Результаты исследований, полученные на </a:t>
            </a:r>
            <a:r>
              <a:rPr lang="ru-RU" b="1" dirty="0" smtClean="0"/>
              <a:t>заключительном этапе</a:t>
            </a:r>
            <a:r>
              <a:rPr lang="ru-RU" dirty="0" smtClean="0"/>
              <a:t> эксперимента, значительно выше в экспериментальной группе по сравнению с контрольной </a:t>
            </a:r>
            <a:r>
              <a:rPr lang="ru-RU" smtClean="0"/>
              <a:t>(диаграмма № 3). </a:t>
            </a:r>
            <a:r>
              <a:rPr lang="ru-RU" dirty="0" smtClean="0"/>
              <a:t>Считаем, что основополагающее значение в положительном влиянии разработанного комплекса физических упражнений на устранение имеющихся нарушений осанки у детей, составленного с учетом выявленных показателей, характеризующих особенности заболеваний (нарушений), а также показателей физического развития и функциональной жизнедеятельности ряда вегетативных систем организма.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0" y="2420888"/>
          <a:ext cx="9144000" cy="5408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08720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Заключение.</a:t>
            </a:r>
            <a:r>
              <a:rPr lang="ru-RU" sz="2400" dirty="0" smtClean="0"/>
              <a:t>   Проведенная нами опытно-экспериментальная работа показывает, что лечебное плавание способствует  приобретению навыка правильной осанки, коррекции искривления позвоночника, развитию правильного дыхания, увеличению силы мышц, улучшению функции </a:t>
            </a:r>
            <a:r>
              <a:rPr lang="ru-RU" sz="2400" dirty="0" err="1" smtClean="0"/>
              <a:t>кардиореспираторной</a:t>
            </a:r>
            <a:r>
              <a:rPr lang="ru-RU" sz="2400" dirty="0" smtClean="0"/>
              <a:t> системы и  закаливанию организма детей. </a:t>
            </a:r>
          </a:p>
          <a:p>
            <a:r>
              <a:rPr lang="ru-RU" sz="2400" dirty="0" smtClean="0"/>
              <a:t>Однако, при этом следует отметить, что наибольший коррекционный эффект в исправлении осанки дает комплексный подход, при котором лечебному плаванию предшествует выполнение комплекса специальных упражнений  на суше. В частности, в нашем эксперименте высокий эффект был получен при сочетании плавания с различными по структуре упражнениями из  гимнастики,  наличием подвижных игр, как в зале, так и в бассейне, а также большого количества дыхательных упражнений.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76672"/>
            <a:ext cx="914400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u="sng" dirty="0" smtClean="0"/>
              <a:t>Общие выводы по работе.</a:t>
            </a:r>
            <a:endParaRPr lang="ru-RU" sz="2800" dirty="0" smtClean="0"/>
          </a:p>
          <a:p>
            <a:r>
              <a:rPr lang="ru-RU" sz="2800" dirty="0" smtClean="0"/>
              <a:t> </a:t>
            </a:r>
          </a:p>
          <a:p>
            <a:r>
              <a:rPr lang="ru-RU" sz="2800" b="1" u="sng" dirty="0" smtClean="0"/>
              <a:t>Вывод №1</a:t>
            </a:r>
            <a:r>
              <a:rPr lang="ru-RU" sz="2800" b="1" dirty="0" smtClean="0"/>
              <a:t>.</a:t>
            </a:r>
            <a:r>
              <a:rPr lang="ru-RU" sz="2800" dirty="0" smtClean="0"/>
              <a:t>  Анализ   научно-методической   литературы   по исследуемой проблеме свидетельствует  об общей негативной тенденции ухудшения осанки школьников в последние десятилетия, что по всей вероятности  связано с </a:t>
            </a:r>
            <a:r>
              <a:rPr lang="ru-RU" sz="2800" dirty="0" err="1" smtClean="0"/>
              <a:t>технологизацией</a:t>
            </a:r>
            <a:r>
              <a:rPr lang="ru-RU" sz="2800" dirty="0" smtClean="0"/>
              <a:t> общества, глобальной компьютеризацией, гиподинамией молодого поколения в период активного анатомо-физиологического развития. Нарушения осанки у детей среднего школьного возраста наблюдаются в 62,0 - 90,4 % случаев и это требует принятия  соответствующих активных мер к устранению этого явления.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32656"/>
            <a:ext cx="9144000" cy="686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/>
              <a:t>Вывод №2.</a:t>
            </a:r>
            <a:r>
              <a:rPr lang="ru-RU" sz="2400" dirty="0" smtClean="0"/>
              <a:t> Выполненная  опытно-экспериментальная работа по использованию лечебного плавания и упражнений ритмической гимнастики для коррекции нарушений осанки у детей среднего школьного возраста с учетом особенностей отклонений от нормы и  индивидуального физиологического развития свидетельствует о более значимых изменениях в экспериментальной группе по сравнению с контрольной. Так, СВМС в экспериментальной группе увеличилась на 9%, в контрольной на 7%, СВМЖ соответственно - на 18%  и на 6%,  ППВ – на  33%, в контрольной группе не изменился. Проба Штанге -  задержка дыхания на вдохе, в экспериментальной группе на 24%, в контрольной на 3%, задержка дыхания на выдохе (проба </a:t>
            </a:r>
            <a:r>
              <a:rPr lang="ru-RU" sz="2400" dirty="0" err="1" smtClean="0"/>
              <a:t>Генчи</a:t>
            </a:r>
            <a:r>
              <a:rPr lang="ru-RU" sz="2400" dirty="0" smtClean="0"/>
              <a:t>) соответственно - на 42% и на 12%, жизненная емкость лёгких - на 19% и  на 6%. </a:t>
            </a:r>
          </a:p>
          <a:p>
            <a:r>
              <a:rPr lang="ru-RU" sz="2400" dirty="0" smtClean="0"/>
              <a:t>Считаем, что наиболее высокие изменения в экспериментальной группе определяются оптимальным сочетанием двигательных режимов детей на суше и в водной среде и особенностями используемых  методических  приемов  их организации.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8640"/>
            <a:ext cx="914400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 smtClean="0"/>
              <a:t>Вывод №3.</a:t>
            </a:r>
            <a:r>
              <a:rPr lang="ru-RU" sz="3200" dirty="0" smtClean="0"/>
              <a:t>Разработанный и апробированный нами в процессе опытно-экспериментальной работы </a:t>
            </a:r>
            <a:r>
              <a:rPr lang="ru-RU" sz="3200" b="1" dirty="0" smtClean="0"/>
              <a:t>Комплекс физических </a:t>
            </a:r>
            <a:r>
              <a:rPr lang="ru-RU" sz="3200" dirty="0" smtClean="0"/>
              <a:t>упражнений </a:t>
            </a:r>
            <a:r>
              <a:rPr lang="ru-RU" sz="3200" b="1" dirty="0" smtClean="0"/>
              <a:t>  лечебного занятия  для детей </a:t>
            </a:r>
            <a:r>
              <a:rPr lang="ru-RU" sz="3200" dirty="0" smtClean="0"/>
              <a:t>средней школы, сочетающего в себе различные виды движений в водной среде и на суше, способствовал более эффективному влиянию  процесса корректировки осанки в экспериментальной группе по сравнению с контрольной. Это дает нам основание рекомендовать указанный комплекс для использования в практике работы специалистов в области адаптивной физической культуры.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0872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b="1" dirty="0" smtClean="0"/>
              <a:t>                     </a:t>
            </a:r>
            <a:endParaRPr lang="ru-RU" sz="9600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1412776"/>
            <a:ext cx="85742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/>
              <a:t>Благодарю        за        внимание!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" y="260648"/>
            <a:ext cx="914400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                              Актуальность  работы. </a:t>
            </a:r>
          </a:p>
          <a:p>
            <a:r>
              <a:rPr lang="ru-RU" sz="2800" dirty="0" smtClean="0"/>
              <a:t>     Известно,</a:t>
            </a:r>
            <a:r>
              <a:rPr lang="ru-RU" sz="2800" b="1" dirty="0" smtClean="0"/>
              <a:t> </a:t>
            </a:r>
            <a:r>
              <a:rPr lang="ru-RU" sz="2800" dirty="0" smtClean="0"/>
              <a:t>что у 86% детей школьного возраста выявляются симптомы, указывающие на наличие нарушений в позвоночнике.</a:t>
            </a:r>
          </a:p>
          <a:p>
            <a:r>
              <a:rPr lang="ru-RU" sz="2800" dirty="0" smtClean="0"/>
              <a:t>     На наш взгляд,  изучению использования плавания,  как средства исправления сколиоза у детей и подростков, уделяется недостаточное </a:t>
            </a:r>
            <a:r>
              <a:rPr lang="ru-RU" sz="2800" dirty="0" smtClean="0"/>
              <a:t>внимание,</a:t>
            </a:r>
            <a:endParaRPr lang="ru-RU" sz="2800" dirty="0" smtClean="0"/>
          </a:p>
          <a:p>
            <a:r>
              <a:rPr lang="ru-RU" sz="2800" dirty="0" smtClean="0"/>
              <a:t>особенно </a:t>
            </a:r>
            <a:r>
              <a:rPr lang="ru-RU" sz="2800" dirty="0" smtClean="0"/>
              <a:t>в подборе физических упражнений с учетом оценки состояния заболевания,  уровня  развития индивидуальных  анатомо-физиологических показателей и  двигательных способностей.  </a:t>
            </a:r>
          </a:p>
          <a:p>
            <a:r>
              <a:rPr lang="ru-RU" sz="2800" dirty="0" smtClean="0"/>
              <a:t>     Это  и явилось основанием для выбора нами указанной темы выпускной квалификационной работы.</a:t>
            </a:r>
          </a:p>
          <a:p>
            <a:endParaRPr lang="ru-RU" sz="2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260648"/>
            <a:ext cx="9144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u="sng" dirty="0" smtClean="0"/>
              <a:t>Объект исследования:</a:t>
            </a:r>
            <a:r>
              <a:rPr lang="ru-RU" sz="4800" b="1" dirty="0" smtClean="0"/>
              <a:t>  </a:t>
            </a:r>
            <a:r>
              <a:rPr lang="ru-RU" sz="4800" dirty="0" smtClean="0"/>
              <a:t>процесс физического воспитания детей с нарушениями осанки. </a:t>
            </a:r>
          </a:p>
          <a:p>
            <a:r>
              <a:rPr lang="ru-RU" sz="4800" b="1" u="sng" dirty="0" smtClean="0"/>
              <a:t>Предмет исследования:</a:t>
            </a:r>
            <a:r>
              <a:rPr lang="ru-RU" sz="4800" b="1" dirty="0" smtClean="0"/>
              <a:t> </a:t>
            </a:r>
            <a:r>
              <a:rPr lang="ru-RU" sz="4800" dirty="0" smtClean="0"/>
              <a:t>реабилитация детей среднего школьного возраста с нарушением осанки средствами плавания.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476673"/>
            <a:ext cx="9143999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/>
              <a:t>Цель исследования:</a:t>
            </a:r>
            <a:r>
              <a:rPr lang="ru-RU" sz="2400" dirty="0" smtClean="0"/>
              <a:t>  </a:t>
            </a:r>
            <a:r>
              <a:rPr lang="ru-RU" sz="2400" b="1" dirty="0" smtClean="0"/>
              <a:t> </a:t>
            </a:r>
            <a:r>
              <a:rPr lang="ru-RU" sz="2400" dirty="0" smtClean="0"/>
              <a:t>разработать,  теоретически обосновать и апробировать  в опытно-экспериментальной работе комплекс физических упражнений для реабилитации детей среднего школьного возраста с нарушением осанки  средствами плавания.</a:t>
            </a:r>
            <a:r>
              <a:rPr lang="ru-RU" sz="2400" b="1" dirty="0" smtClean="0"/>
              <a:t> </a:t>
            </a:r>
            <a:endParaRPr lang="ru-RU" sz="2400" dirty="0" smtClean="0"/>
          </a:p>
          <a:p>
            <a:r>
              <a:rPr lang="ru-RU" sz="2400" b="1" dirty="0" smtClean="0"/>
              <a:t>  </a:t>
            </a:r>
            <a:r>
              <a:rPr lang="ru-RU" sz="2400" b="1" u="sng" dirty="0" smtClean="0"/>
              <a:t>Задачи исследования:</a:t>
            </a:r>
            <a:endParaRPr lang="ru-RU" sz="2400" dirty="0" smtClean="0"/>
          </a:p>
          <a:p>
            <a:r>
              <a:rPr lang="ru-RU" sz="2400" dirty="0" smtClean="0"/>
              <a:t> 1.Теоретический анализ  состояния  исследования проблемы  реабилитации детей среднего школьного возраста с нарушением осанки.  </a:t>
            </a:r>
          </a:p>
          <a:p>
            <a:r>
              <a:rPr lang="ru-RU" sz="2400" dirty="0" smtClean="0"/>
              <a:t>2. Опытно-экспериментальным путем выявить эффективность реабилитации детей в возрасте 12-13 лет с нарушениями осанки средствами плавания.</a:t>
            </a:r>
          </a:p>
          <a:p>
            <a:r>
              <a:rPr lang="ru-RU" sz="2400" dirty="0" smtClean="0"/>
              <a:t>3. Разработать комплекс средств оздоровительных форм физической культуры  для детей среднего школьного возраста с нарушениями осанки при занятиях плаванием и методические рекомендации по его использованию.</a:t>
            </a:r>
          </a:p>
          <a:p>
            <a:r>
              <a:rPr lang="ru-RU" sz="2400" dirty="0" smtClean="0"/>
              <a:t>    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620688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/>
              <a:t>Гипотеза исследования</a:t>
            </a:r>
            <a:r>
              <a:rPr lang="ru-RU" sz="2400" dirty="0" smtClean="0"/>
              <a:t>:</a:t>
            </a:r>
            <a:r>
              <a:rPr lang="ru-RU" sz="2400" b="1" dirty="0" smtClean="0"/>
              <a:t> </a:t>
            </a:r>
            <a:r>
              <a:rPr lang="ru-RU" sz="2400" dirty="0" smtClean="0"/>
              <a:t>мы предполагаем, что использование в практической деятельности разработанного нами комплекса средств оздоровительных форм физической культуры средствами плавания с учетом оценки состояния заболевания, анатомо-физиологического  и  физического развития  детей среднего школьного возраста с нарушением осанки будет способствовать ускорению процесса реабилитации, повышению функциональных возможностей организма и  физической работоспособности. </a:t>
            </a:r>
          </a:p>
          <a:p>
            <a:r>
              <a:rPr lang="ru-RU" sz="2400" dirty="0" smtClean="0"/>
              <a:t>Выявленные в процессе теоретического анализа исследуемого вопроса проблемы  реабилитации детей с нарушением осанки, а также полученные нами результаты в проведении опытно-экспериментальной работы реабилитации детей среднего возраста средствами плавания внесут вклад в теорию и методику адаптивной физической культуры.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32656"/>
            <a:ext cx="914400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 smtClean="0"/>
              <a:t>Методы исследования:</a:t>
            </a:r>
            <a:r>
              <a:rPr lang="ru-RU" sz="3200" dirty="0" smtClean="0"/>
              <a:t> аналитический обзор научно-методической литературы по проблеме исследования;  анкетирование,  тестирование,  методы  математической  статистики; педагогический эксперимент. </a:t>
            </a:r>
          </a:p>
          <a:p>
            <a:r>
              <a:rPr lang="ru-RU" sz="3200" b="1" u="sng" dirty="0" smtClean="0"/>
              <a:t>База исследования:</a:t>
            </a:r>
            <a:r>
              <a:rPr lang="ru-RU" sz="3200" dirty="0" smtClean="0"/>
              <a:t>  Многофункциональный спортивный комплекс «Радуга» г. Красноярск.</a:t>
            </a:r>
          </a:p>
          <a:p>
            <a:r>
              <a:rPr lang="ru-RU" sz="3200" b="1" u="sng" dirty="0" smtClean="0"/>
              <a:t>Испытуемые:</a:t>
            </a:r>
            <a:r>
              <a:rPr lang="ru-RU" sz="3200" dirty="0" smtClean="0"/>
              <a:t> обучающиеся среднего школьного возраста, имеющие нарушения осанки. Всего в эксперименте приняли участие 16 человек.</a:t>
            </a:r>
          </a:p>
          <a:p>
            <a:r>
              <a:rPr lang="ru-RU" sz="3200" b="1" u="sng" dirty="0" smtClean="0"/>
              <a:t>Длительность эксперимента</a:t>
            </a:r>
            <a:r>
              <a:rPr lang="ru-RU" sz="3200" dirty="0" smtClean="0"/>
              <a:t>: эксперимент проводился с 01.12.2020 по 12.02.2021  года.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32656"/>
            <a:ext cx="9144001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u="sng" dirty="0" smtClean="0"/>
              <a:t>Этапы исследования:</a:t>
            </a:r>
            <a:endParaRPr lang="ru-RU" sz="2000" dirty="0" smtClean="0"/>
          </a:p>
          <a:p>
            <a:r>
              <a:rPr lang="ru-RU" sz="2000" b="1" dirty="0" smtClean="0"/>
              <a:t>1 этап – констатирующий.</a:t>
            </a:r>
            <a:r>
              <a:rPr lang="ru-RU" sz="2000" dirty="0" smtClean="0"/>
              <a:t> На этом этапе были проведены исследования по выявлению, как в экспериментальной, так и контрольной группах,  таких  показателей как  экскурсия грудной клетки, силовая выносливость мышц брюшного пресса, силовая выносливость мышц спины, кистевая динамометрия, подвижность позвоночника вперед, назад и  в стороны. Также была осуществлена  оценка антропометрических данных (рост, вес), и выполнена </a:t>
            </a:r>
            <a:r>
              <a:rPr lang="ru-RU" sz="2000" dirty="0" err="1" smtClean="0"/>
              <a:t>плантография</a:t>
            </a:r>
            <a:r>
              <a:rPr lang="ru-RU" sz="2000" dirty="0" smtClean="0"/>
              <a:t> с целью выявления сопутствующего заболевания.</a:t>
            </a:r>
          </a:p>
          <a:p>
            <a:r>
              <a:rPr lang="ru-RU" sz="2000" b="1" dirty="0" smtClean="0"/>
              <a:t>2 этап - формирующий.</a:t>
            </a:r>
            <a:r>
              <a:rPr lang="ru-RU" sz="2000" dirty="0" smtClean="0"/>
              <a:t> На данном  этапе в экспериментальной группе проводились занятия   с использованием разработанного нами комплекса  физических упражнений, направленного  для реабилитации детей среднего школьного возраста с нарушением осанки  средствами плавания.</a:t>
            </a:r>
          </a:p>
          <a:p>
            <a:r>
              <a:rPr lang="ru-RU" sz="2000" dirty="0" smtClean="0"/>
              <a:t>В контрольной группе на формирующем этапе эксперимента проводились занятия  с использованием традиционных средств и методов обучения. </a:t>
            </a:r>
          </a:p>
          <a:p>
            <a:r>
              <a:rPr lang="ru-RU" sz="2000" b="1" dirty="0" smtClean="0"/>
              <a:t>3 этап – контрольный.</a:t>
            </a:r>
            <a:r>
              <a:rPr lang="ru-RU" sz="2000" dirty="0" smtClean="0"/>
              <a:t> На этом этапе была осуществлена повторная диагностика  по выявлению, как в экспериментальной, так и контрольной группах,  показателей,  исследуемых на формирующем этапе  эксперимента.</a:t>
            </a:r>
          </a:p>
          <a:p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" y="0"/>
            <a:ext cx="9144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/>
              <a:t>Особенности разработанного нами комплекса упражнений для экспериментальной </a:t>
            </a:r>
            <a:r>
              <a:rPr lang="ru-RU" sz="2400" b="1" u="sng" dirty="0" err="1" smtClean="0"/>
              <a:t>группы</a:t>
            </a:r>
            <a:r>
              <a:rPr lang="ru-RU" sz="2400" b="1" dirty="0" err="1" smtClean="0"/>
              <a:t>.</a:t>
            </a:r>
            <a:r>
              <a:rPr lang="ru-RU" sz="2400" dirty="0" err="1" smtClean="0"/>
              <a:t>На</a:t>
            </a:r>
            <a:r>
              <a:rPr lang="ru-RU" sz="2400" dirty="0" smtClean="0"/>
              <a:t> основе результатов анализа литературы по исследуемой проблеме и тестирования детей, принявших участие в эксперименте,  нами был разработан комплекс упражнений,  направленный на коррекцию и стабилизацию </a:t>
            </a:r>
            <a:r>
              <a:rPr lang="ru-RU" sz="2400" dirty="0" err="1" smtClean="0"/>
              <a:t>сколиотической</a:t>
            </a:r>
            <a:r>
              <a:rPr lang="ru-RU" sz="2400" dirty="0" smtClean="0"/>
              <a:t> болезни I степени. Комплекс упражнений включал в себя лечебную гимнастику и лечебное плавание. </a:t>
            </a:r>
          </a:p>
          <a:p>
            <a:r>
              <a:rPr lang="ru-RU" sz="2400" b="1" dirty="0" smtClean="0"/>
              <a:t>Особенностью  комплекса упражнений на «суше»</a:t>
            </a:r>
            <a:r>
              <a:rPr lang="ru-RU" sz="2400" dirty="0" smtClean="0"/>
              <a:t> и методики его выполнения в экспериментальной группе является </a:t>
            </a:r>
            <a:r>
              <a:rPr lang="ru-RU" sz="2400" dirty="0" err="1" smtClean="0"/>
              <a:t>корригирущая</a:t>
            </a:r>
            <a:r>
              <a:rPr lang="ru-RU" sz="2400" dirty="0" smtClean="0"/>
              <a:t> ритмическая гимнастика. Главная причина такого предпочтения  состоит  в проявлении высокой эмоциональности при выполнении этих упражнений, что  благотворно влияют на психическую сферу детей, имеющих  отклонения в состоянии здоровья. </a:t>
            </a:r>
          </a:p>
          <a:p>
            <a:r>
              <a:rPr lang="ru-RU" sz="2400" b="1" dirty="0" smtClean="0"/>
              <a:t>Особенностью  комплекса упражнений на «воде»</a:t>
            </a:r>
            <a:r>
              <a:rPr lang="ru-RU" sz="2400" dirty="0" smtClean="0"/>
              <a:t> является замена упражнения    «кроль на груди 200 метров» на  новое по своей сути упражнение, назовем его «дотянись до мячика 150 метров».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260648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/>
              <a:t>Результаты эксперимента.</a:t>
            </a:r>
            <a:r>
              <a:rPr lang="ru-RU" dirty="0" smtClean="0"/>
              <a:t>   </a:t>
            </a:r>
            <a:r>
              <a:rPr lang="ru-RU" b="1" dirty="0" smtClean="0"/>
              <a:t>На констатирующем этапе</a:t>
            </a:r>
            <a:r>
              <a:rPr lang="ru-RU" dirty="0" smtClean="0"/>
              <a:t> экспериментальной работы  в контрольной и экспериментальной группах в  исследуемых показателях не было установлено статистически достоверных различий, что дает нам основание сделать заключение о том, по исследуемым показателям группы идентичны. 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043608" y="1916832"/>
          <a:ext cx="6775203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508</TotalTime>
  <Words>887</Words>
  <Application>Microsoft Office PowerPoint</Application>
  <PresentationFormat>Экран (4:3)</PresentationFormat>
  <Paragraphs>49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Метро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Кудий</dc:creator>
  <cp:lastModifiedBy>Кудий</cp:lastModifiedBy>
  <cp:revision>61</cp:revision>
  <dcterms:created xsi:type="dcterms:W3CDTF">2021-05-30T03:06:22Z</dcterms:created>
  <dcterms:modified xsi:type="dcterms:W3CDTF">2021-06-18T11:16:58Z</dcterms:modified>
</cp:coreProperties>
</file>