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63" r:id="rId4"/>
    <p:sldId id="264" r:id="rId5"/>
    <p:sldId id="286" r:id="rId6"/>
    <p:sldId id="259" r:id="rId7"/>
    <p:sldId id="257" r:id="rId8"/>
    <p:sldId id="267" r:id="rId9"/>
    <p:sldId id="272" r:id="rId10"/>
    <p:sldId id="278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entury Schoolbook" panose="02040604050505020304" pitchFamily="18" charset="0"/>
        <a:ea typeface="SimSun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entury Schoolbook" panose="02040604050505020304" pitchFamily="18" charset="0"/>
        <a:ea typeface="SimSun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entury Schoolbook" panose="02040604050505020304" pitchFamily="18" charset="0"/>
        <a:ea typeface="SimSun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entury Schoolbook" panose="02040604050505020304" pitchFamily="18" charset="0"/>
        <a:ea typeface="SimSun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entury Schoolbook" panose="02040604050505020304" pitchFamily="18" charset="0"/>
        <a:ea typeface="SimSun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entury Schoolbook" panose="02040604050505020304" pitchFamily="18" charset="0"/>
        <a:ea typeface="SimSun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entury Schoolbook" panose="02040604050505020304" pitchFamily="18" charset="0"/>
        <a:ea typeface="SimSun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entury Schoolbook" panose="02040604050505020304" pitchFamily="18" charset="0"/>
        <a:ea typeface="SimSun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entury Schoolbook" panose="02040604050505020304" pitchFamily="18" charset="0"/>
        <a:ea typeface="SimSun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9292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16" y="-90"/>
      </p:cViewPr>
      <p:guideLst>
        <p:guide orient="horz" pos="2170"/>
        <p:guide pos="28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3EFD42F7-718C-4B98-AAEC-167E6DDD60A7}" type="datetimeFigureOut">
              <a:rPr lang="en-US" strike="noStrike" noProof="1" smtClean="0">
                <a:latin typeface="Century Schoolbook" panose="02040604050505020304" pitchFamily="18" charset="0"/>
                <a:ea typeface="SimSun" panose="02010600030101010101" pitchFamily="2" charset="-122"/>
                <a:cs typeface="+mn-cs"/>
              </a:rPr>
              <a:t>6/8/2021</a:t>
            </a:fld>
            <a:endParaRPr lang="en-US" strike="noStrike" noProof="1"/>
          </a:p>
        </p:txBody>
      </p:sp>
      <p:sp>
        <p:nvSpPr>
          <p:cNvPr id="2052" name="Slide Image Placeholder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Notes Placeholder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 indent="0"/>
            <a:r>
              <a:rPr lang="en-US" altLang="zh-CN"/>
              <a:t>Second level</a:t>
            </a:r>
          </a:p>
          <a:p>
            <a:pPr lvl="2" indent="0"/>
            <a:r>
              <a:rPr lang="en-US" altLang="zh-CN"/>
              <a:t>Third level</a:t>
            </a:r>
          </a:p>
          <a:p>
            <a:pPr lvl="3" indent="0"/>
            <a:r>
              <a:rPr lang="en-US" altLang="zh-CN"/>
              <a:t>Fourth level</a:t>
            </a:r>
          </a:p>
          <a:p>
            <a:pPr lvl="4" indent="0"/>
            <a:r>
              <a:rPr lang="en-US" altLang="zh-CN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21B2AA4F-B828-4D7C-AFD3-893933DAFCB4}" type="slidenum">
              <a:rPr lang="en-US" strike="noStrike" noProof="1" smtClean="0">
                <a:latin typeface="Century Schoolbook" panose="02040604050505020304" pitchFamily="18" charset="0"/>
                <a:ea typeface="SimSun" panose="02010600030101010101" pitchFamily="2" charset="-122"/>
                <a:cs typeface="+mn-cs"/>
              </a:rPr>
              <a:t>‹#›</a:t>
            </a:fld>
            <a:endParaRPr 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29141034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242" name="Text Placeholder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entury Schoolbook" panose="020406040505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entury Schoolbook" panose="020406040505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entury Schoolbook" panose="02040604050505020304" pitchFamily="18" charset="0"/>
                <a:ea typeface="SimSun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entury Schoolbook" panose="020406040505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entury Schoolbook" panose="020406040505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entury Schoolbook" panose="02040604050505020304" pitchFamily="18" charset="0"/>
                <a:ea typeface="SimSun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entury Schoolbook" panose="020406040505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entury Schoolbook" panose="020406040505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entury Schoolbook" panose="02040604050505020304" pitchFamily="18" charset="0"/>
                <a:ea typeface="SimSun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entury Schoolbook" panose="020406040505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entury Schoolbook" panose="020406040505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entury Schoolbook" panose="02040604050505020304" pitchFamily="18" charset="0"/>
                <a:ea typeface="SimSun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entury Schoolbook" panose="020406040505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entury Schoolbook" panose="020406040505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entury Schoolbook" panose="02040604050505020304" pitchFamily="18" charset="0"/>
                <a:ea typeface="SimSun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entury Schoolbook" panose="020406040505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entury Schoolbook" panose="020406040505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entury Schoolbook" panose="02040604050505020304" pitchFamily="18" charset="0"/>
                <a:ea typeface="SimSun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entury Schoolbook" panose="020406040505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entury Schoolbook" panose="020406040505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entury Schoolbook" panose="02040604050505020304" pitchFamily="18" charset="0"/>
                <a:ea typeface="SimSun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entury Schoolbook" panose="020406040505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entury Schoolbook" panose="020406040505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entury Schoolbook" panose="02040604050505020304" pitchFamily="18" charset="0"/>
                <a:ea typeface="SimSun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entury Schoolbook" panose="020406040505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entury Schoolbook" panose="020406040505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entury Schoolbook" panose="02040604050505020304" pitchFamily="18" charset="0"/>
                <a:ea typeface="SimSun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entury Schoolbook" panose="020406040505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entury Schoolbook" panose="020406040505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entury Schoolbook" panose="02040604050505020304" pitchFamily="18" charset="0"/>
                <a:ea typeface="SimSun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entury Schoolbook" panose="020406040505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entury Schoolbook" panose="020406040505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entury Schoolbook" panose="02040604050505020304" pitchFamily="18" charset="0"/>
                <a:ea typeface="SimSun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entury Schoolbook" panose="020406040505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entury Schoolbook" panose="020406040505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entury Schoolbook" panose="02040604050505020304" pitchFamily="18" charset="0"/>
                <a:ea typeface="SimSun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entury Schoolbook" panose="020406040505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15712" y="1340825"/>
            <a:ext cx="7544630" cy="914400"/>
          </a:xfrm>
          <a:ln>
            <a:solidFill>
              <a:schemeClr val="bg1"/>
            </a:solidFill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zh-CN" sz="32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Выпускной квалификационной</a:t>
            </a:r>
            <a:r>
              <a:rPr kumimoji="0" lang="en-US" altLang="zh-CN" sz="32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zh-CN" sz="32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работа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zh-CN" sz="2800" b="0" i="0" u="none" strike="noStrike" kern="1200" cap="none" spc="0" normalizeH="0" baseline="0" noProof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« </a:t>
            </a:r>
            <a:r>
              <a:rPr kumimoji="0" lang="ru-RU" altLang="zh-CN" sz="2800" b="0" i="0" u="none" strike="noStrike" kern="1200" cap="none" spc="0" normalizeH="0" baseline="0" noProof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Образы природы</a:t>
            </a:r>
            <a:r>
              <a:rPr kumimoji="0" lang="ru-RU" altLang="zh-CN" sz="2800" b="0" i="0" u="none" strike="noStrike" kern="1200" cap="none" spc="0" normalizeH="0" baseline="0" noProof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 в русской и китайской литературе </a:t>
            </a:r>
            <a:r>
              <a:rPr kumimoji="0" lang="ru-RU" altLang="zh-CN" sz="28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»</a:t>
            </a:r>
            <a:endParaRPr kumimoji="0" lang="zh-CN" altLang="zh-CN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0" i="0" u="none" strike="noStrike" kern="1200" cap="none" spc="0" normalizeH="0" baseline="0" noProof="1">
              <a:ln w="1905">
                <a:solidFill>
                  <a:schemeClr val="bg1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3568" y="332742"/>
            <a:ext cx="8136904" cy="830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600" b="0" i="1" u="none" strike="noStrike" kern="1200" cap="none" spc="0" normalizeH="0" baseline="0" noProof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КРАСНОЯРСКИЙ ГОСУДАРСТВЕННЫЙ </a:t>
            </a:r>
            <a:r>
              <a:rPr kumimoji="0" lang="ru-RU" altLang="zh-CN" sz="1600" b="0" i="1" u="none" strike="noStrike" kern="1200" cap="none" spc="0" normalizeH="0" baseline="0" noProof="0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entury Schoolbook" panose="02040604050505020304" pitchFamily="18" charset="0"/>
                <a:ea typeface="SimSun" panose="02010600030101010101" pitchFamily="2" charset="-122"/>
                <a:cs typeface="+mn-cs"/>
              </a:rPr>
              <a:t/>
            </a:r>
            <a:br>
              <a:rPr kumimoji="0" lang="ru-RU" altLang="zh-CN" sz="1600" b="0" i="1" u="none" strike="noStrike" kern="1200" cap="none" spc="0" normalizeH="0" baseline="0" noProof="0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entury Schoolbook" panose="02040604050505020304" pitchFamily="18" charset="0"/>
                <a:ea typeface="SimSun" panose="02010600030101010101" pitchFamily="2" charset="-122"/>
                <a:cs typeface="+mn-cs"/>
              </a:rPr>
            </a:br>
            <a:r>
              <a:rPr kumimoji="0" lang="ru-RU" altLang="zh-CN" sz="1600" b="0" i="1" u="none" strike="noStrike" kern="1200" cap="none" spc="0" normalizeH="0" baseline="0" noProof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ПЕДАГОГИЧЕСКИЙ УНИВЕРСИТЕТ  </a:t>
            </a:r>
            <a:r>
              <a:rPr kumimoji="0" lang="ru-RU" altLang="zh-CN" sz="1600" b="0" i="1" u="none" strike="noStrike" kern="1200" cap="none" spc="0" normalizeH="0" baseline="0" noProof="0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entury Schoolbook" panose="02040604050505020304" pitchFamily="18" charset="0"/>
                <a:ea typeface="SimSun" panose="02010600030101010101" pitchFamily="2" charset="-122"/>
                <a:cs typeface="+mn-cs"/>
              </a:rPr>
              <a:t/>
            </a:r>
            <a:br>
              <a:rPr kumimoji="0" lang="ru-RU" altLang="zh-CN" sz="1600" b="0" i="1" u="none" strike="noStrike" kern="1200" cap="none" spc="0" normalizeH="0" baseline="0" noProof="0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entury Schoolbook" panose="02040604050505020304" pitchFamily="18" charset="0"/>
                <a:ea typeface="SimSun" panose="02010600030101010101" pitchFamily="2" charset="-122"/>
                <a:cs typeface="+mn-cs"/>
              </a:rPr>
            </a:br>
            <a:r>
              <a:rPr kumimoji="0" lang="ru-RU" altLang="zh-CN" sz="1600" b="0" i="1" u="none" strike="noStrike" kern="1200" cap="none" spc="0" normalizeH="0" baseline="0" noProof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ИМ. В. П. АСТАФЬЕВА</a:t>
            </a:r>
            <a:endParaRPr kumimoji="0" lang="zh-CN" altLang="en-US" sz="1800" b="0" i="1" u="none" strike="noStrike" kern="1200" cap="none" spc="0" normalizeH="0" baseline="0" noProof="1">
              <a:ln w="1905"/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entury Schoolbook" panose="020406040505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07928" y="4149060"/>
            <a:ext cx="5616624" cy="19380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2000" b="1" i="1" u="none" strike="noStrike" kern="1200" cap="none" spc="0" normalizeH="0" baseline="0" noProof="1" smtClean="0">
                <a:ln w="1905"/>
                <a:solidFill>
                  <a:srgbClr val="29292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Выполнила: обучающаяся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2000" b="1" i="1" u="none" strike="noStrike" kern="1200" cap="none" spc="0" normalizeH="0" baseline="0" noProof="1" smtClean="0">
                <a:ln w="1905"/>
                <a:solidFill>
                  <a:srgbClr val="29292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Группа </a:t>
            </a:r>
            <a:r>
              <a:rPr kumimoji="0" lang="en-US" altLang="ru-RU" sz="2000" b="1" i="1" u="none" strike="noStrike" kern="1200" cap="none" spc="0" normalizeH="0" baseline="0" noProof="1" smtClean="0">
                <a:ln w="1905"/>
                <a:solidFill>
                  <a:srgbClr val="29292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ru-RU" altLang="zh-CN" sz="2000" b="1" i="1" u="none" strike="noStrike" kern="1200" cap="none" spc="0" normalizeH="0" baseline="0" noProof="1" smtClean="0">
                <a:ln w="1905"/>
                <a:solidFill>
                  <a:srgbClr val="29292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2са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zh-CN" sz="2000" b="1" i="1" u="none" strike="noStrike" kern="1200" cap="none" spc="0" normalizeH="0" baseline="0" noProof="1" smtClean="0">
              <a:ln w="1905"/>
              <a:solidFill>
                <a:srgbClr val="29292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entury Schoolbook" panose="02040604050505020304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2000" b="1" i="1" u="none" strike="noStrike" kern="1200" cap="none" spc="0" normalizeH="0" baseline="0" noProof="1" smtClean="0">
                <a:ln w="1905"/>
                <a:solidFill>
                  <a:srgbClr val="29292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Научный руководитель :  </a:t>
            </a:r>
            <a:endParaRPr kumimoji="0" lang="ru-RU" altLang="zh-CN" sz="2000" b="1" i="1" u="none" strike="noStrike" kern="1200" cap="none" spc="0" normalizeH="0" baseline="0" noProof="1" smtClean="0">
              <a:ln w="1905"/>
              <a:solidFill>
                <a:srgbClr val="29292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entury Schoolbook" panose="02040604050505020304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2000" b="1" i="1" u="none" strike="noStrike" kern="1200" cap="none" spc="0" normalizeH="0" baseline="0" noProof="1" smtClean="0">
                <a:ln w="1905"/>
                <a:solidFill>
                  <a:srgbClr val="29292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к.филол.н.,  доцент</a:t>
            </a:r>
            <a:endParaRPr kumimoji="0" lang="ru-RU" altLang="zh-CN" sz="2000" b="1" i="1" u="none" strike="noStrike" kern="1200" cap="none" spc="0" normalizeH="0" baseline="0" noProof="1" smtClean="0">
              <a:ln w="1905"/>
              <a:solidFill>
                <a:srgbClr val="29292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entury Schoolbook" panose="02040604050505020304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2000" b="1" i="1" u="none" strike="noStrike" kern="1200" cap="none" spc="0" normalizeH="0" baseline="0" noProof="1" smtClean="0">
                <a:ln w="1905"/>
                <a:solidFill>
                  <a:srgbClr val="29292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Липнягова Светлана Геннадьевна.</a:t>
            </a:r>
            <a:endParaRPr kumimoji="0" lang="ru-RU" altLang="zh-CN" sz="2000" b="1" i="1" u="none" strike="noStrike" kern="1200" cap="none" spc="0" normalizeH="0" baseline="0" noProof="1" smtClean="0">
              <a:ln w="1905"/>
              <a:solidFill>
                <a:srgbClr val="29292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entury Schoolbook" panose="020406040505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03661" y="6453336"/>
            <a:ext cx="2566464" cy="3385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600" b="1" i="1" u="none" strike="noStrike" kern="1200" cap="none" spc="0" normalizeH="0" baseline="0" noProof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Красноярск 202</a:t>
            </a:r>
            <a:r>
              <a:rPr kumimoji="0" lang="en-US" altLang="zh-CN" sz="1600" b="1" i="1" u="none" strike="noStrike" kern="1200" cap="none" spc="0" normalizeH="0" baseline="0" noProof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zh-CN" altLang="en-US" sz="1600" b="1" i="1" u="none" strike="noStrike" kern="1200" cap="none" spc="0" normalizeH="0" baseline="0" noProof="1">
              <a:ln w="1905"/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entury Schoolbook" panose="02040604050505020304" pitchFamily="18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75842" y="1340825"/>
            <a:ext cx="7544630" cy="914400"/>
          </a:xfrm>
          <a:ln>
            <a:solidFill>
              <a:schemeClr val="bg1"/>
            </a:solidFill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zh-CN" sz="28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Выпускной квалификационнойработа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zh-CN" sz="2800" b="0" i="0" u="none" strike="noStrike" kern="1200" cap="none" spc="0" normalizeH="0" baseline="0" noProof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« </a:t>
            </a:r>
            <a:r>
              <a:rPr kumimoji="0" lang="ru-RU" altLang="zh-CN" sz="2800" b="0" i="0" u="none" strike="noStrike" kern="1200" cap="none" spc="0" normalizeH="0" baseline="0" noProof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Образы природы </a:t>
            </a:r>
            <a:r>
              <a:rPr kumimoji="0" lang="ru-RU" altLang="zh-CN" sz="2800" b="0" i="0" u="none" strike="noStrike" kern="1200" cap="none" spc="0" normalizeH="0" baseline="0" noProof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в русской и китайской литературе </a:t>
            </a:r>
            <a:r>
              <a:rPr kumimoji="0" lang="ru-RU" altLang="zh-CN" sz="28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. »</a:t>
            </a:r>
            <a:endParaRPr kumimoji="0" lang="zh-CN" altLang="zh-CN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0" i="0" u="none" strike="noStrike" kern="1200" cap="none" spc="0" normalizeH="0" baseline="0" noProof="1">
              <a:ln w="1905">
                <a:solidFill>
                  <a:schemeClr val="bg1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3568" y="116631"/>
            <a:ext cx="8136904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600" b="1" i="1" u="none" strike="noStrike" kern="1200" cap="none" spc="0" normalizeH="0" baseline="0" noProof="1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КРАСНОЯРСКИЙ ГОСУДАРСТВЕННЫЙ </a:t>
            </a:r>
            <a:r>
              <a:rPr kumimoji="0" lang="ru-RU" altLang="zh-CN" sz="1600" b="1" i="1" u="none" strike="noStrike" kern="1200" cap="none" spc="0" normalizeH="0" baseline="0" noProof="0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entury Schoolbook" panose="02040604050505020304" pitchFamily="18" charset="0"/>
                <a:ea typeface="SimSun" panose="02010600030101010101" pitchFamily="2" charset="-122"/>
                <a:cs typeface="+mn-cs"/>
              </a:rPr>
              <a:t/>
            </a:r>
            <a:br>
              <a:rPr kumimoji="0" lang="ru-RU" altLang="zh-CN" sz="1600" b="1" i="1" u="none" strike="noStrike" kern="1200" cap="none" spc="0" normalizeH="0" baseline="0" noProof="0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entury Schoolbook" panose="02040604050505020304" pitchFamily="18" charset="0"/>
                <a:ea typeface="SimSun" panose="02010600030101010101" pitchFamily="2" charset="-122"/>
                <a:cs typeface="+mn-cs"/>
              </a:rPr>
            </a:br>
            <a:r>
              <a:rPr kumimoji="0" lang="ru-RU" altLang="zh-CN" sz="1600" b="1" i="1" u="none" strike="noStrike" kern="1200" cap="none" spc="0" normalizeH="0" baseline="0" noProof="1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ПЕДАГОГИЧЕСКИЙ УНИВЕРСИТЕТ  </a:t>
            </a:r>
            <a:r>
              <a:rPr kumimoji="0" lang="ru-RU" altLang="zh-CN" sz="1600" b="1" i="1" u="none" strike="noStrike" kern="1200" cap="none" spc="0" normalizeH="0" baseline="0" noProof="0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entury Schoolbook" panose="02040604050505020304" pitchFamily="18" charset="0"/>
                <a:ea typeface="SimSun" panose="02010600030101010101" pitchFamily="2" charset="-122"/>
                <a:cs typeface="+mn-cs"/>
              </a:rPr>
              <a:t/>
            </a:r>
            <a:br>
              <a:rPr kumimoji="0" lang="ru-RU" altLang="zh-CN" sz="1600" b="1" i="1" u="none" strike="noStrike" kern="1200" cap="none" spc="0" normalizeH="0" baseline="0" noProof="0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entury Schoolbook" panose="02040604050505020304" pitchFamily="18" charset="0"/>
                <a:ea typeface="SimSun" panose="02010600030101010101" pitchFamily="2" charset="-122"/>
                <a:cs typeface="+mn-cs"/>
              </a:rPr>
            </a:br>
            <a:r>
              <a:rPr kumimoji="0" lang="ru-RU" altLang="zh-CN" sz="1600" b="1" i="1" u="none" strike="noStrike" kern="1200" cap="none" spc="0" normalizeH="0" baseline="0" noProof="1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ИМ. В. П. АСТАФЬЕВА</a:t>
            </a:r>
            <a:endParaRPr kumimoji="0" lang="zh-CN" altLang="en-US" sz="1800" b="1" i="1" u="none" strike="noStrike" kern="1200" cap="none" spc="0" normalizeH="0" baseline="0" noProof="1">
              <a:ln w="1905"/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entury Schoolbook" panose="020406040505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27376" y="4149060"/>
            <a:ext cx="5616624" cy="17532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800" b="1" i="1" u="none" strike="noStrike" kern="1200" cap="none" spc="0" normalizeH="0" baseline="0" noProof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Выполнила: обучающаяся Ван Чжисинь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800" b="1" i="1" u="none" strike="noStrike" kern="1200" cap="none" spc="0" normalizeH="0" baseline="0" noProof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Группа </a:t>
            </a:r>
            <a:r>
              <a:rPr kumimoji="0" lang="en-US" altLang="ru-RU" sz="1800" b="1" i="1" u="none" strike="noStrike" kern="1200" cap="none" spc="0" normalizeH="0" baseline="0" noProof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2са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zh-CN" sz="1800" b="1" i="1" u="none" strike="noStrike" kern="1200" cap="none" spc="0" normalizeH="0" baseline="0" noProof="1" smtClean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entury Schoolbook" panose="02040604050505020304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800" b="1" i="1" u="none" strike="noStrike" kern="1200" cap="none" spc="0" normalizeH="0" baseline="0" noProof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Научный руководитель :  </a:t>
            </a:r>
            <a:endParaRPr kumimoji="0" lang="ru-RU" altLang="zh-CN" sz="1800" b="1" i="1" u="none" strike="noStrike" kern="1200" cap="none" spc="0" normalizeH="0" baseline="0" noProof="1" smtClean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entury Schoolbook" panose="02040604050505020304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800" b="1" i="1" u="none" strike="noStrike" kern="1200" cap="none" spc="0" normalizeH="0" baseline="0" noProof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к.филол.н.,  доцент</a:t>
            </a:r>
            <a:endParaRPr kumimoji="0" lang="ru-RU" altLang="zh-CN" sz="1800" b="1" i="1" u="none" strike="noStrike" kern="1200" cap="none" spc="0" normalizeH="0" baseline="0" noProof="1" smtClean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entury Schoolbook" panose="02040604050505020304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800" b="1" i="1" u="none" strike="noStrike" kern="1200" cap="none" spc="0" normalizeH="0" baseline="0" noProof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Липнягова Светлана Геннадьевна.</a:t>
            </a:r>
            <a:endParaRPr kumimoji="0" lang="ru-RU" altLang="zh-CN" sz="1800" b="1" i="1" u="none" strike="noStrike" kern="1200" cap="none" spc="0" normalizeH="0" baseline="0" noProof="1" smtClean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entury Schoolbook" panose="020406040505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03661" y="6453336"/>
            <a:ext cx="2566464" cy="3385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600" b="1" i="1" u="none" strike="noStrike" kern="1200" cap="none" spc="0" normalizeH="0" baseline="0" noProof="1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Красноярск 202</a:t>
            </a:r>
            <a:r>
              <a:rPr kumimoji="0" lang="en-US" altLang="zh-CN" sz="1600" b="1" i="1" u="none" strike="noStrike" kern="1200" cap="none" spc="0" normalizeH="0" baseline="0" noProof="1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zh-CN" altLang="en-US" sz="1600" b="1" i="1" u="none" strike="noStrike" kern="1200" cap="none" spc="0" normalizeH="0" baseline="0" noProof="1">
              <a:ln w="1905"/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entury Schoolbook" panose="02040604050505020304" pitchFamily="18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3705" y="908790"/>
            <a:ext cx="7848872" cy="16916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2800" b="1" i="0" u="none" strike="noStrike" kern="1200" cap="none" spc="0" normalizeH="0" baseline="0" noProof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   </a:t>
            </a:r>
            <a:r>
              <a:rPr kumimoji="0" lang="ru-RU" altLang="zh-CN" sz="3200" b="1" i="1" u="none" strike="noStrike" kern="1200" cap="none" spc="0" normalizeH="0" baseline="0" noProof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Цель </a:t>
            </a:r>
            <a:r>
              <a:rPr kumimoji="0" lang="ru-RU" altLang="zh-CN" sz="3200" b="1" i="1" u="none" strike="noStrike" kern="1200" cap="none" spc="0" normalizeH="0" baseline="0" noProof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исследования</a:t>
            </a:r>
            <a:r>
              <a:rPr kumimoji="0" lang="ru-RU" altLang="zh-CN" sz="3200" b="1" i="1" u="none" strike="noStrike" kern="1200" cap="none" spc="0" normalizeH="0" baseline="0" noProof="1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:</a:t>
            </a:r>
            <a:r>
              <a:rPr kumimoji="0" lang="ru-RU" altLang="zh-CN" sz="3200" b="1" i="1" u="none" strike="noStrike" kern="1200" cap="none" spc="0" normalizeH="0" baseline="0" noProof="1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  </a:t>
            </a:r>
            <a:r>
              <a:rPr kumimoji="0" lang="ru-RU" altLang="zh-CN" sz="2400" b="0" i="0" u="none" strike="noStrike" kern="1200" cap="none" spc="0" normalizeH="0" baseline="0" noProof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На основе сопоставления произведений А.С. Пушкина и Цао Цао, Цинчжао,  Су Ши выявить особенности изображения образов природы (море, цветы, снег).</a:t>
            </a:r>
          </a:p>
        </p:txBody>
      </p:sp>
      <p:sp>
        <p:nvSpPr>
          <p:cNvPr id="4099" name="矩形 2"/>
          <p:cNvSpPr/>
          <p:nvPr/>
        </p:nvSpPr>
        <p:spPr>
          <a:xfrm>
            <a:off x="954088" y="2852738"/>
            <a:ext cx="7704137" cy="7381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ru-RU" altLang="zh-CN" sz="28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zh-CN" altLang="zh-CN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16477" y="2693243"/>
            <a:ext cx="7559674" cy="34150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2667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3200" b="1" i="1" u="none" strike="noStrike" kern="1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Задачи:</a:t>
            </a:r>
            <a:endParaRPr kumimoji="0" lang="zh-CN" altLang="zh-CN" sz="2400" b="0" i="0" u="none" strike="noStrike" kern="1200" cap="none" spc="0" normalizeH="0" baseline="0" noProof="1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2400" b="0" i="0" u="none" strike="noStrike" kern="1200" cap="none" spc="0" normalizeH="0" baseline="0" noProof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ru-RU" altLang="zh-CN" sz="2400" b="0" i="0" u="none" strike="noStrike" kern="1200" cap="none" spc="0" normalizeH="0" baseline="0" noProof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Выбрать рабочие определения: пейзаж и художественный образ.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2400" b="0" i="0" u="none" strike="noStrike" kern="1200" cap="none" spc="0" normalizeH="0" baseline="0" noProof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2. Выявить смысловую </a:t>
            </a:r>
            <a:r>
              <a:rPr kumimoji="0" lang="ru-RU" altLang="zh-CN" sz="2400" b="0" i="0" u="none" strike="noStrike" kern="1200" cap="none" spc="0" normalizeH="0" baseline="0" noProof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роль природных образов моря, цветов, снега в произведениях указанных авторов.</a:t>
            </a:r>
            <a:endParaRPr kumimoji="0" lang="zh-CN" altLang="zh-CN" sz="2400" b="0" i="0" u="none" strike="noStrike" kern="1200" cap="none" spc="0" normalizeH="0" baseline="0" noProof="1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2667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2400" b="0" i="0" u="none" strike="noStrike" kern="100" cap="none" spc="0" normalizeH="0" baseline="0" noProof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 Обозначить возможные черты сходства и различия</a:t>
            </a:r>
            <a:r>
              <a:rPr kumimoji="0" lang="ru-RU" altLang="zh-CN" sz="2400" b="0" i="0" u="none" strike="noStrike" kern="100" cap="none" spc="0" normalizeH="0" baseline="0" noProof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природных образов </a:t>
            </a:r>
            <a:r>
              <a:rPr lang="ru-RU" altLang="zh-CN" sz="2400" strike="noStrike" noProof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моря, цветов, снега</a:t>
            </a:r>
            <a:r>
              <a:rPr kumimoji="0" lang="ru-RU" altLang="zh-CN" sz="2400" b="0" i="0" u="none" strike="noStrike" kern="100" cap="none" spc="0" normalizeH="0" baseline="0" noProof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ru-RU" sz="2400" b="0" i="0" u="none" strike="noStrike" kern="100" cap="none" spc="0" normalizeH="0" baseline="0" noProof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произведениях указанных авторов.</a:t>
            </a:r>
            <a:endParaRPr kumimoji="0" lang="ru-RU" sz="2400" b="0" i="0" u="none" strike="noStrike" kern="1200" cap="none" spc="0" normalizeH="0" baseline="0" noProof="1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2"/>
          <p:cNvSpPr/>
          <p:nvPr/>
        </p:nvSpPr>
        <p:spPr>
          <a:xfrm>
            <a:off x="1042988" y="1268413"/>
            <a:ext cx="7345362" cy="360098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zh-CN" sz="3200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Объект исследования:  </a:t>
            </a:r>
            <a:r>
              <a:rPr lang="ru-RU" altLang="zh-CN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поэтика</a:t>
            </a:r>
            <a:r>
              <a:rPr lang="ru-RU" altLang="zh-CN" sz="3200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образов природы в русской и китайской литературе </a:t>
            </a:r>
            <a:endParaRPr lang="zh-CN" altLang="zh-CN" sz="2800" dirty="0">
              <a:latin typeface="Century Schoolbook" panose="02040604050505020304" pitchFamily="18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ru-RU" altLang="zh-CN" sz="3200" b="1" i="1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ru-RU" altLang="zh-CN" sz="3200" b="1" i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Предмет </a:t>
            </a:r>
            <a:r>
              <a:rPr lang="ru-RU" altLang="zh-CN" sz="3200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исследования:  </a:t>
            </a:r>
            <a:r>
              <a:rPr lang="ru-RU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образы моря, цветов и снега в творчестве указанных авторов.</a:t>
            </a:r>
            <a:endParaRPr lang="zh-CN" altLang="zh-CN" sz="2800" dirty="0">
              <a:latin typeface="Century Schoolbook" panose="020406040505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1400" y="1104900"/>
            <a:ext cx="785050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zh-CN" sz="3200" b="1" i="1" u="none" strike="noStrike" kern="1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Материал исследования</a:t>
            </a:r>
            <a:r>
              <a:rPr kumimoji="0" lang="ru-RU" altLang="zh-CN" sz="3200" b="1" i="1" u="none" strike="noStrike" kern="1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:</a:t>
            </a:r>
            <a:endParaRPr kumimoji="0" lang="ru-RU" altLang="zh-CN" sz="3200" b="1" i="1" u="none" strike="noStrike" kern="1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SimSun" panose="02010600030101010101" pitchFamily="2" charset="-122"/>
              <a:cs typeface="Times New Roman" panose="02020603050405020304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zh-CN" sz="2800" b="1" kern="100" noProof="1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ea typeface="+mn-ea"/>
                <a:cs typeface="Times New Roman" panose="02020603050405020304"/>
                <a:sym typeface="+mn-ea"/>
              </a:rPr>
              <a:t> </a:t>
            </a:r>
            <a:r>
              <a:rPr lang="ru-RU" altLang="zh-CN" sz="2400" strike="noStrike" kern="100" noProof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  <a:sym typeface="+mn-ea"/>
              </a:rPr>
              <a:t>А.С</a:t>
            </a:r>
            <a:r>
              <a:rPr lang="ru-RU" altLang="zh-CN" sz="2400" strike="noStrike" kern="100" noProof="1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  <a:sym typeface="+mn-ea"/>
              </a:rPr>
              <a:t>. Пушкин </a:t>
            </a:r>
            <a:r>
              <a:rPr lang="ru-RU" altLang="zh-CN" sz="2400" strike="noStrike" kern="100" noProof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  <a:sym typeface="+mn-ea"/>
              </a:rPr>
              <a:t> «К морю»,  «Цветок»</a:t>
            </a:r>
            <a:endParaRPr kumimoji="0" lang="zh-CN" altLang="zh-CN" sz="2400" i="0" u="none" strike="noStrike" kern="100" cap="none" spc="0" normalizeH="0" baseline="0" noProof="1">
              <a:ln w="1905"/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 panose="020F0502020204030204"/>
              <a:cs typeface="Times New Roman" panose="02020603050405020304"/>
              <a:sym typeface="+mn-ea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endParaRPr lang="ru-RU" altLang="zh-CN" sz="2400" strike="noStrike" noProof="1" smtClean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/>
              <a:ea typeface="+mn-ea"/>
              <a:sym typeface="+mn-ea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ru-RU" altLang="zh-CN" sz="2400" strike="noStrike" noProof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sym typeface="+mn-ea"/>
              </a:rPr>
              <a:t>Цао </a:t>
            </a:r>
            <a:r>
              <a:rPr lang="ru-RU" altLang="zh-CN" sz="2400" strike="noStrike" noProof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sym typeface="+mn-ea"/>
              </a:rPr>
              <a:t>Цао, Цинчжао,  Су </a:t>
            </a:r>
            <a:r>
              <a:rPr lang="ru-RU" altLang="zh-CN" sz="2400" strike="noStrike" noProof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sym typeface="+mn-ea"/>
              </a:rPr>
              <a:t>Ши поэтические тексты</a:t>
            </a:r>
            <a:endParaRPr kumimoji="0" lang="ru-RU" altLang="zh-CN" sz="2400" i="0" u="none" strike="noStrike" kern="1200" cap="none" spc="0" normalizeH="0" baseline="0" noProof="1" smtClean="0">
              <a:ln w="1905"/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altLang="zh-CN" sz="2400" i="1" strike="noStrike" noProof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zh-CN" sz="2800" b="1" i="1" strike="noStrike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SimSun" panose="02010600030101010101" pitchFamily="2" charset="-122"/>
                <a:cs typeface="+mn-cs"/>
                <a:sym typeface="+mn-ea"/>
              </a:rPr>
              <a:t>Методы исследования: </a:t>
            </a:r>
            <a:endParaRPr kumimoji="0" lang="ru-RU" altLang="zh-CN" sz="2800" b="1" i="1" u="none" strike="noStrike" kern="1200" cap="none" spc="0" normalizeH="0" baseline="0" noProof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SimSun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zh-CN" sz="2800" strike="noStrike" noProof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SimSun" panose="02010600030101010101" pitchFamily="2" charset="-122"/>
                <a:cs typeface="+mn-cs"/>
                <a:sym typeface="+mn-ea"/>
              </a:rPr>
              <a:t>сравнительно-сопоставительный, структурный, с элементами историко-культурного анализа</a:t>
            </a:r>
            <a:endParaRPr kumimoji="0" lang="ru-RU" altLang="zh-CN" sz="2800" i="0" u="none" strike="noStrike" kern="1200" cap="none" spc="0" normalizeH="0" baseline="0" noProof="1">
              <a:ln w="1905"/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/>
              <a:ea typeface="SimSun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800" b="1" i="0" u="none" strike="noStrike" kern="1200" cap="none" spc="0" normalizeH="0" baseline="0" noProof="1">
              <a:ln w="1905"/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entury Schoolbook" panose="02040604050505020304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800" b="1" i="0" u="none" strike="noStrike" kern="1200" cap="none" spc="0" normalizeH="0" baseline="0" noProof="1">
              <a:ln w="1905"/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entury Schoolbook" panose="02040604050505020304" pitchFamily="18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697990" y="623570"/>
            <a:ext cx="6906895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778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zh-CN" b="1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sym typeface="+mn-ea"/>
              </a:rPr>
              <a:t>«</a:t>
            </a:r>
            <a:r>
              <a:rPr lang="ru-RU" altLang="zh-CN" sz="2000" b="1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sym typeface="+mn-ea"/>
              </a:rPr>
              <a:t>Самым обширным на суше является море,более обширным,чем море, является небо, более обширным, чем небо, является ум человека. </a:t>
            </a:r>
            <a:r>
              <a:rPr lang="en-US" altLang="ru-RU" sz="2000" b="1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sym typeface="+mn-ea"/>
              </a:rPr>
              <a:t>.</a:t>
            </a:r>
            <a:r>
              <a:rPr lang="ru-RU" altLang="zh-CN" sz="2000" b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sym typeface="+mn-ea"/>
              </a:rPr>
              <a:t> .</a:t>
            </a:r>
            <a:r>
              <a:rPr lang="ru-RU" altLang="zh-CN" sz="2400" b="1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sym typeface="+mn-ea"/>
              </a:rPr>
              <a:t>»</a:t>
            </a:r>
            <a:endParaRPr kumimoji="0" lang="en-US" sz="2400" b="1" kern="1200" cap="none" spc="0" normalizeH="0" baseline="0" noProof="1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Schoolbook" panose="020406040505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61590" y="85090"/>
            <a:ext cx="36315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zh-CN" sz="3600" b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1.</a:t>
            </a:r>
            <a:r>
              <a:rPr lang="en-US" altLang="ru-RU" sz="3600" b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 </a:t>
            </a:r>
            <a:r>
              <a:rPr lang="ru-RU" altLang="zh-CN" sz="3600" b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Море</a:t>
            </a:r>
            <a:endParaRPr lang="zh-CN" altLang="en-US" sz="360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7360" y="3444240"/>
            <a:ext cx="593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136525" y="1699895"/>
            <a:ext cx="4431030" cy="5169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zh-CN" sz="2000" b="1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sym typeface="+mn-ea"/>
              </a:rPr>
              <a:t>«</a:t>
            </a:r>
            <a:r>
              <a:rPr lang="ru-RU" altLang="zh-CN" sz="2000" b="1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</a:rPr>
              <a:t>Гляжу на лазурное море</a:t>
            </a:r>
            <a:r>
              <a:rPr lang="ru-RU" altLang="zh-CN" sz="2000" b="1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sym typeface="+mn-ea"/>
              </a:rPr>
              <a:t>»</a:t>
            </a:r>
            <a:endParaRPr kumimoji="0" lang="en-US" sz="2000" b="1" kern="1200" cap="none" spc="0" normalizeH="0" baseline="0" noProof="1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Schoolbook" panose="02040604050505020304" pitchFamily="18" charset="0"/>
              <a:ea typeface="SimSun" panose="02010600030101010101" pitchFamily="2" charset="-122"/>
              <a:cs typeface="+mn-cs"/>
            </a:endParaRPr>
          </a:p>
          <a:p>
            <a:r>
              <a:rPr kumimoji="0" lang="en-US" sz="1800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 гранитной скалы, что стоит на просторе, </a:t>
            </a:r>
          </a:p>
          <a:p>
            <a:r>
              <a:rPr kumimoji="0" lang="en-US" sz="1800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 восторгом смотрю на лазурное море. </a:t>
            </a:r>
          </a:p>
          <a:p>
            <a:r>
              <a:rPr kumimoji="0" lang="en-US" sz="1800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Колышутся волны, бегут чередою, </a:t>
            </a:r>
          </a:p>
          <a:p>
            <a:r>
              <a:rPr kumimoji="0" lang="en-US" sz="1800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И остров отвесный встаёт над водою. </a:t>
            </a:r>
          </a:p>
          <a:p>
            <a:r>
              <a:rPr kumimoji="0" lang="en-US" sz="1800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Повсюду деревья, повсюду растенья, </a:t>
            </a:r>
          </a:p>
          <a:p>
            <a:r>
              <a:rPr kumimoji="0" lang="en-US" sz="1800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Кустарники в пышном осеннем цветенье. </a:t>
            </a:r>
          </a:p>
          <a:p>
            <a:r>
              <a:rPr kumimoji="0" lang="en-US" sz="1800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Здесь ветер свистит. И огромные волны, </a:t>
            </a:r>
          </a:p>
          <a:p>
            <a:r>
              <a:rPr kumimoji="0" lang="en-US" sz="1800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Вздымаясь, бурлят и легки и упорны. </a:t>
            </a:r>
          </a:p>
          <a:p>
            <a:r>
              <a:rPr kumimoji="0" lang="en-US" sz="1800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Здесь солнце и месяц чредою проходят, </a:t>
            </a:r>
          </a:p>
          <a:p>
            <a:r>
              <a:rPr kumimoji="0" lang="en-US" sz="1800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Как будто из самого моря выходят. </a:t>
            </a:r>
          </a:p>
          <a:p>
            <a:r>
              <a:rPr kumimoji="0" lang="en-US" sz="1800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Здесь звёзды, мерцая, глядят из долины, </a:t>
            </a:r>
          </a:p>
          <a:p>
            <a:r>
              <a:rPr kumimoji="0" lang="en-US" sz="1800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Как будто выходят из тёмной пучины. </a:t>
            </a:r>
          </a:p>
          <a:p>
            <a:r>
              <a:rPr kumimoji="0" lang="en-US" sz="1800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Здесь я сочиняю, чтоб чувства и страсти </a:t>
            </a:r>
          </a:p>
          <a:p>
            <a:r>
              <a:rPr kumimoji="0" lang="en-US" sz="1800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Излить в этой песне волненья и страсти. </a:t>
            </a:r>
          </a:p>
          <a:p>
            <a:endParaRPr lang="ru-RU" altLang="zh-CN" sz="2000">
              <a:ln w="1905"/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/>
              <a:ea typeface="+mn-ea"/>
            </a:endParaRPr>
          </a:p>
          <a:p>
            <a:endParaRPr lang="ru-RU" altLang="zh-CN" sz="2000" b="1">
              <a:ln w="1905"/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/>
              <a:ea typeface="+mn-ea"/>
            </a:endParaRPr>
          </a:p>
          <a:p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 flipH="1">
            <a:off x="4758690" y="1699895"/>
            <a:ext cx="439420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zh-CN" sz="2000" b="1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sym typeface="+mn-ea"/>
              </a:rPr>
              <a:t>«</a:t>
            </a:r>
            <a:r>
              <a:rPr lang="ru-RU" altLang="zh-CN" sz="2000" b="1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</a:rPr>
              <a:t>К морю</a:t>
            </a:r>
            <a:r>
              <a:rPr lang="ru-RU" altLang="zh-CN" sz="2000" b="1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sym typeface="+mn-ea"/>
              </a:rPr>
              <a:t>»</a:t>
            </a:r>
            <a:endParaRPr lang="ru-RU" altLang="zh-CN" sz="2000" b="1">
              <a:ln w="1905"/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/>
              <a:ea typeface="+mn-ea"/>
            </a:endParaRPr>
          </a:p>
          <a:p>
            <a:r>
              <a:rPr lang="ru-RU" altLang="zh-CN" sz="160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</a:rPr>
              <a:t>Прощай, свободная стихия!</a:t>
            </a:r>
          </a:p>
          <a:p>
            <a:r>
              <a:rPr lang="ru-RU" altLang="zh-CN" sz="160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</a:rPr>
              <a:t>В последний раз передо мной</a:t>
            </a:r>
          </a:p>
          <a:p>
            <a:r>
              <a:rPr lang="ru-RU" altLang="zh-CN" sz="160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</a:rPr>
              <a:t>Ты катишь волны голубые</a:t>
            </a:r>
          </a:p>
          <a:p>
            <a:r>
              <a:rPr lang="ru-RU" altLang="zh-CN" sz="160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</a:rPr>
              <a:t>И блещешь гордою красой.</a:t>
            </a:r>
          </a:p>
          <a:p>
            <a:r>
              <a:rPr lang="ru-RU" altLang="zh-CN" sz="160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</a:rPr>
              <a:t>Как друга ропот заунывный,</a:t>
            </a:r>
          </a:p>
          <a:p>
            <a:r>
              <a:rPr lang="ru-RU" altLang="zh-CN" sz="160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</a:rPr>
              <a:t>Как зов его в прощальный час,</a:t>
            </a:r>
          </a:p>
          <a:p>
            <a:r>
              <a:rPr lang="ru-RU" altLang="zh-CN" sz="160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</a:rPr>
              <a:t>Твой грустный шум, твой шум призывный</a:t>
            </a:r>
          </a:p>
          <a:p>
            <a:r>
              <a:rPr lang="ru-RU" altLang="zh-CN" sz="160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</a:rPr>
              <a:t>Услышал я в последний раз.</a:t>
            </a:r>
          </a:p>
          <a:p>
            <a:r>
              <a:rPr lang="ru-RU" altLang="zh-CN" sz="160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</a:rPr>
              <a:t>Моей души предел желанный!</a:t>
            </a:r>
          </a:p>
          <a:p>
            <a:r>
              <a:rPr lang="ru-RU" altLang="zh-CN" sz="160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</a:rPr>
              <a:t>Как часто по брегам твоим</a:t>
            </a:r>
          </a:p>
          <a:p>
            <a:r>
              <a:rPr lang="ru-RU" altLang="zh-CN" sz="160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</a:rPr>
              <a:t>Бродил я </a:t>
            </a:r>
            <a:r>
              <a:rPr lang="en-US" altLang="ru-RU" sz="160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</a:rPr>
              <a:t>&lt;..</a:t>
            </a:r>
            <a:r>
              <a:rPr lang="ru-RU" altLang="zh-CN" sz="160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</a:rPr>
              <a:t>.</a:t>
            </a:r>
            <a:r>
              <a:rPr lang="en-US" altLang="ru-RU" sz="160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</a:rPr>
              <a:t>&gt;</a:t>
            </a:r>
            <a:endParaRPr lang="ru-RU" altLang="zh-CN" sz="1600">
              <a:ln w="1905"/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/>
              <a:ea typeface="+mn-ea"/>
            </a:endParaRPr>
          </a:p>
          <a:p>
            <a:r>
              <a:rPr lang="ru-RU" altLang="zh-CN" sz="160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</a:rPr>
              <a:t>Прощай же, море! Не забуду</a:t>
            </a:r>
          </a:p>
          <a:p>
            <a:r>
              <a:rPr lang="ru-RU" altLang="zh-CN" sz="160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</a:rPr>
              <a:t>Твоей торжественной красы</a:t>
            </a:r>
          </a:p>
          <a:p>
            <a:r>
              <a:rPr lang="ru-RU" altLang="zh-CN" sz="160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</a:rPr>
              <a:t>И долго, долго слышать буду</a:t>
            </a:r>
          </a:p>
          <a:p>
            <a:r>
              <a:rPr lang="ru-RU" altLang="zh-CN" sz="160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</a:rPr>
              <a:t>Твой гул в вечерние часы.</a:t>
            </a:r>
          </a:p>
          <a:p>
            <a:r>
              <a:rPr lang="ru-RU" altLang="zh-CN" sz="160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</a:rPr>
              <a:t>В леса, в пустыни молчаливы</a:t>
            </a:r>
          </a:p>
          <a:p>
            <a:r>
              <a:rPr lang="ru-RU" altLang="zh-CN" sz="160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</a:rPr>
              <a:t>Перенесу, тобою полн,</a:t>
            </a:r>
          </a:p>
          <a:p>
            <a:r>
              <a:rPr lang="ru-RU" altLang="zh-CN" sz="160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</a:rPr>
              <a:t>Твои скалы, твои заливы,</a:t>
            </a:r>
          </a:p>
          <a:p>
            <a:r>
              <a:rPr lang="ru-RU" altLang="zh-CN" sz="160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</a:rPr>
              <a:t>И блеск, и тень, и говор волн.</a:t>
            </a:r>
            <a:endParaRPr lang="zh-CN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064760" y="3885565"/>
            <a:ext cx="3994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左箭头 4"/>
          <p:cNvSpPr/>
          <p:nvPr/>
        </p:nvSpPr>
        <p:spPr>
          <a:xfrm rot="19536098">
            <a:off x="1495108" y="3293110"/>
            <a:ext cx="841375" cy="271463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左箭头 5"/>
          <p:cNvSpPr/>
          <p:nvPr/>
        </p:nvSpPr>
        <p:spPr>
          <a:xfrm rot="1730507">
            <a:off x="1284288" y="4926013"/>
            <a:ext cx="881063" cy="288925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343" name="TextBox 11"/>
          <p:cNvSpPr txBox="1">
            <a:spLocks noChangeArrowheads="1"/>
          </p:cNvSpPr>
          <p:nvPr/>
        </p:nvSpPr>
        <p:spPr bwMode="auto">
          <a:xfrm>
            <a:off x="4432300" y="3955415"/>
            <a:ext cx="4711700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defRPr/>
            </a:pPr>
            <a:r>
              <a:rPr lang="ru-RU" altLang="zh-CN" b="1" dirty="0"/>
              <a:t>Ты катишь волны голубые</a:t>
            </a:r>
          </a:p>
          <a:p>
            <a:pPr>
              <a:defRPr/>
            </a:pPr>
            <a:r>
              <a:rPr lang="ru-RU" altLang="zh-CN" b="1" dirty="0"/>
              <a:t>И блещешь гордою красой...</a:t>
            </a:r>
            <a:r>
              <a:rPr lang="zh-CN" altLang="ru-RU" b="1" dirty="0"/>
              <a:t>           </a:t>
            </a:r>
            <a:r>
              <a:rPr lang="ru-RU" altLang="zh-CN" b="1" dirty="0"/>
              <a:t>Смиренный парус рыбарей,</a:t>
            </a:r>
          </a:p>
          <a:p>
            <a:pPr>
              <a:defRPr/>
            </a:pPr>
            <a:r>
              <a:rPr lang="ru-RU" altLang="zh-CN" b="1" dirty="0"/>
              <a:t>Твоею прихотью хранимый,</a:t>
            </a:r>
          </a:p>
          <a:p>
            <a:pPr>
              <a:defRPr/>
            </a:pPr>
            <a:r>
              <a:rPr lang="ru-RU" altLang="zh-CN" b="1" dirty="0"/>
              <a:t>Скользит отважно средь зыбей:</a:t>
            </a:r>
          </a:p>
          <a:p>
            <a:pPr>
              <a:defRPr/>
            </a:pPr>
            <a:r>
              <a:rPr lang="ru-RU" altLang="zh-CN" b="1" dirty="0"/>
              <a:t>Но ты взыграл, неодолимый,</a:t>
            </a:r>
          </a:p>
          <a:p>
            <a:pPr>
              <a:defRPr/>
            </a:pPr>
            <a:r>
              <a:rPr lang="ru-RU" altLang="zh-CN" b="1" dirty="0"/>
              <a:t>И стая тонет кораблей.</a:t>
            </a:r>
            <a:r>
              <a:rPr lang="zh-CN" altLang="ru-RU" b="1" dirty="0"/>
              <a:t>。</a:t>
            </a:r>
            <a:endParaRPr lang="ru-RU" altLang="zh-CN" b="1" dirty="0"/>
          </a:p>
          <a:p>
            <a:pPr marR="0" defTabSz="914400">
              <a:buClrTx/>
              <a:buSzTx/>
              <a:defRPr/>
            </a:pPr>
            <a:endParaRPr lang="zh-CN" altLang="en-US" b="1" dirty="0"/>
          </a:p>
        </p:txBody>
      </p:sp>
      <p:sp>
        <p:nvSpPr>
          <p:cNvPr id="11" name="右箭头 10"/>
          <p:cNvSpPr/>
          <p:nvPr/>
        </p:nvSpPr>
        <p:spPr>
          <a:xfrm>
            <a:off x="3979545" y="2132965"/>
            <a:ext cx="595630" cy="336550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4107295" y="5103495"/>
            <a:ext cx="396875" cy="319088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450" y="3778250"/>
            <a:ext cx="2136140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fontAlgn="auto">
              <a:buClrTx/>
              <a:buSzTx/>
              <a:defRPr/>
            </a:pPr>
            <a:r>
              <a:rPr kumimoji="0" lang="ru-RU" altLang="zh-CN" sz="2800" b="1" i="1" kern="1200" cap="none" spc="0" normalizeH="0" baseline="0" noProof="1" smtClean="0"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Восхищение морем</a:t>
            </a:r>
          </a:p>
        </p:txBody>
      </p:sp>
      <p:sp>
        <p:nvSpPr>
          <p:cNvPr id="3" name="矩形 2"/>
          <p:cNvSpPr/>
          <p:nvPr/>
        </p:nvSpPr>
        <p:spPr>
          <a:xfrm>
            <a:off x="1063625" y="781685"/>
            <a:ext cx="7756670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1778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zh-CN" sz="2000" b="1" i="0" u="none" strike="noStrike" kern="1200" cap="none" spc="0" normalizeH="0" baseline="0" noProof="1">
              <a:ln w="1905"/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/>
              <a:ea typeface="SimSun" panose="02010600030101010101" pitchFamily="2" charset="-122"/>
              <a:cs typeface="+mn-cs"/>
            </a:endParaRPr>
          </a:p>
          <a:p>
            <a:pPr lvl="0" indent="177800" algn="just" fontAlgn="auto">
              <a:lnSpc>
                <a:spcPct val="150000"/>
              </a:lnSpc>
              <a:defRPr/>
            </a:pPr>
            <a:r>
              <a:rPr kumimoji="0" lang="zh-CN" altLang="zh-CN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SimSun" panose="02010600030101010101" pitchFamily="2" charset="-122"/>
                <a:cs typeface="+mn-cs"/>
              </a:rPr>
              <a:t>                                                     </a:t>
            </a:r>
            <a:endParaRPr kumimoji="0" lang="zh-CN" altLang="zh-CN" sz="2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8" name="图片 7" descr="48c7ca70e723f05c9e3e7fa56fc982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080" y="1528445"/>
            <a:ext cx="2324100" cy="15449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8510" y="4364990"/>
            <a:ext cx="2059305" cy="13506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04055" y="1350645"/>
            <a:ext cx="46405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гранитной скалы, что стоит </a:t>
            </a:r>
            <a:r>
              <a:rPr lang="ru-RU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росторе</a:t>
            </a:r>
            <a:r>
              <a:rPr lang="ru-RU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восторгом смотрю на лазурное море. Колышутся волны, бегут чередою, </a:t>
            </a:r>
          </a:p>
          <a:p>
            <a:r>
              <a:rPr lang="ru-RU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остров отвесный встаёт над </a:t>
            </a:r>
            <a:r>
              <a:rPr lang="ru-RU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водою...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45845" y="703580"/>
            <a:ext cx="777430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1778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2400" b="1" i="0" u="none" strike="noStrike" kern="1200" cap="none" spc="0" normalizeH="0" baseline="0" noProof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«</a:t>
            </a:r>
            <a:r>
              <a:rPr kumimoji="0" lang="ru-RU" altLang="zh-CN" sz="2400" b="1" i="0" u="none" strike="noStrike" kern="1200" cap="none" spc="0" normalizeH="0" baseline="0" noProof="1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Рябина живет с нами отражения до старости, тоскует, радуется и поет ». </a:t>
            </a:r>
            <a:r>
              <a:rPr kumimoji="0" lang="ru-RU" altLang="zh-CN" sz="2400" b="1" i="0" u="none" strike="noStrike" kern="1200" cap="none" spc="0" normalizeH="0" baseline="0" noProof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endParaRPr kumimoji="0" lang="zh-CN" altLang="zh-CN" sz="2000" b="1" i="0" u="none" strike="noStrike" kern="1200" cap="none" spc="0" normalizeH="0" baseline="0" noProof="1">
              <a:ln w="1905"/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entury Schoolbook" panose="020406040505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24923" y="-171300"/>
            <a:ext cx="5068569" cy="11068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203835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4400" b="1" i="0" u="none" strike="noStrike" kern="1200" cap="none" spc="0" normalizeH="0" baseline="0" noProof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            </a:t>
            </a:r>
            <a:r>
              <a:rPr kumimoji="0" lang="ru-RU" altLang="zh-CN" sz="3600" b="1" i="0" u="none" strike="noStrike" kern="1200" cap="none" spc="0" normalizeH="0" baseline="0" noProof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2. Цветы</a:t>
            </a:r>
            <a:endParaRPr kumimoji="0" lang="zh-CN" altLang="zh-CN" sz="3600" b="1" i="0" u="none" strike="noStrike" kern="1200" cap="none" spc="0" normalizeH="0" baseline="0" noProof="1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entury Schoolbook" panose="020406040505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3535" y="1533525"/>
            <a:ext cx="4038600" cy="535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800" u="none" strike="noStrike" kern="1200" cap="none" spc="50" normalizeH="0" baseline="0" noProof="1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SimSun" panose="02010600030101010101" pitchFamily="2" charset="-122"/>
                <a:cs typeface="+mn-cs"/>
              </a:rPr>
              <a:t>Туман, облака, долгий пасмурный день окончен, осталась одна,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800" u="none" strike="noStrike" kern="1200" cap="none" spc="50" normalizeH="0" baseline="0" noProof="1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SimSun" panose="02010600030101010101" pitchFamily="2" charset="-122"/>
                <a:cs typeface="+mn-cs"/>
              </a:rPr>
              <a:t>Курится свеча и тлеет, почти не видна.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800" u="none" strike="noStrike" kern="1200" cap="none" spc="50" normalizeH="0" baseline="0" noProof="1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SimSun" panose="02010600030101010101" pitchFamily="2" charset="-122"/>
                <a:cs typeface="+mn-cs"/>
              </a:rPr>
              <a:t> О, день хризантем, мой праздник девятки двойной,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800" u="none" strike="noStrike" kern="1200" cap="none" spc="50" normalizeH="0" baseline="0" noProof="1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SimSun" panose="02010600030101010101" pitchFamily="2" charset="-122"/>
                <a:cs typeface="+mn-cs"/>
              </a:rPr>
              <a:t>Уж полночь, подушка совсемхолодна,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800" u="none" strike="noStrike" kern="1200" cap="none" spc="50" normalizeH="0" baseline="0" noProof="1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SimSun" panose="02010600030101010101" pitchFamily="2" charset="-122"/>
                <a:cs typeface="+mn-cs"/>
              </a:rPr>
              <a:t>И ветер проник сквозь шелковый занавес мой…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800" u="none" strike="noStrike" kern="1200" cap="none" spc="50" normalizeH="0" baseline="0" noProof="1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SimSun" panose="02010600030101010101" pitchFamily="2" charset="-122"/>
                <a:cs typeface="+mn-cs"/>
              </a:rPr>
              <a:t>Вино за восточным плетнём в этот день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800" u="none" strike="noStrike" kern="1200" cap="none" spc="50" normalizeH="0" baseline="0" noProof="1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SimSun" panose="02010600030101010101" pitchFamily="2" charset="-122"/>
                <a:cs typeface="+mn-cs"/>
              </a:rPr>
              <a:t>мы пили с тобой год назад,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800" u="none" strike="noStrike" kern="1200" cap="none" spc="50" normalizeH="0" baseline="0" noProof="1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SimSun" panose="02010600030101010101" pitchFamily="2" charset="-122"/>
                <a:cs typeface="+mn-cs"/>
              </a:rPr>
              <a:t>Хранят рукава  и нынче цветов аромат.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800" u="none" strike="noStrike" kern="1200" cap="none" spc="50" normalizeH="0" baseline="0" noProof="1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SimSun" panose="02010600030101010101" pitchFamily="2" charset="-122"/>
                <a:cs typeface="+mn-cs"/>
              </a:rPr>
              <a:t>Нельзя и сказать,как сердце тоскует о том,что западный ветер вторгается в сад,  Цветы хризантем увянут, боюсь, за окном.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800" u="none" strike="noStrike" kern="1200" cap="none" spc="50" normalizeH="0" baseline="0" noProof="1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SimSun" panose="02010600030101010101" pitchFamily="2" charset="-122"/>
                <a:cs typeface="+mn-cs"/>
              </a:rPr>
              <a:t>(Перевод: Алексеева Алена) </a:t>
            </a:r>
          </a:p>
        </p:txBody>
      </p:sp>
      <p:sp>
        <p:nvSpPr>
          <p:cNvPr id="6" name="矩形 5"/>
          <p:cNvSpPr/>
          <p:nvPr/>
        </p:nvSpPr>
        <p:spPr>
          <a:xfrm>
            <a:off x="4189094" y="2451100"/>
            <a:ext cx="4487545" cy="17532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1778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zh-CN" sz="2400" b="1" i="1" u="none" strike="noStrike" kern="1200" cap="none" spc="0" normalizeH="0" baseline="0" noProof="1">
              <a:ln w="1905"/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/>
              <a:ea typeface="SimSun" panose="02010600030101010101" pitchFamily="2" charset="-122"/>
              <a:cs typeface="+mn-cs"/>
            </a:endParaRPr>
          </a:p>
          <a:p>
            <a:pPr lvl="0" indent="177800" fontAlgn="auto">
              <a:lnSpc>
                <a:spcPct val="150000"/>
              </a:lnSpc>
              <a:defRPr/>
            </a:pPr>
            <a:r>
              <a:rPr kumimoji="0" lang="ru-RU" altLang="zh-CN" sz="24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  </a:t>
            </a:r>
            <a:endParaRPr kumimoji="0" lang="ru-RU" altLang="zh-CN" sz="2400" b="1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anose="02020603050405020304"/>
              <a:ea typeface="SimSun" panose="02010600030101010101" pitchFamily="2" charset="-122"/>
              <a:cs typeface="+mn-cs"/>
            </a:endParaRPr>
          </a:p>
          <a:p>
            <a:pPr marL="0" marR="0" lvl="0" indent="1778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400" b="1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entury Schoolbook" panose="020406040505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4927600" y="1638300"/>
            <a:ext cx="405130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1"/>
              <a:t>Ц</a:t>
            </a:r>
            <a:r>
              <a:rPr lang="ru-RU" altLang="en-US" b="1"/>
              <a:t>веток</a:t>
            </a:r>
            <a:endParaRPr lang="en-US" altLang="en-US" b="1"/>
          </a:p>
          <a:p>
            <a:endParaRPr lang="en-US" altLang="en-US" b="1"/>
          </a:p>
          <a:p>
            <a:r>
              <a:rPr lang="en-US"/>
              <a:t>Цветок засохший, безуханный,</a:t>
            </a:r>
          </a:p>
          <a:p>
            <a:r>
              <a:rPr lang="en-US"/>
              <a:t>Забытый в книге вижу я;</a:t>
            </a:r>
          </a:p>
          <a:p>
            <a:r>
              <a:rPr lang="en-US"/>
              <a:t>И вот уже мечтою странной</a:t>
            </a:r>
          </a:p>
          <a:p>
            <a:r>
              <a:rPr lang="en-US"/>
              <a:t>Душа наполнилась моя:</a:t>
            </a:r>
          </a:p>
          <a:p>
            <a:r>
              <a:rPr lang="en-US"/>
              <a:t>Где цвел? когда? какой весною?</a:t>
            </a:r>
          </a:p>
          <a:p>
            <a:r>
              <a:rPr lang="en-US"/>
              <a:t>И долго ль цвел? и сорван кем,</a:t>
            </a:r>
          </a:p>
          <a:p>
            <a:r>
              <a:rPr lang="en-US"/>
              <a:t>Чужой, знакомой ли рукою?</a:t>
            </a:r>
          </a:p>
          <a:p>
            <a:r>
              <a:rPr lang="en-US"/>
              <a:t>И положен сюда зачем?</a:t>
            </a:r>
          </a:p>
          <a:p>
            <a:r>
              <a:rPr lang="en-US"/>
              <a:t>На память нежного ль свиданья,</a:t>
            </a:r>
          </a:p>
          <a:p>
            <a:r>
              <a:rPr lang="en-US"/>
              <a:t>Или разлуки роковой,</a:t>
            </a:r>
          </a:p>
          <a:p>
            <a:r>
              <a:rPr lang="en-US"/>
              <a:t>Иль одинокого гулянья</a:t>
            </a:r>
          </a:p>
          <a:p>
            <a:r>
              <a:rPr lang="en-US"/>
              <a:t>В тиши полей, в тени лесной?</a:t>
            </a:r>
          </a:p>
          <a:p>
            <a:r>
              <a:rPr lang="en-US"/>
              <a:t>И жив ли тот, и та жива ли?</a:t>
            </a:r>
          </a:p>
          <a:p>
            <a:r>
              <a:rPr lang="en-US"/>
              <a:t>И нынче где их уголок?</a:t>
            </a:r>
          </a:p>
          <a:p>
            <a:r>
              <a:rPr lang="en-US"/>
              <a:t>Или уже они увяли,</a:t>
            </a:r>
          </a:p>
          <a:p>
            <a:r>
              <a:rPr lang="en-US"/>
              <a:t>Как сей неведомый цветок?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左箭头 1"/>
          <p:cNvSpPr/>
          <p:nvPr/>
        </p:nvSpPr>
        <p:spPr>
          <a:xfrm rot="19429679">
            <a:off x="1362002" y="1857189"/>
            <a:ext cx="588963" cy="288925"/>
          </a:xfrm>
          <a:prstGeom prst="leftArrow">
            <a:avLst/>
          </a:prstGeom>
          <a:solidFill>
            <a:srgbClr val="C0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1">
              <a:ln w="1905">
                <a:solidFill>
                  <a:schemeClr val="bg1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左箭头 2"/>
          <p:cNvSpPr/>
          <p:nvPr/>
        </p:nvSpPr>
        <p:spPr>
          <a:xfrm rot="1979932">
            <a:off x="1374140" y="4168775"/>
            <a:ext cx="592138" cy="323850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4898220" y="1363564"/>
            <a:ext cx="417513" cy="347663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4932220" y="4292539"/>
            <a:ext cx="384175" cy="334963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525" y="3277870"/>
            <a:ext cx="291020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1" i="1" noProof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ru-RU" altLang="zh-CN" sz="2400" b="1" i="1" u="none" strike="noStrike" kern="1200" cap="none" spc="0" normalizeH="0" baseline="0" noProof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.Красота </a:t>
            </a:r>
            <a:r>
              <a:rPr kumimoji="0" lang="ru-RU" altLang="zh-CN" sz="2400" b="1" i="1" u="none" strike="noStrike" kern="1200" cap="none" spc="0" normalizeH="0" baseline="0" noProof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исчезла, цвет трагедии</a:t>
            </a:r>
          </a:p>
        </p:txBody>
      </p:sp>
      <p:sp>
        <p:nvSpPr>
          <p:cNvPr id="13" name="矩形 12"/>
          <p:cNvSpPr/>
          <p:nvPr/>
        </p:nvSpPr>
        <p:spPr>
          <a:xfrm>
            <a:off x="-74930" y="2465705"/>
            <a:ext cx="325247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2400" b="1" i="1" u="none" strike="noStrike" kern="1200" cap="none" spc="0" normalizeH="0" baseline="0" noProof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ru-RU" altLang="zh-CN" sz="2400" b="1" i="1" u="none" strike="noStrike" kern="1200" cap="none" spc="0" normalizeH="0" baseline="0" noProof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ru-RU" altLang="zh-CN" sz="2400" b="1" i="1" u="none" strike="noStrike" kern="1200" cap="none" spc="0" normalizeH="0" baseline="0" noProof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Красоты женщины</a:t>
            </a:r>
          </a:p>
        </p:txBody>
      </p:sp>
      <p:sp>
        <p:nvSpPr>
          <p:cNvPr id="14" name="矩形 13"/>
          <p:cNvSpPr/>
          <p:nvPr/>
        </p:nvSpPr>
        <p:spPr>
          <a:xfrm>
            <a:off x="5316220" y="324485"/>
            <a:ext cx="3683635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defRPr/>
            </a:pPr>
            <a:r>
              <a:rPr lang="ru-RU" altLang="zh-CN" sz="2000" noProof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...Зимние </a:t>
            </a:r>
            <a:r>
              <a:rPr lang="ru-RU" altLang="zh-CN" sz="2000" noProof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сливы украшены первыми цветами  и ароматны как лица женщин  свежи и нежны новой красотой после омовения...</a:t>
            </a:r>
          </a:p>
          <a:p>
            <a:pPr lvl="0" fontAlgn="auto">
              <a:defRPr/>
            </a:pPr>
            <a:endParaRPr lang="en-US" altLang="zh-CN" sz="2000" b="1" noProof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</a:endParaRPr>
          </a:p>
          <a:p>
            <a:pPr lvl="0" fontAlgn="auto">
              <a:defRPr/>
            </a:pPr>
            <a:r>
              <a:rPr kumimoji="0" lang="en-US" altLang="zh-CN" sz="2000" b="1" i="1" u="none" strike="noStrike" kern="1200" cap="none" spc="0" normalizeH="0" baseline="0" noProof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</a:t>
            </a:r>
            <a:endParaRPr kumimoji="0" lang="ru-RU" altLang="zh-CN" sz="2000" b="1" i="1" u="none" strike="noStrike" kern="1200" cap="none" spc="0" normalizeH="0" baseline="0" noProof="1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65750" y="3496310"/>
            <a:ext cx="3813810" cy="255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zh-CN" sz="200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Земля </a:t>
            </a:r>
            <a:r>
              <a:rPr lang="ru-RU" altLang="zh-CN" sz="200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полна разбросанных ж</a:t>
            </a:r>
            <a:r>
              <a:rPr lang="ru-RU" altLang="zh-CN" sz="200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е</a:t>
            </a:r>
            <a:r>
              <a:rPr lang="ru-RU" altLang="zh-CN" sz="200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лтых цветов,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zh-CN" sz="200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изможденных и увядших, теперь кто может собрать их со мной?</a:t>
            </a:r>
            <a:r>
              <a:rPr lang="ru-RU" altLang="zh-CN" sz="200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sz="200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Цветок</a:t>
            </a:r>
            <a:r>
              <a:rPr lang="en-US" altLang="zh-CN" sz="200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00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засохший,безуханный,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Забытый в книге вижу я</a:t>
            </a:r>
            <a:r>
              <a:rPr lang="ru-RU" altLang="zh-CN" sz="200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....</a:t>
            </a:r>
            <a:endParaRPr lang="zh-CN" altLang="en-US" sz="200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zh-CN" sz="2000" i="1" u="none" strike="noStrike" kern="1200" cap="none" spc="0" normalizeH="0" baseline="0" noProof="1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235" y="3789045"/>
            <a:ext cx="2797810" cy="21475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235" y="417830"/>
            <a:ext cx="2797810" cy="20478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124" y="3897468"/>
            <a:ext cx="2160240" cy="6612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1778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2800" b="1" i="1" u="none" strike="noStrike" kern="1200" cap="none" spc="0" normalizeH="0" baseline="0" noProof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Сходство:</a:t>
            </a:r>
            <a:endParaRPr kumimoji="0" lang="ru-RU" altLang="zh-CN" sz="2800" b="1" i="1" u="none" strike="noStrike" kern="1200" cap="none" spc="0" normalizeH="0" baseline="0" noProof="1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67050" y="74613"/>
            <a:ext cx="5689600" cy="32302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178435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zh-CN" sz="28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sym typeface="+mn-ea"/>
              </a:rPr>
              <a:t>3. Снег</a:t>
            </a:r>
            <a:endParaRPr kumimoji="0" lang="zh-CN" altLang="zh-CN" sz="2800" b="1" i="0" u="none" strike="noStrike" kern="1200" cap="none" spc="0" normalizeH="0" baseline="0" noProof="1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entury Schoolbook" panose="02040604050505020304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178435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2800" b="1" i="1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Разница: \</a:t>
            </a:r>
            <a:r>
              <a:rPr kumimoji="0" lang="ru-RU" altLang="zh-CN" sz="2000" b="1" i="0" u="none" strike="noStrike" cap="none" spc="0" normalizeH="0" baseline="0" noProof="1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+mn-ea"/>
              </a:rPr>
              <a:t>Снегу придаются разнообразные эстетические оттенки: либо выражение интереса к жизни, любования природой, предсказаний будущего, или жалость к Родине, выражением боли страдания и др.</a:t>
            </a:r>
            <a:endParaRPr kumimoji="0" lang="zh-CN" altLang="zh-CN" sz="2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anose="020406040505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6074" y="4558614"/>
            <a:ext cx="2779742" cy="10147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2000" i="0" u="none" strike="noStrike" kern="1200" cap="none" spc="0" normalizeH="0" baseline="0" noProof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Снег —символ чистота холода, трагическая атмосфера.</a:t>
            </a:r>
          </a:p>
        </p:txBody>
      </p:sp>
      <p:pic>
        <p:nvPicPr>
          <p:cNvPr id="4" name="图片 3" descr="3a2e9c46cc061d623304be73461d95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580" y="4426585"/>
            <a:ext cx="4441190" cy="2286000"/>
          </a:xfrm>
          <a:prstGeom prst="rect">
            <a:avLst/>
          </a:prstGeom>
        </p:spPr>
      </p:pic>
      <p:pic>
        <p:nvPicPr>
          <p:cNvPr id="6" name="图片 5" descr="9151b9f9d62332d59818023e65958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90" y="1565275"/>
            <a:ext cx="2755265" cy="17062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4</TotalTime>
  <Words>841</Words>
  <Application>Microsoft Office PowerPoint</Application>
  <PresentationFormat>Экран (4:3)</PresentationFormat>
  <Paragraphs>133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主题1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111</cp:lastModifiedBy>
  <cp:revision>51</cp:revision>
  <dcterms:created xsi:type="dcterms:W3CDTF">2020-05-16T06:40:00Z</dcterms:created>
  <dcterms:modified xsi:type="dcterms:W3CDTF">2021-06-08T16:17:37Z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1033-10.2.0.5838</vt:lpwstr>
  </property>
  <property fmtid="{D5CDD505-2E9C-101B-9397-08002B2CF9AE}" pid="3" name="ICV">
    <vt:lpwstr>FADD9B6E9F0A463C9A90933538B4B6F6</vt:lpwstr>
  </property>
</Properties>
</file>