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notesMasterIdLst>
    <p:notesMasterId r:id="rId20"/>
  </p:notesMasterIdLst>
  <p:sldIdLst>
    <p:sldId id="271" r:id="rId2"/>
    <p:sldId id="257" r:id="rId3"/>
    <p:sldId id="283" r:id="rId4"/>
    <p:sldId id="258" r:id="rId5"/>
    <p:sldId id="259" r:id="rId6"/>
    <p:sldId id="260" r:id="rId7"/>
    <p:sldId id="275" r:id="rId8"/>
    <p:sldId id="274" r:id="rId9"/>
    <p:sldId id="264" r:id="rId10"/>
    <p:sldId id="265" r:id="rId11"/>
    <p:sldId id="276" r:id="rId12"/>
    <p:sldId id="280" r:id="rId13"/>
    <p:sldId id="281" r:id="rId14"/>
    <p:sldId id="282" r:id="rId15"/>
    <p:sldId id="268" r:id="rId16"/>
    <p:sldId id="273" r:id="rId17"/>
    <p:sldId id="284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88;&#1072;&#1073;&#1086;&#1090;&#1072;%202017\&#1044;&#1056;_&#1040;&#1088;&#1093;&#1080;&#1087;&#1086;&#1074;&#1072;%20&#1054;\&#1053;&#1086;&#1074;&#1072;&#1103;%20&#1087;&#1072;&#1087;&#1082;&#1072;\&#1088;&#1072;&#1089;&#1095;&#1077;&#1090;&#1099;%20&#1072;&#1088;&#1093;&#1080;&#1087;&#1086;&#1074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Лист1!$C$25</c:f>
              <c:strCache>
                <c:ptCount val="1"/>
                <c:pt idx="0">
                  <c:v>Контрольная группа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467904098994593E-2"/>
                  <c:y val="-1.3071897667283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E1-4E2A-8917-B218B887846D}"/>
                </c:ext>
              </c:extLst>
            </c:dLbl>
            <c:dLbl>
              <c:idx val="1"/>
              <c:layout>
                <c:manualLayout>
                  <c:x val="3.0935808197989222E-3"/>
                  <c:y val="-2.39651457233537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BE1-4E2A-8917-B218B887846D}"/>
                </c:ext>
              </c:extLst>
            </c:dLbl>
            <c:dLbl>
              <c:idx val="2"/>
              <c:layout>
                <c:manualLayout>
                  <c:x val="-1.5467904098994591E-3"/>
                  <c:y val="-3.2679744168209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BE1-4E2A-8917-B218B887846D}"/>
                </c:ext>
              </c:extLst>
            </c:dLbl>
            <c:dLbl>
              <c:idx val="3"/>
              <c:layout>
                <c:manualLayout>
                  <c:x val="-1.3921113689095153E-2"/>
                  <c:y val="-2.6143795334567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BE1-4E2A-8917-B218B887846D}"/>
                </c:ext>
              </c:extLst>
            </c:dLbl>
            <c:dLbl>
              <c:idx val="4"/>
              <c:layout>
                <c:manualLayout>
                  <c:x val="-6.1871616395978392E-3"/>
                  <c:y val="-2.39651457233537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BE1-4E2A-8917-B218B887846D}"/>
                </c:ext>
              </c:extLst>
            </c:dLbl>
            <c:dLbl>
              <c:idx val="5"/>
              <c:layout>
                <c:manualLayout>
                  <c:x val="-1.3921113689095153E-2"/>
                  <c:y val="-1.5250547278497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BE1-4E2A-8917-B218B88784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Лист1!$B$26:$B$31</c:f>
              <c:strCache>
                <c:ptCount val="6"/>
                <c:pt idx="0">
                  <c:v>Бег 92 метра «ёлочка» с изменением направления, с</c:v>
                </c:pt>
                <c:pt idx="1">
                  <c:v>Прыжок вверх, см</c:v>
                </c:pt>
                <c:pt idx="2">
                  <c:v>Бег 30 метров, с</c:v>
                </c:pt>
                <c:pt idx="3">
                  <c:v>Прыжок в длину с места, см</c:v>
                </c:pt>
                <c:pt idx="4">
                  <c:v>Метание набивного мяча, весом 1 кг из-за головы двумя руками, м</c:v>
                </c:pt>
                <c:pt idx="5">
                  <c:v>Сгибание и разгибание рук, в упоре лёжа, количество раз</c:v>
                </c:pt>
              </c:strCache>
            </c:strRef>
          </c:cat>
          <c:val>
            <c:numRef>
              <c:f>Лист1!$C$26:$C$31</c:f>
              <c:numCache>
                <c:formatCode>General</c:formatCode>
                <c:ptCount val="6"/>
                <c:pt idx="0">
                  <c:v>26.6</c:v>
                </c:pt>
                <c:pt idx="1">
                  <c:v>30.4</c:v>
                </c:pt>
                <c:pt idx="2">
                  <c:v>5.9300000000000024</c:v>
                </c:pt>
                <c:pt idx="3">
                  <c:v>159.6</c:v>
                </c:pt>
                <c:pt idx="4">
                  <c:v>8.3000000000000007</c:v>
                </c:pt>
                <c:pt idx="5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BE1-4E2A-8917-B218B887846D}"/>
            </c:ext>
          </c:extLst>
        </c:ser>
        <c:ser>
          <c:idx val="1"/>
          <c:order val="1"/>
          <c:tx>
            <c:strRef>
              <c:f>Лист1!$D$25</c:f>
              <c:strCache>
                <c:ptCount val="1"/>
                <c:pt idx="0">
                  <c:v>Экспериментальная группа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921113689095153E-2"/>
                  <c:y val="-2.6143795334567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BE1-4E2A-8917-B218B887846D}"/>
                </c:ext>
              </c:extLst>
            </c:dLbl>
            <c:dLbl>
              <c:idx val="1"/>
              <c:layout>
                <c:manualLayout>
                  <c:x val="1.2374323279195671E-2"/>
                  <c:y val="-4.357299222427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BE1-4E2A-8917-B218B887846D}"/>
                </c:ext>
              </c:extLst>
            </c:dLbl>
            <c:dLbl>
              <c:idx val="2"/>
              <c:layout>
                <c:manualLayout>
                  <c:x val="1.0827532869296219E-2"/>
                  <c:y val="-2.6143795334567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BE1-4E2A-8917-B218B887846D}"/>
                </c:ext>
              </c:extLst>
            </c:dLbl>
            <c:dLbl>
              <c:idx val="3"/>
              <c:layout>
                <c:manualLayout>
                  <c:x val="5.1044083526682105E-2"/>
                  <c:y val="-1.9607846500925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BE1-4E2A-8917-B218B887846D}"/>
                </c:ext>
              </c:extLst>
            </c:dLbl>
            <c:dLbl>
              <c:idx val="4"/>
              <c:layout>
                <c:manualLayout>
                  <c:x val="3.0935808197989222E-3"/>
                  <c:y val="-2.6143795334567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BE1-4E2A-8917-B218B887846D}"/>
                </c:ext>
              </c:extLst>
            </c:dLbl>
            <c:dLbl>
              <c:idx val="5"/>
              <c:layout>
                <c:manualLayout>
                  <c:x val="7.7338302549769438E-3"/>
                  <c:y val="-2.8322444945781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BE1-4E2A-8917-B218B88784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Лист1!$B$26:$B$31</c:f>
              <c:strCache>
                <c:ptCount val="6"/>
                <c:pt idx="0">
                  <c:v>Бег 92 метра «ёлочка» с изменением направления, с</c:v>
                </c:pt>
                <c:pt idx="1">
                  <c:v>Прыжок вверх, см</c:v>
                </c:pt>
                <c:pt idx="2">
                  <c:v>Бег 30 метров, с</c:v>
                </c:pt>
                <c:pt idx="3">
                  <c:v>Прыжок в длину с места, см</c:v>
                </c:pt>
                <c:pt idx="4">
                  <c:v>Метание набивного мяча, весом 1 кг из-за головы двумя руками, м</c:v>
                </c:pt>
                <c:pt idx="5">
                  <c:v>Сгибание и разгибание рук, в упоре лёжа, количество раз</c:v>
                </c:pt>
              </c:strCache>
            </c:strRef>
          </c:cat>
          <c:val>
            <c:numRef>
              <c:f>Лист1!$D$26:$D$31</c:f>
              <c:numCache>
                <c:formatCode>General</c:formatCode>
                <c:ptCount val="6"/>
                <c:pt idx="0">
                  <c:v>30.3</c:v>
                </c:pt>
                <c:pt idx="1">
                  <c:v>31.1</c:v>
                </c:pt>
                <c:pt idx="2">
                  <c:v>5.92</c:v>
                </c:pt>
                <c:pt idx="3">
                  <c:v>162.6</c:v>
                </c:pt>
                <c:pt idx="4">
                  <c:v>8.3000000000000007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BE1-4E2A-8917-B218B8878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296448"/>
        <c:axId val="128297984"/>
        <c:axId val="0"/>
      </c:bar3DChart>
      <c:catAx>
        <c:axId val="128296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8297984"/>
        <c:crosses val="autoZero"/>
        <c:auto val="1"/>
        <c:lblAlgn val="ctr"/>
        <c:lblOffset val="100"/>
        <c:noMultiLvlLbl val="0"/>
      </c:catAx>
      <c:valAx>
        <c:axId val="128297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29644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BF426-D9AE-4B83-8AFB-EDEDBDE6A7FB}" type="datetimeFigureOut">
              <a:rPr lang="ru-RU" smtClean="0"/>
              <a:pPr/>
              <a:t>25.06.2021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8FE48-EB97-4481-9D09-5C68C04267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8FE48-EB97-4481-9D09-5C68C042672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8FE48-EB97-4481-9D09-5C68C042672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Сводный результат эксперимента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8FE48-EB97-4481-9D09-5C68C042672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6/25/2021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52400" y="152400"/>
            <a:ext cx="8839200" cy="647700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" y="1368451"/>
            <a:ext cx="8839200" cy="1477328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ПРОСВЕЩЕНИЯ РОССИЙСКОЙ ФЕДЕРАЦИИ</a:t>
            </a:r>
          </a:p>
          <a:p>
            <a:pPr algn="ctr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государственное бюджетное образовательное учреждение</a:t>
            </a:r>
          </a:p>
          <a:p>
            <a:pPr algn="ctr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высшего образования</a:t>
            </a:r>
          </a:p>
          <a:p>
            <a:pPr algn="ctr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КРАСНОЯРСКИЙ ГОСУДАРСТВЕННЫЙ ПЕДАГОГИЧЕСКИЙ</a:t>
            </a:r>
          </a:p>
          <a:p>
            <a:pPr algn="ctr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УНИВЕРСИТЕТ им. В.П. АСТАФЬЕВА</a:t>
            </a:r>
          </a:p>
          <a:p>
            <a:pPr algn="ctr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(КГПУ им. В.П. Астафьева)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Кафедра методики преподавания спортивных дисциплин и национальных видов спорта</a:t>
            </a:r>
          </a:p>
          <a:p>
            <a:pPr algn="ctr">
              <a:lnSpc>
                <a:spcPct val="150000"/>
              </a:lnSpc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Институт физической культуры, спорта и здоровья им. И.С. Ярыгина</a:t>
            </a:r>
          </a:p>
          <a:p>
            <a:pPr algn="ctr">
              <a:lnSpc>
                <a:spcPct val="150000"/>
              </a:lnSpc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1" hangingPunct="1">
              <a:buSzPct val="100000"/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60375" y="2844781"/>
            <a:ext cx="8501122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ВЫПУСКНАЯ КВАЛИФИКАЦИОННАЯ РАБОТА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«Развитие двигательных способностей обучающихся 14-15 лет на занятиях по волейболу в школе»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83968" y="4941168"/>
            <a:ext cx="457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Выполнил: Ковалев</a:t>
            </a: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Иван Александрович</a:t>
            </a: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Научный руководитель: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д-р пед. наук., проф. 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Янова</a:t>
            </a: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Марина Геннадьевна</a:t>
            </a:r>
          </a:p>
        </p:txBody>
      </p:sp>
      <p:sp>
        <p:nvSpPr>
          <p:cNvPr id="1033" name="AutoShape 9" descr="https://img2.goodfon.ru/original/6280x3925/7/f0/sport-voleibol-miach-setka-sportsmeny-muzhchiny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https://atlasplitki.ru/sites/default/files/piemme-valentino-boiserie-avorio-seta-30x60.2.jpg">
            <a:extLst>
              <a:ext uri="{FF2B5EF4-FFF2-40B4-BE49-F238E27FC236}">
                <a16:creationId xmlns:a16="http://schemas.microsoft.com/office/drawing/2014/main" id="{C6822461-3B6B-488A-9362-04161F74C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285728"/>
            <a:ext cx="8429684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  упражнений на развитие двигательных способностей для обучающихся 14-15 лет</a:t>
            </a: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/>
          <a:srcRect l="34375" t="40625" r="12500" b="14063"/>
          <a:stretch>
            <a:fillRect/>
          </a:stretch>
        </p:blipFill>
        <p:spPr bwMode="auto">
          <a:xfrm>
            <a:off x="468149" y="932059"/>
            <a:ext cx="8247255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57158" y="2714620"/>
            <a:ext cx="828680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испытания проводились с целью определения развития двигательных качеств у обучающихся. Для оценки уровня развития двигательных способностей в январе 2021 года на уроке физической культуры было проведено тестирование по комплексу У.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Штейнгардт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571480"/>
            <a:ext cx="7143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1 Тестирование для определения уровня развития двигательных способностей обучающихся старшего школьного возраста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(январь 2021 года)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4071934" y="5429264"/>
            <a:ext cx="1000132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ttps://atlasplitki.ru/sites/default/files/piemme-valentino-boiserie-avorio-seta-30x60.2.jpg">
            <a:extLst>
              <a:ext uri="{FF2B5EF4-FFF2-40B4-BE49-F238E27FC236}">
                <a16:creationId xmlns:a16="http://schemas.microsoft.com/office/drawing/2014/main" id="{F82E4F73-3305-4C12-980F-7025A51B40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857364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58295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Средние показатели уровня развития двигательных способностей обучающихся контрольной и экспериментальной групп до эксперимента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ttps://atlasplitki.ru/sites/default/files/piemme-valentino-boiserie-avorio-seta-30x60.2.jpg">
            <a:extLst>
              <a:ext uri="{FF2B5EF4-FFF2-40B4-BE49-F238E27FC236}">
                <a16:creationId xmlns:a16="http://schemas.microsoft.com/office/drawing/2014/main" id="{AF0292F4-F61D-4146-B102-7A3066BBD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57158" y="2297004"/>
            <a:ext cx="8358246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Экспериментирование было проведено в течение 6 месяцев. В экспериментальной группе двигательная  подготовка носила комплексный характер регулярных волейбольных тренировок, с учетом анатомо-физиологических особенностей организма обучающихся  14-15 лет, их физической подготовленности.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Использовался принцип постепенности увеличения нагрузок за счет распределения общего тренировочного времени физической подготовки. Два раза в неделю проводился комплекс упражнений, один раз в неделю применялся метод круговой тренировки. В основной части тренировочного занятия применялись подвижные игры и эстафеты (с предметами и без предметов) для развития двигательных способностей.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642918"/>
            <a:ext cx="70009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2 Проведение эксперимента (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Январь 2021 г. –Апрель 2021 г.)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071934" y="5786454"/>
            <a:ext cx="1000132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https://atlasplitki.ru/sites/default/files/piemme-valentino-boiserie-avorio-seta-30x60.2.jpg">
            <a:extLst>
              <a:ext uri="{FF2B5EF4-FFF2-40B4-BE49-F238E27FC236}">
                <a16:creationId xmlns:a16="http://schemas.microsoft.com/office/drawing/2014/main" id="{E5230D7B-0D40-4385-85AF-D3BC95D0A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85720" y="2460775"/>
            <a:ext cx="842968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Критериями эффективности применения двигательных упражнений является улучшение результатов в двигательных тестах.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конце педагогического эксперимента было проведено повторное тестирование, результаты которого представлены ниже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428596" y="428604"/>
            <a:ext cx="81439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1863" algn="l"/>
              </a:tabLst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 3 Повторное тестирование. Обработка полученных данных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1863" algn="l"/>
              </a:tabLst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(май 2021 г)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071934" y="5786454"/>
            <a:ext cx="1000132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428604"/>
            <a:ext cx="76064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Сводный результат эксперимента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/>
          <a:srcRect l="27781" t="18190" r="12687" b="18971"/>
          <a:stretch>
            <a:fillRect/>
          </a:stretch>
        </p:blipFill>
        <p:spPr bwMode="auto">
          <a:xfrm>
            <a:off x="1000100" y="1214422"/>
            <a:ext cx="714380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857256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ВЫВОДЫ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52396" y="836712"/>
            <a:ext cx="83820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 Изучением двигательных особенностей занимались многие исследователи, среди них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Боген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М.М.,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Ревенко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Е.М.,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Булыкина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Л.В., все они подчеркивались важность их развития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подростковм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возрасте не только для достижения высоких спортивных показателей, но и укрепления здоровья.</a:t>
            </a: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оде эксперимента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азработан  комплекс упражнений для развития двигательных способностей,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который включает в себя упражнения для укрепления мышц и применения  базовых элементов волейбола, направлены 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укрепление мышц рук и ног, развитие силы, быстроты сокращения мышц, участвующих в выполнении технических приемов, на развитие прыгучести, быстроты реакции и ориентировки, быстроты перемещения в ситуациях, необходимых для решения тактических задач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26745-43A7-4B50-83DB-3FD632C91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7" descr="https://atlasplitki.ru/sites/default/files/piemme-valentino-boiserie-avorio-seta-30x60.2.jpg">
            <a:extLst>
              <a:ext uri="{FF2B5EF4-FFF2-40B4-BE49-F238E27FC236}">
                <a16:creationId xmlns:a16="http://schemas.microsoft.com/office/drawing/2014/main" id="{8A05D138-E67A-4BCB-9433-5697CB0B502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CC6518-0806-4CBD-80FE-A491711B8662}"/>
              </a:ext>
            </a:extLst>
          </p:cNvPr>
          <p:cNvSpPr txBox="1"/>
          <p:nvPr/>
        </p:nvSpPr>
        <p:spPr>
          <a:xfrm>
            <a:off x="579748" y="620688"/>
            <a:ext cx="81369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Установлено, что подобранный комплекс по развитию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двигательных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способностей обучающихся 14-15 лет, является   эффективными и способствуют развитию двигательных способностей. 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езультаты улучшились как в контрольной, так и экспериментальной группе. Прирост составил в среднем 2-5% по группе упражнений на двигательные способности, и 12-20% улучшились  показания по развитию мышц рук и плечевого пояса. Отметим, значительный прирост показателей в экспериментальной группе, которая использовала комплекс в связи с волейболом, что доказывает эффективность данного комплекса. Гипотеза подтверждена.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780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2844" y="152400"/>
            <a:ext cx="8848756" cy="6477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428728" y="2285992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лагодарю за внимание!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91000" y="495300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Выполнил: Ковалев</a:t>
            </a: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Иван Александрович</a:t>
            </a: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Научный руководитель: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 пед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наук, проф.</a:t>
            </a:r>
            <a:r>
              <a:rPr lang="ru-RU" altLang="ru-RU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Янова Марина Геннадьевна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1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142852"/>
            <a:ext cx="8763000" cy="647700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2036763" y="549275"/>
            <a:ext cx="5119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 eaLnBrk="1" hangingPunct="1">
              <a:buClr>
                <a:schemeClr val="bg2"/>
              </a:buClr>
              <a:buSzPct val="75000"/>
              <a:buFont typeface="Times New Roman" pitchFamily="18" charset="0"/>
              <a:buNone/>
            </a:pPr>
            <a:r>
              <a:rPr lang="ru-RU" altLang="ru-RU" sz="3000" b="1" dirty="0">
                <a:solidFill>
                  <a:srgbClr val="953735"/>
                </a:solidFill>
                <a:latin typeface="Times New Roman" pitchFamily="18" charset="0"/>
                <a:cs typeface="Times New Roman" pitchFamily="18" charset="0"/>
              </a:rPr>
              <a:t>Актуальность исследования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500034" y="1571612"/>
            <a:ext cx="828680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Существующая школьная программа по физической культуре не предусматривает целенаправленной ориентации на развитие двигательных способностей обучающихся 14-15 лет. В этой связи возрастает актуальность  поиска дополнительных средств для развития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двигательных способностей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основе подвижных игр, типа волейбол, применяя которую можно было бы обеспечить быстрые темпы развития этих качеств у обучающихся.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ttps://atlasplitki.ru/sites/default/files/piemme-valentino-boiserie-avorio-seta-30x60.2.jpg">
            <a:extLst>
              <a:ext uri="{FF2B5EF4-FFF2-40B4-BE49-F238E27FC236}">
                <a16:creationId xmlns:a16="http://schemas.microsoft.com/office/drawing/2014/main" id="{80DC6383-9F55-4A42-8DC5-747D0BB8D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Методологическая основа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построения двигательных действий рассматривалась в работах М.М.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Богена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поэтапного формирования знаний, умений, навыков в процессе двигательных действий П.Я. Гальперина; </a:t>
            </a:r>
          </a:p>
          <a:p>
            <a:pPr marL="0" indent="0" algn="just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аспекты развития основных движений освещались в трудах Л.В.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Булыкиной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М.И.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Бордукова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Font typeface="Wingdings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положения методики формирования двигательных способностей  в трудах Л.Н. Волошиной, А.Г. Василькова, Е.М.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Ревенко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152400"/>
            <a:ext cx="8848756" cy="647700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2428860" y="571480"/>
            <a:ext cx="4663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 eaLnBrk="1" hangingPunct="1">
              <a:buClr>
                <a:schemeClr val="bg2"/>
              </a:buClr>
              <a:buSzPct val="75000"/>
              <a:buFont typeface="Times New Roman" pitchFamily="18" charset="0"/>
              <a:buNone/>
            </a:pPr>
            <a:r>
              <a:rPr lang="ru-RU" altLang="ru-RU" sz="4000" b="1" dirty="0">
                <a:solidFill>
                  <a:srgbClr val="953735"/>
                </a:solidFill>
                <a:latin typeface="Times New Roman" pitchFamily="18" charset="0"/>
                <a:cs typeface="Times New Roman" pitchFamily="18" charset="0"/>
              </a:rPr>
              <a:t>Цель исследования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762000" y="1828800"/>
            <a:ext cx="78486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Теоретическое обоснование, разработка и применение комплекса упражнений для развитие двигательных способностей у обучающихся 14-15 лет посредством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в волейбол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152400"/>
            <a:ext cx="8848756" cy="6477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42910" y="1205669"/>
            <a:ext cx="80772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Объект: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образовательный процесс по физической культуре обучающихся 14-15 лет.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Предмет: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комплекс упражнений на развитие двигательных способностей у обучающихся 14-15 лет.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152400"/>
            <a:ext cx="8848756" cy="647700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2268538" y="476250"/>
            <a:ext cx="50835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 eaLnBrk="1" hangingPunct="1">
              <a:buClr>
                <a:schemeClr val="bg2"/>
              </a:buClr>
              <a:buSzPct val="75000"/>
              <a:buFont typeface="Times New Roman" pitchFamily="18" charset="0"/>
              <a:buNone/>
            </a:pPr>
            <a:r>
              <a:rPr lang="ru-RU" alt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571472" y="1849740"/>
            <a:ext cx="828680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1.Изучить проблему развития двигательных способностей обучающихся 14-15 лет в теоретическом и практическом аспектах;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Разработать комплекс упражнений для развития двигательных способностей обучающихся 14-15 лет;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Экспериментальным путем проверить эффективность применения комплекса</a:t>
            </a:r>
            <a:r>
              <a:rPr lang="ru-RU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42896" y="906158"/>
            <a:ext cx="821537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азвитие двигательных способностей обучающихся 14-15 лет на занятиях по волейболу в школе будет эффективным, если: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endParaRPr lang="ru-RU" sz="2800" dirty="0">
              <a:latin typeface="Times New Roman" panose="02020603050405020304" pitchFamily="18" charset="0"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ea typeface="Corbel" panose="020B0503020204020204" pitchFamily="34" charset="0"/>
                <a:cs typeface="Times New Roman" panose="02020603050405020304" pitchFamily="18" charset="0"/>
              </a:rPr>
              <a:t>И</a:t>
            </a:r>
            <a:r>
              <a:rPr lang="ru-RU" sz="2800" dirty="0">
                <a:effectLst/>
                <a:latin typeface="Times New Roman" panose="02020603050405020304" pitchFamily="18" charset="0"/>
                <a:ea typeface="Corbel" panose="020B0503020204020204" pitchFamily="34" charset="0"/>
                <a:cs typeface="Times New Roman" panose="02020603050405020304" pitchFamily="18" charset="0"/>
              </a:rPr>
              <a:t>зучить теоретические положения и практический опыт по проблеме исследования;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Разработать комплекс, направленный на развитие двигательных способностей с учётом возрастных особенностей обучающихся; 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Применить разработанный комплекс в </a:t>
            </a:r>
            <a:r>
              <a:rPr kumimoji="0" lang="ru-RU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образовательном процессе.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1"/>
          <p:cNvSpPr>
            <a:spLocks noChangeArrowheads="1"/>
          </p:cNvSpPr>
          <p:nvPr/>
        </p:nvSpPr>
        <p:spPr bwMode="auto">
          <a:xfrm>
            <a:off x="500034" y="228600"/>
            <a:ext cx="81439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1" hangingPunct="1">
              <a:buClr>
                <a:schemeClr val="bg2"/>
              </a:buClr>
              <a:buSzPct val="75000"/>
              <a:buFont typeface="Times New Roman" pitchFamily="18" charset="0"/>
              <a:buNone/>
            </a:pPr>
            <a:r>
              <a:rPr lang="ru-RU" altLang="ru-RU" sz="48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Гипотеза  исследования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57200" y="1219200"/>
            <a:ext cx="82296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indent="-51435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В настоящем исследовании применялись следующие методы исследования: </a:t>
            </a:r>
          </a:p>
          <a:p>
            <a:pPr marL="514350" indent="-514350"/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	1. Теоретический анализ литературы по проблеме исследования.</a:t>
            </a:r>
          </a:p>
          <a:p>
            <a:pPr marL="514350" indent="-514350"/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	2. Педагогическое наблюдение.  </a:t>
            </a:r>
          </a:p>
          <a:p>
            <a:pPr marL="514350" indent="-514350"/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	3. Тестирование.</a:t>
            </a:r>
          </a:p>
          <a:p>
            <a:pPr marL="514350" indent="-514350"/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	4. Педагогический эксперимент.</a:t>
            </a:r>
          </a:p>
          <a:p>
            <a:pPr marL="514350" indent="-514350"/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     5. Методы математической статистики.</a:t>
            </a:r>
          </a:p>
          <a:p>
            <a:pPr algn="just"/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2490788" y="333375"/>
            <a:ext cx="510845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 eaLnBrk="1" hangingPunct="1">
              <a:buClr>
                <a:schemeClr val="bg2"/>
              </a:buClr>
              <a:buSzPct val="75000"/>
              <a:buFont typeface="Times New Roman" pitchFamily="18" charset="0"/>
              <a:buNone/>
            </a:pPr>
            <a:r>
              <a:rPr lang="ru-RU" altLang="ru-RU" sz="34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исследования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2400" y="152400"/>
            <a:ext cx="8839200" cy="647700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https://atlasplitki.ru/sites/default/files/piemme-valentino-boiserie-avorio-seta-30x60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36793" y="3384786"/>
            <a:ext cx="77867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эксперименте принимали участие 18 обучающихся 14-15 лет. 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Контрольная группа - 9 человек;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-Экспериментальная группа - 9 человек.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126231" y="328142"/>
            <a:ext cx="8891537" cy="63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hangingPunct="1">
              <a:lnSpc>
                <a:spcPct val="80000"/>
              </a:lnSpc>
              <a:buClr>
                <a:srgbClr val="000000"/>
              </a:buClr>
              <a:buSzPct val="100000"/>
              <a:buFont typeface="Wingdings" pitchFamily="2" charset="2"/>
              <a:buNone/>
            </a:pPr>
            <a:r>
              <a:rPr lang="ru-RU" altLang="ru-RU" sz="44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и база исследования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8250" y="1000262"/>
            <a:ext cx="77867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Эксперимент проводился на базе МБОУ «СШ №155 им. Героя Советского Союза Мартынова Д. Д.» в период с января 2021 г. по май 2021 г.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2413</TotalTime>
  <Words>928</Words>
  <Application>Microsoft Office PowerPoint</Application>
  <PresentationFormat>Экран (4:3)</PresentationFormat>
  <Paragraphs>89</Paragraphs>
  <Slides>18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Презентация PowerPoint</vt:lpstr>
      <vt:lpstr>Презентация PowerPoint</vt:lpstr>
      <vt:lpstr>Методологическая основа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HP</cp:lastModifiedBy>
  <cp:revision>255</cp:revision>
  <dcterms:created xsi:type="dcterms:W3CDTF">2019-05-19T09:13:50Z</dcterms:created>
  <dcterms:modified xsi:type="dcterms:W3CDTF">2021-06-25T11:10:49Z</dcterms:modified>
</cp:coreProperties>
</file>