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FC8A9-3DC7-4BFB-B180-96B514009E0A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1BA3B-1D88-4F4B-A033-3219FD5823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30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01BA3B-1D88-4F4B-A033-3219FD5823D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381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6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27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1084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60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763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017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125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0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83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0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517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8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82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86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60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9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7E49C-369E-4FC2-B847-BCFA66261C37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9D7685-59F9-4C26-9A1A-C5D101F02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26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890" y="-3318"/>
            <a:ext cx="9144000" cy="2327419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>
                <a:solidFill>
                  <a:schemeClr val="tx1"/>
                </a:solidFill>
              </a:rPr>
              <a:t>ВЫПУСКНАЯ КВАЛИФИКАЦИОННАЯ РАБОТА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6800" y="2659929"/>
            <a:ext cx="9144000" cy="1655762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ЛЕГИОНЫ ПОЗДНЕРЕСПУБЛИКАНСКОГО </a:t>
            </a:r>
            <a:r>
              <a:rPr lang="ru-RU" b="1" dirty="0" smtClean="0">
                <a:solidFill>
                  <a:schemeClr val="tx1"/>
                </a:solidFill>
              </a:rPr>
              <a:t>РИМА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ru-RU" b="1" dirty="0">
                <a:solidFill>
                  <a:schemeClr val="tx1"/>
                </a:solidFill>
              </a:rPr>
              <a:t>в рамках изучения школьного факультативного курса</a:t>
            </a:r>
          </a:p>
          <a:p>
            <a:r>
              <a:rPr lang="ru-RU" b="1" dirty="0">
                <a:solidFill>
                  <a:schemeClr val="tx1"/>
                </a:solidFill>
              </a:rPr>
              <a:t>«Военное искусство древнего Рима»)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1890" y="4315691"/>
            <a:ext cx="87837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 smtClean="0"/>
              <a:t>Выполнил</a:t>
            </a:r>
            <a:r>
              <a:rPr lang="ru-RU" dirty="0"/>
              <a:t>: </a:t>
            </a:r>
            <a:r>
              <a:rPr lang="ru-RU" dirty="0" smtClean="0"/>
              <a:t>Донников М.Ю. </a:t>
            </a:r>
            <a:r>
              <a:rPr lang="ru-RU" dirty="0"/>
              <a:t>студент 5 курса Исторического факультета Красноярского государственного педагогического университета им. В. П. Астафьева. </a:t>
            </a:r>
          </a:p>
          <a:p>
            <a:r>
              <a:rPr lang="ru-RU" dirty="0"/>
              <a:t>Направление подготовки 44.03.05 Педагогическое образование (с двумя профилями подготовки) Направленность (профиль) образовательной программы История и </a:t>
            </a:r>
            <a:r>
              <a:rPr lang="ru-RU" dirty="0" smtClean="0"/>
              <a:t>обществознание </a:t>
            </a:r>
            <a:endParaRPr lang="ru-RU" dirty="0"/>
          </a:p>
          <a:p>
            <a:r>
              <a:rPr lang="ru-RU" dirty="0"/>
              <a:t>Научный руководитель: </a:t>
            </a:r>
            <a:r>
              <a:rPr lang="ru-RU" dirty="0" err="1"/>
              <a:t>Соловьянов</a:t>
            </a:r>
            <a:r>
              <a:rPr lang="ru-RU" dirty="0"/>
              <a:t> Н.И., доцент кафедры всеобщей истории </a:t>
            </a:r>
          </a:p>
        </p:txBody>
      </p:sp>
    </p:spTree>
    <p:extLst>
      <p:ext uri="{BB962C8B-B14F-4D97-AF65-F5344CB8AC3E}">
        <p14:creationId xmlns:p14="http://schemas.microsoft.com/office/powerpoint/2010/main" val="190643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0619" y="210419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dirty="0" smtClean="0"/>
              <a:t>Краткое содержание глав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706709"/>
            <a:ext cx="1052945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первой главе раскрываются задачи поставленные в данной работе</a:t>
            </a:r>
            <a:r>
              <a:rPr lang="en-US" sz="2400" dirty="0" smtClean="0"/>
              <a:t>:</a:t>
            </a:r>
          </a:p>
          <a:p>
            <a:r>
              <a:rPr lang="ru-RU" sz="2400" dirty="0" smtClean="0"/>
              <a:t>дается </a:t>
            </a:r>
            <a:r>
              <a:rPr lang="ru-RU" sz="2400" dirty="0"/>
              <a:t>общая характеристика римской военной организации во </a:t>
            </a:r>
            <a:r>
              <a:rPr lang="en-US" sz="2400" dirty="0"/>
              <a:t>II</a:t>
            </a:r>
            <a:r>
              <a:rPr lang="ru-RU" sz="2400" dirty="0"/>
              <a:t>-</a:t>
            </a:r>
            <a:r>
              <a:rPr lang="en-US" sz="2400" dirty="0"/>
              <a:t>I</a:t>
            </a:r>
            <a:r>
              <a:rPr lang="ru-RU" sz="2400" dirty="0"/>
              <a:t> вв. до н. э. Описываются структурные элементы легиона. Дается характеристика вооружения и снаряжения воинов легиона. Показывается тактика действий легионеров в боевых условиях.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Во второй главе поставленные нами задачи раскрываются более детально на примере 12 легионов. В этой главе рассказывается о быте и жизненном укладе легионеров, а так же их военные походы.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071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5637" y="0"/>
            <a:ext cx="858981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  <a:p>
            <a:r>
              <a:rPr lang="ru-RU" sz="2400" dirty="0"/>
              <a:t>Третья глава делится на два параграфа.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В </a:t>
            </a:r>
            <a:r>
              <a:rPr lang="ru-RU" sz="2400" dirty="0"/>
              <a:t>первом параграфе дается общее описание факультативных занятий их цели функции и другие отличительные черты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/>
              <a:t>Во втором параграфе </a:t>
            </a:r>
            <a:r>
              <a:rPr lang="ru-RU" sz="2400" dirty="0" smtClean="0"/>
              <a:t>была </a:t>
            </a:r>
            <a:r>
              <a:rPr lang="ru-RU" sz="2400" dirty="0"/>
              <a:t>составлена рабочая программа факультативного курса по теме «легионы позднереспубликанского Рима».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/>
              <a:t>П</a:t>
            </a:r>
            <a:r>
              <a:rPr lang="ru-RU" sz="2400" dirty="0" smtClean="0"/>
              <a:t>рограмма </a:t>
            </a:r>
            <a:r>
              <a:rPr lang="ru-RU" sz="2400" dirty="0"/>
              <a:t>составлена в соответствии с государственными требованиями и содержит в себе все основные части. Представлены цели и задачи рабочей программы, технологии, используемые при изучении курса, количество часов, а также виды работ, выполняемых учащимися.</a:t>
            </a:r>
          </a:p>
        </p:txBody>
      </p:sp>
    </p:spTree>
    <p:extLst>
      <p:ext uri="{BB962C8B-B14F-4D97-AF65-F5344CB8AC3E}">
        <p14:creationId xmlns:p14="http://schemas.microsoft.com/office/powerpoint/2010/main" val="2928451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3054" y="18252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Выводы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2618" y="969818"/>
            <a:ext cx="863138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</a:rPr>
              <a:t>Выводы исследования были написаны в заключительной части. В ней было показано, что в данной работе были раскрыты все поставленные задачи, а именно.</a:t>
            </a:r>
          </a:p>
          <a:p>
            <a:endParaRPr lang="ru-RU" sz="2400" b="1" dirty="0">
              <a:solidFill>
                <a:srgbClr val="000000"/>
              </a:solidFill>
              <a:latin typeface="AcadEref" panose="02000500000000020003" pitchFamily="2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AcadEref" panose="02000500000000020003" pitchFamily="2" charset="0"/>
              </a:rPr>
              <a:t>В первых двух главах мы:</a:t>
            </a:r>
            <a:endParaRPr lang="ru-RU" sz="2400" dirty="0" smtClean="0">
              <a:latin typeface="AcadEref" panose="02000500000000020003" pitchFamily="2" charset="0"/>
            </a:endParaRPr>
          </a:p>
          <a:p>
            <a:r>
              <a:rPr lang="ru-RU" sz="2400" dirty="0"/>
              <a:t>1. дали общую характеристику римской военной организации во </a:t>
            </a:r>
            <a:r>
              <a:rPr lang="en-US" sz="2400" dirty="0"/>
              <a:t>II</a:t>
            </a:r>
            <a:r>
              <a:rPr lang="ru-RU" sz="2400" dirty="0"/>
              <a:t>-</a:t>
            </a:r>
            <a:r>
              <a:rPr lang="en-US" sz="2400" dirty="0"/>
              <a:t>I</a:t>
            </a:r>
            <a:r>
              <a:rPr lang="ru-RU" sz="2400" dirty="0"/>
              <a:t> вв. до н. э.</a:t>
            </a:r>
          </a:p>
          <a:p>
            <a:r>
              <a:rPr lang="ru-RU" sz="2400" dirty="0"/>
              <a:t>2. Описали структурные элементы легиона.</a:t>
            </a:r>
          </a:p>
          <a:p>
            <a:r>
              <a:rPr lang="ru-RU" sz="2400" dirty="0"/>
              <a:t>3. Дали характеристику вооружения и снаряжения воинов легиона.</a:t>
            </a:r>
          </a:p>
          <a:p>
            <a:r>
              <a:rPr lang="ru-RU" sz="2400" dirty="0"/>
              <a:t>4. Охарактеризовали тактику действий легионеров в боевых условиях</a:t>
            </a:r>
          </a:p>
          <a:p>
            <a:endParaRPr lang="en-US" sz="2400" dirty="0" smtClean="0">
              <a:solidFill>
                <a:srgbClr val="000000"/>
              </a:solidFill>
              <a:latin typeface="AcadEref" panose="02000500000000020003" pitchFamily="2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</a:rPr>
              <a:t>В третьей главе </a:t>
            </a:r>
            <a:r>
              <a:rPr lang="ru-RU" sz="2400" dirty="0">
                <a:solidFill>
                  <a:srgbClr val="000000"/>
                </a:solidFill>
              </a:rPr>
              <a:t>мы </a:t>
            </a:r>
            <a:r>
              <a:rPr lang="ru-RU" sz="2400" dirty="0" smtClean="0">
                <a:solidFill>
                  <a:srgbClr val="000000"/>
                </a:solidFill>
              </a:rPr>
              <a:t>разработали </a:t>
            </a:r>
            <a:r>
              <a:rPr lang="ru-RU" sz="2400" dirty="0">
                <a:solidFill>
                  <a:srgbClr val="000000"/>
                </a:solidFill>
              </a:rPr>
              <a:t>методическую программу по теме «легионы позднереспубликанского Рима» в рамках факультативного курса.</a:t>
            </a:r>
            <a:endParaRPr lang="ru-RU" sz="2400" dirty="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989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7894" y="168625"/>
            <a:ext cx="46137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Актуальность темы</a:t>
            </a:r>
            <a:endParaRPr lang="ru-RU" sz="44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4618" y="1554930"/>
            <a:ext cx="9933709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Особая роль отводится предмету история. Важную роль занимает курс истории древнего мира. Изучая историю Древнего мира в 5 классе, дети узнают основные понятия и умения, которые в дальнейшем нужны для материала в последующих классах. Поэтому необходимо хорошо сформировать эти умения.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Нужно отметить, что учебники по истории для 5 классов включают в себя достаточно информации, однако некоторые темы недостаточно раскрыты. В школьном курсе истории древнего мира в разделе «Древний Рим» уделяется внимание римской военной истории, военной организации римской державы и ее завоеваниям. Для лучшего раскрытия этих тем мы предлагаем лучше изучить их в нашей работе.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25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15898" y="120134"/>
            <a:ext cx="72282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+mj-lt"/>
              </a:rPr>
              <a:t>Объект и предмет исследования </a:t>
            </a:r>
            <a:endParaRPr lang="ru-RU" sz="4000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9199" y="2496418"/>
            <a:ext cx="10086109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 исследования –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военная организация позднереспубликанского Древнего Рима в рамках факультативного курса.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исследования –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изучения военной организации позднереспубликанского Древнего Рима в рамках факультативного курса.</a:t>
            </a:r>
          </a:p>
        </p:txBody>
      </p:sp>
    </p:spTree>
    <p:extLst>
      <p:ext uri="{BB962C8B-B14F-4D97-AF65-F5344CB8AC3E}">
        <p14:creationId xmlns:p14="http://schemas.microsoft.com/office/powerpoint/2010/main" val="417087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4" y="2344088"/>
            <a:ext cx="10723418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работы –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выявить особенности и значение изучения организации, структуры и тактики боевых действий римского легиона в позднее республиканское время (II-I вв. до н. э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.).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20645" y="196334"/>
            <a:ext cx="52421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latin typeface="+mj-lt"/>
              </a:rPr>
              <a:t>Цель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68996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79493" y="0"/>
            <a:ext cx="65085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latin typeface="+mj-lt"/>
              </a:rPr>
              <a:t>Задачи исследования </a:t>
            </a:r>
            <a:endParaRPr lang="ru-RU" sz="54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3563" y="1097593"/>
            <a:ext cx="10030691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Задачи: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Дать общую характеристику римской военной организации во II-I вв. до н. э.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Описать структурные элементы легиона.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Дать характеристику вооружения и снаряжения воинов легиона.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Охарактеризовать тактику действий легионеров в боевых условиях.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Разработать методическую программу по теме «легионы позднереспубликанского Рима» в рамках факультативного курса.</a:t>
            </a:r>
          </a:p>
        </p:txBody>
      </p:sp>
    </p:spTree>
    <p:extLst>
      <p:ext uri="{BB962C8B-B14F-4D97-AF65-F5344CB8AC3E}">
        <p14:creationId xmlns:p14="http://schemas.microsoft.com/office/powerpoint/2010/main" val="2644166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9309" y="1136073"/>
            <a:ext cx="97951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endParaRPr lang="ru-RU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Методология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исследования -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исследовании данной темы мы основывались на применении принципов анализа и синтеза в отношении исторических источников и историографической литературы.</a:t>
            </a:r>
          </a:p>
        </p:txBody>
      </p:sp>
    </p:spTree>
    <p:extLst>
      <p:ext uri="{BB962C8B-B14F-4D97-AF65-F5344CB8AC3E}">
        <p14:creationId xmlns:p14="http://schemas.microsoft.com/office/powerpoint/2010/main" val="576658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545" y="1194505"/>
            <a:ext cx="94626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Источники и историография.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качестве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нарративных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источников в работе используются произведения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Диодора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Сицилийского, Дионисия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Галикарнасского, Тита Ливия,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Полибия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Полиэна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Саллюстия</a:t>
            </a:r>
            <a:r>
              <a:rPr lang="ru-RU" sz="2400" dirty="0" smtClean="0">
                <a:solidFill>
                  <a:srgbClr val="99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обширной научно-исторической литературы мы воспо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ьзова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ись работами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А.А.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Батузова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Г. 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Дельбрюка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Н.И.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Соловьянова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Т. Моммзена, Я.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Боэка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Марквардта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Г.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Альфелди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 Б.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Добсона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дсуорти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П.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Хо</a:t>
            </a:r>
            <a:r>
              <a:rPr lang="ru-RU" sz="2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лдера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Дж. 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Лендеринга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Што</a:t>
            </a:r>
            <a:r>
              <a:rPr lang="ru-RU" sz="2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лла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351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1055684"/>
            <a:ext cx="1058487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Степень изученности проблемы.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Методических работ по теме Древний мир достаточно, однако конкретно по тематике древнего Рима и в частности по теме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«легионы позднереспубликанского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рима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так много. Поэтому степень изученности данной темы небольшая, что дает возможность изучить данную тему.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65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7017" y="2136339"/>
            <a:ext cx="967047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Содержание работы.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Выпускная квалификационная работа состоит из введения, трех глав основной части, заключения, библиографии.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данной работы обусловлена самими целями и задачами 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работы..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25171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225</TotalTime>
  <Words>733</Words>
  <Application>Microsoft Office PowerPoint</Application>
  <PresentationFormat>Широкоэкранный</PresentationFormat>
  <Paragraphs>58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AcadEref</vt:lpstr>
      <vt:lpstr>Arial</vt:lpstr>
      <vt:lpstr>Calibri</vt:lpstr>
      <vt:lpstr>Times New Roman</vt:lpstr>
      <vt:lpstr>Trebuchet MS</vt:lpstr>
      <vt:lpstr>Wingdings 3</vt:lpstr>
      <vt:lpstr>Аспект</vt:lpstr>
      <vt:lpstr>  ВЫПУСКНАЯ КВАЛИФИКАЦИОННАЯ РАБОТА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ВЫПУСКНАЯ КВАЛИФИКАЦИОННАЯ РАБОТА</dc:title>
  <dc:creator>Daria Shik</dc:creator>
  <cp:lastModifiedBy>Daria Shik</cp:lastModifiedBy>
  <cp:revision>18</cp:revision>
  <dcterms:created xsi:type="dcterms:W3CDTF">2021-05-28T07:46:19Z</dcterms:created>
  <dcterms:modified xsi:type="dcterms:W3CDTF">2021-06-23T13:02:45Z</dcterms:modified>
</cp:coreProperties>
</file>