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sldIdLst>
    <p:sldId id="257" r:id="rId2"/>
    <p:sldId id="275" r:id="rId3"/>
    <p:sldId id="258" r:id="rId4"/>
    <p:sldId id="279" r:id="rId5"/>
    <p:sldId id="264" r:id="rId6"/>
    <p:sldId id="267" r:id="rId7"/>
    <p:sldId id="266" r:id="rId8"/>
    <p:sldId id="276" r:id="rId9"/>
    <p:sldId id="277" r:id="rId10"/>
    <p:sldId id="274" r:id="rId11"/>
    <p:sldId id="280" r:id="rId12"/>
    <p:sldId id="273" r:id="rId13"/>
    <p:sldId id="28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6" d="100"/>
          <a:sy n="86" d="100"/>
        </p:scale>
        <p:origin x="135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F1764-7BE9-4B35-B8CD-28A038B5E477}" type="datetimeFigureOut">
              <a:rPr lang="ru-RU" smtClean="0"/>
              <a:t>17.12.2020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48D3E-EACA-4D92-825D-10B30EF0680E}" type="slidenum">
              <a:rPr lang="ru-RU" smtClean="0"/>
              <a:t>‹#›</a:t>
            </a:fld>
            <a:endParaRPr lang="ru-RU"/>
          </a:p>
        </p:txBody>
      </p:sp>
    </p:spTree>
    <p:extLst>
      <p:ext uri="{BB962C8B-B14F-4D97-AF65-F5344CB8AC3E}">
        <p14:creationId xmlns:p14="http://schemas.microsoft.com/office/powerpoint/2010/main" val="239216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EF9E42-9ADD-4DF6-8B07-D69EBADB1863}"/>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039461E9-2741-4689-98FB-A4D0409B29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B37FE895-DFBF-42E2-B9E7-390397485089}"/>
              </a:ext>
            </a:extLst>
          </p:cNvPr>
          <p:cNvSpPr>
            <a:spLocks noGrp="1"/>
          </p:cNvSpPr>
          <p:nvPr>
            <p:ph type="dt" sz="half" idx="10"/>
          </p:nvPr>
        </p:nvSpPr>
        <p:spPr/>
        <p:txBody>
          <a:bodyPr/>
          <a:lstStyle/>
          <a:p>
            <a:fld id="{7EAF463A-BC7C-46EE-9F1E-7F377CCA4891}" type="datetimeFigureOut">
              <a:rPr lang="en-US" smtClean="0"/>
              <a:pPr/>
              <a:t>12/17/2020</a:t>
            </a:fld>
            <a:endParaRPr lang="en-US"/>
          </a:p>
        </p:txBody>
      </p:sp>
      <p:sp>
        <p:nvSpPr>
          <p:cNvPr id="5" name="Нижний колонтитул 4">
            <a:extLst>
              <a:ext uri="{FF2B5EF4-FFF2-40B4-BE49-F238E27FC236}">
                <a16:creationId xmlns:a16="http://schemas.microsoft.com/office/drawing/2014/main" id="{8A5EC6A7-CEF5-4AA9-9FCC-38D72CE1518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E4A43A2-A8A9-4A97-8FB4-B29176512D09}"/>
              </a:ext>
            </a:extLst>
          </p:cNvPr>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57319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B74074-D00A-478E-B546-C9B3E401A39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4259A55-4C7B-4441-8C74-94105F1BDD5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79B76EB-DD76-4FEE-9806-24D2E85CDC73}"/>
              </a:ext>
            </a:extLst>
          </p:cNvPr>
          <p:cNvSpPr>
            <a:spLocks noGrp="1"/>
          </p:cNvSpPr>
          <p:nvPr>
            <p:ph type="dt" sz="half" idx="10"/>
          </p:nvPr>
        </p:nvSpPr>
        <p:spPr/>
        <p:txBody>
          <a:bodyPr/>
          <a:lstStyle/>
          <a:p>
            <a:fld id="{7EAF463A-BC7C-46EE-9F1E-7F377CCA4891}" type="datetimeFigureOut">
              <a:rPr lang="en-US" smtClean="0"/>
              <a:pPr/>
              <a:t>12/17/2020</a:t>
            </a:fld>
            <a:endParaRPr lang="en-US"/>
          </a:p>
        </p:txBody>
      </p:sp>
      <p:sp>
        <p:nvSpPr>
          <p:cNvPr id="5" name="Нижний колонтитул 4">
            <a:extLst>
              <a:ext uri="{FF2B5EF4-FFF2-40B4-BE49-F238E27FC236}">
                <a16:creationId xmlns:a16="http://schemas.microsoft.com/office/drawing/2014/main" id="{8277CE04-F422-4BCF-BD98-5CDE9D18B05E}"/>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1C4A3C13-FD07-40AA-BD1C-AF5ECD695199}"/>
              </a:ext>
            </a:extLst>
          </p:cNvPr>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11695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FDB295A-ED4D-4CDD-A79E-A892B34A1FA5}"/>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3BF5DD2-692D-4167-BF01-2BA84D4B77DB}"/>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E265E6F-5C16-4581-86A5-A88A10272BC2}"/>
              </a:ext>
            </a:extLst>
          </p:cNvPr>
          <p:cNvSpPr>
            <a:spLocks noGrp="1"/>
          </p:cNvSpPr>
          <p:nvPr>
            <p:ph type="dt" sz="half" idx="10"/>
          </p:nvPr>
        </p:nvSpPr>
        <p:spPr/>
        <p:txBody>
          <a:bodyPr/>
          <a:lstStyle/>
          <a:p>
            <a:fld id="{7EAF463A-BC7C-46EE-9F1E-7F377CCA4891}" type="datetimeFigureOut">
              <a:rPr lang="en-US" smtClean="0"/>
              <a:pPr/>
              <a:t>12/17/2020</a:t>
            </a:fld>
            <a:endParaRPr lang="en-US"/>
          </a:p>
        </p:txBody>
      </p:sp>
      <p:sp>
        <p:nvSpPr>
          <p:cNvPr id="5" name="Нижний колонтитул 4">
            <a:extLst>
              <a:ext uri="{FF2B5EF4-FFF2-40B4-BE49-F238E27FC236}">
                <a16:creationId xmlns:a16="http://schemas.microsoft.com/office/drawing/2014/main" id="{9BBF9C34-81A7-4670-A9FE-10A7A3997EC9}"/>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A0E0C6D7-91C9-492E-AE1C-091EAFFBC0CB}"/>
              </a:ext>
            </a:extLst>
          </p:cNvPr>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3342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3CE615-5EE5-4713-8E8C-C0403A57167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93D747E-BD1D-4506-B691-9F32A332BCA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9D33437-4AD6-494C-9077-A11B0DCD74ED}"/>
              </a:ext>
            </a:extLst>
          </p:cNvPr>
          <p:cNvSpPr>
            <a:spLocks noGrp="1"/>
          </p:cNvSpPr>
          <p:nvPr>
            <p:ph type="dt" sz="half" idx="10"/>
          </p:nvPr>
        </p:nvSpPr>
        <p:spPr/>
        <p:txBody>
          <a:bodyPr/>
          <a:lstStyle/>
          <a:p>
            <a:fld id="{7EAF463A-BC7C-46EE-9F1E-7F377CCA4891}" type="datetimeFigureOut">
              <a:rPr lang="en-US" smtClean="0"/>
              <a:pPr/>
              <a:t>12/17/2020</a:t>
            </a:fld>
            <a:endParaRPr lang="en-US"/>
          </a:p>
        </p:txBody>
      </p:sp>
      <p:sp>
        <p:nvSpPr>
          <p:cNvPr id="5" name="Нижний колонтитул 4">
            <a:extLst>
              <a:ext uri="{FF2B5EF4-FFF2-40B4-BE49-F238E27FC236}">
                <a16:creationId xmlns:a16="http://schemas.microsoft.com/office/drawing/2014/main" id="{797F77AB-F02C-46CF-BF95-50C106A5B38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C824ABD0-2AA1-413D-84F5-1250D2463E4F}"/>
              </a:ext>
            </a:extLst>
          </p:cNvPr>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210057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1FE391-535D-45C9-80FE-0A757FD045CD}"/>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BC8236F1-16AC-4E4E-B8D5-CBF40C04D6D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5947491-80BF-49A8-BFD5-820794B06DEA}"/>
              </a:ext>
            </a:extLst>
          </p:cNvPr>
          <p:cNvSpPr>
            <a:spLocks noGrp="1"/>
          </p:cNvSpPr>
          <p:nvPr>
            <p:ph type="dt" sz="half" idx="10"/>
          </p:nvPr>
        </p:nvSpPr>
        <p:spPr/>
        <p:txBody>
          <a:bodyPr/>
          <a:lstStyle/>
          <a:p>
            <a:fld id="{7EAF463A-BC7C-46EE-9F1E-7F377CCA4891}" type="datetimeFigureOut">
              <a:rPr lang="en-US" smtClean="0"/>
              <a:pPr/>
              <a:t>12/17/2020</a:t>
            </a:fld>
            <a:endParaRPr lang="en-US"/>
          </a:p>
        </p:txBody>
      </p:sp>
      <p:sp>
        <p:nvSpPr>
          <p:cNvPr id="5" name="Нижний колонтитул 4">
            <a:extLst>
              <a:ext uri="{FF2B5EF4-FFF2-40B4-BE49-F238E27FC236}">
                <a16:creationId xmlns:a16="http://schemas.microsoft.com/office/drawing/2014/main" id="{BA4A6243-0A6E-40AE-9CF7-0B873F78F1F6}"/>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B392ABF2-FF07-4507-984E-CCB631307BE3}"/>
              </a:ext>
            </a:extLst>
          </p:cNvPr>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0814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4906B2-AF87-4956-837C-6CB6B06C2B2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1362BD8-ACC8-47AA-BDCB-4AFD858690FD}"/>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53A4B5E-EF67-43EC-84A4-9DEF0B6CFB3D}"/>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B5B15A7-0A20-49F6-BF99-320FBF56BAD2}"/>
              </a:ext>
            </a:extLst>
          </p:cNvPr>
          <p:cNvSpPr>
            <a:spLocks noGrp="1"/>
          </p:cNvSpPr>
          <p:nvPr>
            <p:ph type="dt" sz="half" idx="10"/>
          </p:nvPr>
        </p:nvSpPr>
        <p:spPr/>
        <p:txBody>
          <a:bodyPr/>
          <a:lstStyle/>
          <a:p>
            <a:fld id="{7EAF463A-BC7C-46EE-9F1E-7F377CCA4891}" type="datetimeFigureOut">
              <a:rPr lang="en-US" smtClean="0"/>
              <a:pPr/>
              <a:t>12/17/2020</a:t>
            </a:fld>
            <a:endParaRPr lang="en-US"/>
          </a:p>
        </p:txBody>
      </p:sp>
      <p:sp>
        <p:nvSpPr>
          <p:cNvPr id="6" name="Нижний колонтитул 5">
            <a:extLst>
              <a:ext uri="{FF2B5EF4-FFF2-40B4-BE49-F238E27FC236}">
                <a16:creationId xmlns:a16="http://schemas.microsoft.com/office/drawing/2014/main" id="{F88F448D-20C7-411C-AF47-613FD4C8E672}"/>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035C30A3-DEBC-46C3-9D8C-5C3DE0404F1E}"/>
              </a:ext>
            </a:extLst>
          </p:cNvPr>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38043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3E7093-769E-4480-B279-FE059F1A705D}"/>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AF40422-1565-4FD8-8A98-234ED08B521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E622E6FF-57E8-4D3E-A5C3-4DFF3F2B9433}"/>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8899F50-AD88-415B-B8D7-207BD609D71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77131758-295C-4E7F-8C09-620B643E2DA8}"/>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2E13AE2-7E55-4357-B09E-E24C93EFD5DA}"/>
              </a:ext>
            </a:extLst>
          </p:cNvPr>
          <p:cNvSpPr>
            <a:spLocks noGrp="1"/>
          </p:cNvSpPr>
          <p:nvPr>
            <p:ph type="dt" sz="half" idx="10"/>
          </p:nvPr>
        </p:nvSpPr>
        <p:spPr/>
        <p:txBody>
          <a:bodyPr/>
          <a:lstStyle/>
          <a:p>
            <a:fld id="{7EAF463A-BC7C-46EE-9F1E-7F377CCA4891}" type="datetimeFigureOut">
              <a:rPr lang="en-US" smtClean="0"/>
              <a:pPr/>
              <a:t>12/17/2020</a:t>
            </a:fld>
            <a:endParaRPr lang="en-US"/>
          </a:p>
        </p:txBody>
      </p:sp>
      <p:sp>
        <p:nvSpPr>
          <p:cNvPr id="8" name="Нижний колонтитул 7">
            <a:extLst>
              <a:ext uri="{FF2B5EF4-FFF2-40B4-BE49-F238E27FC236}">
                <a16:creationId xmlns:a16="http://schemas.microsoft.com/office/drawing/2014/main" id="{F290D5E0-4E45-48F0-B50E-EE89EEF37CB0}"/>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CB22D5EA-57FF-42CA-9B6E-7F2410735D54}"/>
              </a:ext>
            </a:extLst>
          </p:cNvPr>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73674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E9081B-25DD-47BB-A48C-701D7D4B7CD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3B8EC8F-A96D-4DAC-8238-9122925D5541}"/>
              </a:ext>
            </a:extLst>
          </p:cNvPr>
          <p:cNvSpPr>
            <a:spLocks noGrp="1"/>
          </p:cNvSpPr>
          <p:nvPr>
            <p:ph type="dt" sz="half" idx="10"/>
          </p:nvPr>
        </p:nvSpPr>
        <p:spPr/>
        <p:txBody>
          <a:bodyPr/>
          <a:lstStyle/>
          <a:p>
            <a:fld id="{7EAF463A-BC7C-46EE-9F1E-7F377CCA4891}" type="datetimeFigureOut">
              <a:rPr lang="en-US" smtClean="0"/>
              <a:pPr/>
              <a:t>12/17/2020</a:t>
            </a:fld>
            <a:endParaRPr lang="en-US"/>
          </a:p>
        </p:txBody>
      </p:sp>
      <p:sp>
        <p:nvSpPr>
          <p:cNvPr id="4" name="Нижний колонтитул 3">
            <a:extLst>
              <a:ext uri="{FF2B5EF4-FFF2-40B4-BE49-F238E27FC236}">
                <a16:creationId xmlns:a16="http://schemas.microsoft.com/office/drawing/2014/main" id="{77913A70-AF6B-45CA-A7CA-1E6210E3C89F}"/>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7471861F-8C66-4954-8058-16E1024E148D}"/>
              </a:ext>
            </a:extLst>
          </p:cNvPr>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70023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6A19E2A-AAAA-4346-BABB-84C5A5A982ED}"/>
              </a:ext>
            </a:extLst>
          </p:cNvPr>
          <p:cNvSpPr>
            <a:spLocks noGrp="1"/>
          </p:cNvSpPr>
          <p:nvPr>
            <p:ph type="dt" sz="half" idx="10"/>
          </p:nvPr>
        </p:nvSpPr>
        <p:spPr/>
        <p:txBody>
          <a:bodyPr/>
          <a:lstStyle/>
          <a:p>
            <a:fld id="{7EAF463A-BC7C-46EE-9F1E-7F377CCA4891}" type="datetimeFigureOut">
              <a:rPr lang="en-US" smtClean="0"/>
              <a:pPr/>
              <a:t>12/17/2020</a:t>
            </a:fld>
            <a:endParaRPr lang="en-US"/>
          </a:p>
        </p:txBody>
      </p:sp>
      <p:sp>
        <p:nvSpPr>
          <p:cNvPr id="3" name="Нижний колонтитул 2">
            <a:extLst>
              <a:ext uri="{FF2B5EF4-FFF2-40B4-BE49-F238E27FC236}">
                <a16:creationId xmlns:a16="http://schemas.microsoft.com/office/drawing/2014/main" id="{A7761448-34D8-4178-BBF3-4FD4EB9F0829}"/>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1DB2B1F9-4AE9-4F60-832D-3C20A73D3CFA}"/>
              </a:ext>
            </a:extLst>
          </p:cNvPr>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70675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CA5B45-E70C-4062-997C-56A17953B051}"/>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5E4256BC-ADAC-4B93-AFC8-F14F374FEC2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FC59984-DB75-44F0-80E3-494B3BB1D2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99C4912C-AB5E-499B-8CEC-F15C92EC9B34}"/>
              </a:ext>
            </a:extLst>
          </p:cNvPr>
          <p:cNvSpPr>
            <a:spLocks noGrp="1"/>
          </p:cNvSpPr>
          <p:nvPr>
            <p:ph type="dt" sz="half" idx="10"/>
          </p:nvPr>
        </p:nvSpPr>
        <p:spPr/>
        <p:txBody>
          <a:bodyPr/>
          <a:lstStyle/>
          <a:p>
            <a:fld id="{7EAF463A-BC7C-46EE-9F1E-7F377CCA4891}" type="datetimeFigureOut">
              <a:rPr lang="en-US" smtClean="0"/>
              <a:pPr/>
              <a:t>12/17/2020</a:t>
            </a:fld>
            <a:endParaRPr lang="en-US"/>
          </a:p>
        </p:txBody>
      </p:sp>
      <p:sp>
        <p:nvSpPr>
          <p:cNvPr id="6" name="Нижний колонтитул 5">
            <a:extLst>
              <a:ext uri="{FF2B5EF4-FFF2-40B4-BE49-F238E27FC236}">
                <a16:creationId xmlns:a16="http://schemas.microsoft.com/office/drawing/2014/main" id="{E4901427-60A8-4B66-9C9A-A19293976C35}"/>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41035690-189A-4D1E-AD33-EF41DA445B54}"/>
              </a:ext>
            </a:extLst>
          </p:cNvPr>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8816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F9E24E-CA63-4C4E-BB51-2591B2EB34D3}"/>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9A17497F-A6A6-4FA2-9BE5-A880D758632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FA384A2C-6050-4074-BB92-A870840B15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797C2E75-46D4-4B13-88C8-9E88BE86970E}"/>
              </a:ext>
            </a:extLst>
          </p:cNvPr>
          <p:cNvSpPr>
            <a:spLocks noGrp="1"/>
          </p:cNvSpPr>
          <p:nvPr>
            <p:ph type="dt" sz="half" idx="10"/>
          </p:nvPr>
        </p:nvSpPr>
        <p:spPr/>
        <p:txBody>
          <a:bodyPr/>
          <a:lstStyle/>
          <a:p>
            <a:fld id="{7EAF463A-BC7C-46EE-9F1E-7F377CCA4891}" type="datetimeFigureOut">
              <a:rPr lang="en-US" smtClean="0"/>
              <a:pPr/>
              <a:t>12/17/2020</a:t>
            </a:fld>
            <a:endParaRPr lang="en-US"/>
          </a:p>
        </p:txBody>
      </p:sp>
      <p:sp>
        <p:nvSpPr>
          <p:cNvPr id="6" name="Нижний колонтитул 5">
            <a:extLst>
              <a:ext uri="{FF2B5EF4-FFF2-40B4-BE49-F238E27FC236}">
                <a16:creationId xmlns:a16="http://schemas.microsoft.com/office/drawing/2014/main" id="{74C6EF7F-058C-40A3-AF99-16199ABDD5E4}"/>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009176F3-F9D8-42CD-8AF6-5445BF20E14B}"/>
              </a:ext>
            </a:extLst>
          </p:cNvPr>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26995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93D047-DCF2-401D-93AC-D01A8F5419B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4464074-A41F-4F4C-AE1F-D8CEF296E80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2DFF24D-C96C-4D52-BF12-FAD750EAC1E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AF463A-BC7C-46EE-9F1E-7F377CCA4891}" type="datetimeFigureOut">
              <a:rPr lang="en-US" smtClean="0"/>
              <a:pPr/>
              <a:t>12/17/2020</a:t>
            </a:fld>
            <a:endParaRPr lang="en-US"/>
          </a:p>
        </p:txBody>
      </p:sp>
      <p:sp>
        <p:nvSpPr>
          <p:cNvPr id="5" name="Нижний колонтитул 4">
            <a:extLst>
              <a:ext uri="{FF2B5EF4-FFF2-40B4-BE49-F238E27FC236}">
                <a16:creationId xmlns:a16="http://schemas.microsoft.com/office/drawing/2014/main" id="{3BFD5A93-2589-42A9-92D6-747FF925039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7C1669BE-E662-4080-A8D6-909D639AA3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25900356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C680D0F-393C-4643-AAC5-4E9FE10DCE28}"/>
              </a:ext>
            </a:extLst>
          </p:cNvPr>
          <p:cNvPicPr>
            <a:picLocks noChangeAspect="1"/>
          </p:cNvPicPr>
          <p:nvPr/>
        </p:nvPicPr>
        <p:blipFill>
          <a:blip r:embed="rId2"/>
          <a:stretch>
            <a:fillRect/>
          </a:stretch>
        </p:blipFill>
        <p:spPr>
          <a:xfrm>
            <a:off x="-5062" y="76200"/>
            <a:ext cx="9062841" cy="6705600"/>
          </a:xfrm>
          <a:prstGeom prst="rect">
            <a:avLst/>
          </a:prstGeom>
        </p:spPr>
      </p:pic>
      <p:sp>
        <p:nvSpPr>
          <p:cNvPr id="2" name="Заголовок 1"/>
          <p:cNvSpPr>
            <a:spLocks noGrp="1"/>
          </p:cNvSpPr>
          <p:nvPr>
            <p:ph type="ctrTitle"/>
          </p:nvPr>
        </p:nvSpPr>
        <p:spPr>
          <a:xfrm>
            <a:off x="381000" y="381000"/>
            <a:ext cx="8915400" cy="6400800"/>
          </a:xfrm>
        </p:spPr>
        <p:txBody>
          <a:bodyPr>
            <a:noAutofit/>
          </a:bodyPr>
          <a:lstStyle/>
          <a:p>
            <a:pPr algn="ctr"/>
            <a:br>
              <a:rPr lang="ru-RU" sz="1800" dirty="0">
                <a:effectLst/>
                <a:latin typeface="Times New Roman" panose="02020603050405020304" pitchFamily="18" charset="0"/>
                <a:ea typeface="Calibri" panose="020F0502020204030204" pitchFamily="34" charset="0"/>
              </a:rPr>
            </a:br>
            <a:br>
              <a:rPr lang="ru-RU" sz="1800" dirty="0">
                <a:effectLst/>
                <a:latin typeface="Times New Roman" panose="02020603050405020304" pitchFamily="18" charset="0"/>
                <a:ea typeface="Calibri" panose="020F0502020204030204" pitchFamily="34" charset="0"/>
              </a:rPr>
            </a:br>
            <a:br>
              <a:rPr lang="ru-RU" sz="1800" dirty="0">
                <a:effectLst/>
                <a:latin typeface="Times New Roman" panose="02020603050405020304" pitchFamily="18" charset="0"/>
                <a:ea typeface="Calibri" panose="020F0502020204030204" pitchFamily="34" charset="0"/>
              </a:rPr>
            </a:br>
            <a:br>
              <a:rPr lang="ru-RU" sz="1800" dirty="0">
                <a:effectLst/>
                <a:latin typeface="Times New Roman" panose="02020603050405020304" pitchFamily="18" charset="0"/>
                <a:ea typeface="Calibri" panose="020F0502020204030204" pitchFamily="34" charset="0"/>
              </a:rPr>
            </a:br>
            <a:br>
              <a:rPr lang="ru-RU" sz="1800" dirty="0">
                <a:effectLst/>
                <a:latin typeface="Times New Roman" panose="02020603050405020304" pitchFamily="18" charset="0"/>
                <a:ea typeface="Calibri" panose="020F0502020204030204" pitchFamily="34" charset="0"/>
              </a:rPr>
            </a:br>
            <a:br>
              <a:rPr lang="ru-RU" sz="1800" dirty="0">
                <a:effectLst/>
                <a:latin typeface="Times New Roman" panose="02020603050405020304" pitchFamily="18" charset="0"/>
                <a:ea typeface="Calibri" panose="020F0502020204030204" pitchFamily="34" charset="0"/>
              </a:rPr>
            </a:br>
            <a:br>
              <a:rPr lang="ru-RU" sz="1800" dirty="0">
                <a:effectLst/>
                <a:latin typeface="Times New Roman" panose="02020603050405020304" pitchFamily="18" charset="0"/>
                <a:ea typeface="Calibri" panose="020F0502020204030204" pitchFamily="34" charset="0"/>
              </a:rPr>
            </a:br>
            <a:br>
              <a:rPr lang="ru-RU" sz="1800" dirty="0">
                <a:effectLst/>
                <a:latin typeface="Times New Roman" panose="02020603050405020304" pitchFamily="18" charset="0"/>
                <a:ea typeface="Calibri" panose="020F0502020204030204" pitchFamily="34" charset="0"/>
              </a:rPr>
            </a:br>
            <a:br>
              <a:rPr lang="ru-RU" sz="1800" dirty="0">
                <a:effectLst/>
                <a:latin typeface="Times New Roman" panose="02020603050405020304" pitchFamily="18" charset="0"/>
                <a:ea typeface="Calibri" panose="020F0502020204030204" pitchFamily="34" charset="0"/>
              </a:rPr>
            </a:br>
            <a:br>
              <a:rPr lang="ru-RU" sz="1800" dirty="0">
                <a:effectLst/>
                <a:latin typeface="Times New Roman" panose="02020603050405020304" pitchFamily="18" charset="0"/>
                <a:ea typeface="Calibri" panose="020F0502020204030204" pitchFamily="34" charset="0"/>
              </a:rPr>
            </a:br>
            <a:br>
              <a:rPr lang="ru-RU" sz="1800" dirty="0">
                <a:effectLst/>
                <a:latin typeface="Times New Roman" panose="02020603050405020304" pitchFamily="18" charset="0"/>
                <a:ea typeface="Calibri" panose="020F0502020204030204" pitchFamily="34" charset="0"/>
              </a:rPr>
            </a:br>
            <a:br>
              <a:rPr lang="ru-RU" sz="1800" dirty="0">
                <a:effectLst/>
                <a:latin typeface="Times New Roman" panose="02020603050405020304" pitchFamily="18" charset="0"/>
                <a:ea typeface="Calibri" panose="020F0502020204030204" pitchFamily="34" charset="0"/>
              </a:rPr>
            </a:br>
            <a:r>
              <a:rPr lang="ru-RU" sz="1800" dirty="0">
                <a:effectLst/>
                <a:latin typeface="Times New Roman" panose="02020603050405020304" pitchFamily="18" charset="0"/>
                <a:ea typeface="Calibri" panose="020F0502020204030204" pitchFamily="34" charset="0"/>
              </a:rPr>
              <a:t>МИНИCТЕPCТВO ПРОСВЕЩЕНИЯ РОССИЙСКОЙ ФЕДЕРАЦИИ </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Федеральное государственное бюджетное образовательное учреждение высшего образования</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«КРАСНОЯРСКИЙ ГОСУДАРСТВЕННЫЙ ПЕДАГОГИЧЕСКИЙ УНИВЕРСИТЕТ</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им. В.П.  АСТАФЬЕВА»</a:t>
            </a:r>
            <a:br>
              <a:rPr lang="ru-RU" sz="1600" dirty="0">
                <a:solidFill>
                  <a:schemeClr val="tx1"/>
                </a:solidFill>
                <a:latin typeface="Times New Roman" pitchFamily="18" charset="0"/>
                <a:cs typeface="Times New Roman" pitchFamily="18" charset="0"/>
              </a:rPr>
            </a:br>
            <a:r>
              <a:rPr lang="ru-RU" sz="1600" dirty="0">
                <a:solidFill>
                  <a:schemeClr val="tx1"/>
                </a:solidFill>
                <a:latin typeface="Times New Roman" pitchFamily="18" charset="0"/>
                <a:cs typeface="Times New Roman" pitchFamily="18" charset="0"/>
              </a:rPr>
              <a:t>Факультет начальных классов</a:t>
            </a:r>
            <a:br>
              <a:rPr lang="ru-RU" sz="1800" dirty="0">
                <a:solidFill>
                  <a:schemeClr val="tx1"/>
                </a:solidFill>
                <a:latin typeface="Times New Roman" pitchFamily="18" charset="0"/>
                <a:cs typeface="Times New Roman" pitchFamily="18" charset="0"/>
              </a:rPr>
            </a:br>
            <a:br>
              <a:rPr lang="ru-RU" sz="1800" dirty="0">
                <a:solidFill>
                  <a:schemeClr val="tx1"/>
                </a:solidFill>
                <a:latin typeface="Times New Roman" pitchFamily="18" charset="0"/>
                <a:cs typeface="Times New Roman" pitchFamily="18" charset="0"/>
              </a:rPr>
            </a:br>
            <a:br>
              <a:rPr lang="ru-RU" sz="1800" dirty="0">
                <a:solidFill>
                  <a:schemeClr val="tx1"/>
                </a:solidFill>
                <a:latin typeface="Times New Roman" pitchFamily="18" charset="0"/>
                <a:cs typeface="Times New Roman" pitchFamily="18" charset="0"/>
              </a:rPr>
            </a:br>
            <a:r>
              <a:rPr lang="ru-RU" sz="1800" b="0" dirty="0">
                <a:solidFill>
                  <a:schemeClr val="tx1"/>
                </a:solidFill>
                <a:latin typeface="Times New Roman" pitchFamily="18" charset="0"/>
                <a:cs typeface="Times New Roman" pitchFamily="18" charset="0"/>
              </a:rPr>
              <a:t> </a:t>
            </a:r>
            <a:br>
              <a:rPr lang="ru-RU" sz="1800" dirty="0">
                <a:solidFill>
                  <a:schemeClr val="tx1"/>
                </a:solidFill>
                <a:latin typeface="Times New Roman" pitchFamily="18" charset="0"/>
                <a:cs typeface="Times New Roman" pitchFamily="18" charset="0"/>
              </a:rPr>
            </a:br>
            <a:r>
              <a:rPr lang="ru-RU"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ГРУППОВАЯ ФОРМА РАБОТЫ КАК СРЕДСТВО ФОРМИРОВАНИЯ КОММУНИКАТИВНЫХ УНИВЕРСАЛЬНЫХ УЧЕБНЫХ ДЕЙСТВИЙ НА УРОКАХ РУССКОГО ЯЗЫКА У ОБУЧАЮЩИХСЯ С ТЯЖЕЛЫМИ НАРУШЕНИЯМИ РЕЧИ </a:t>
            </a:r>
            <a:br>
              <a:rPr lang="ru-RU" sz="1800" dirty="0">
                <a:solidFill>
                  <a:schemeClr val="tx1"/>
                </a:solidFill>
                <a:latin typeface="Times New Roman" pitchFamily="18" charset="0"/>
                <a:cs typeface="Times New Roman" pitchFamily="18" charset="0"/>
              </a:rPr>
            </a:br>
            <a:br>
              <a:rPr lang="ru-RU" sz="1800" dirty="0">
                <a:solidFill>
                  <a:schemeClr val="tx1"/>
                </a:solidFill>
                <a:latin typeface="Times New Roman" pitchFamily="18" charset="0"/>
                <a:cs typeface="Times New Roman" pitchFamily="18" charset="0"/>
              </a:rPr>
            </a:b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a:t>
            </a:r>
            <a:br>
              <a:rPr lang="ru-RU" sz="1800" dirty="0">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Красноярск 2020 </a:t>
            </a:r>
          </a:p>
        </p:txBody>
      </p:sp>
      <p:sp>
        <p:nvSpPr>
          <p:cNvPr id="4" name="Прямоугольник 3"/>
          <p:cNvSpPr/>
          <p:nvPr/>
        </p:nvSpPr>
        <p:spPr>
          <a:xfrm>
            <a:off x="4343400" y="4765119"/>
            <a:ext cx="4657600" cy="1538883"/>
          </a:xfrm>
          <a:prstGeom prst="rect">
            <a:avLst/>
          </a:prstGeom>
        </p:spPr>
        <p:txBody>
          <a:bodyPr wrap="square">
            <a:spAutoFit/>
          </a:bodyPr>
          <a:lstStyle/>
          <a:p>
            <a:r>
              <a:rPr lang="ru-RU" sz="1600" dirty="0">
                <a:latin typeface="Times New Roman" pitchFamily="18" charset="0"/>
                <a:cs typeface="Times New Roman" pitchFamily="18" charset="0"/>
              </a:rPr>
              <a:t>Руководитель: кандидат педагогических наук, доцент кафедры русского языка и методики его преподавания </a:t>
            </a:r>
          </a:p>
          <a:p>
            <a:r>
              <a:rPr lang="ru-RU" sz="1600" dirty="0">
                <a:latin typeface="Times New Roman" pitchFamily="18" charset="0"/>
                <a:cs typeface="Times New Roman" pitchFamily="18" charset="0"/>
              </a:rPr>
              <a:t>Кулакова Н.В. </a:t>
            </a:r>
          </a:p>
          <a:p>
            <a:r>
              <a:rPr lang="ru-RU" sz="1600" dirty="0">
                <a:latin typeface="Times New Roman" pitchFamily="18" charset="0"/>
                <a:cs typeface="Times New Roman" pitchFamily="18" charset="0"/>
              </a:rPr>
              <a:t>Обучающийся: Миссерёва Л.В.</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Рисунок 25" descr="Ручка, Изолированные На Белом Фоне Стоковые фотографии - FreeImages.com">
            <a:extLst>
              <a:ext uri="{FF2B5EF4-FFF2-40B4-BE49-F238E27FC236}">
                <a16:creationId xmlns:a16="http://schemas.microsoft.com/office/drawing/2014/main" id="{45C98FBA-B3EF-4D70-8F81-31694FC06D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41117" y="1406488"/>
            <a:ext cx="503238" cy="746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Рисунок 24" descr="Премиум векторы | Красная лиса на белом фоне">
            <a:extLst>
              <a:ext uri="{FF2B5EF4-FFF2-40B4-BE49-F238E27FC236}">
                <a16:creationId xmlns:a16="http://schemas.microsoft.com/office/drawing/2014/main" id="{AD6518FB-D62D-4458-9820-BC7C4A2B3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378745"/>
            <a:ext cx="876300" cy="8461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Рисунок 21" descr="Картинка машины Белый фон">
            <a:extLst>
              <a:ext uri="{FF2B5EF4-FFF2-40B4-BE49-F238E27FC236}">
                <a16:creationId xmlns:a16="http://schemas.microsoft.com/office/drawing/2014/main" id="{02FD4D5F-ABC0-43BE-B131-8BD70231B2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2930" t="19769" r="13116" b="18314"/>
          <a:stretch>
            <a:fillRect/>
          </a:stretch>
        </p:blipFill>
        <p:spPr bwMode="auto">
          <a:xfrm>
            <a:off x="2335601" y="1406488"/>
            <a:ext cx="1341438" cy="701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Рисунок 10">
            <a:extLst>
              <a:ext uri="{FF2B5EF4-FFF2-40B4-BE49-F238E27FC236}">
                <a16:creationId xmlns:a16="http://schemas.microsoft.com/office/drawing/2014/main" id="{5E1D32E9-3F8C-4130-B4DB-1615C58598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989" t="48543" r="70206" b="44826"/>
          <a:stretch>
            <a:fillRect/>
          </a:stretch>
        </p:blipFill>
        <p:spPr bwMode="auto">
          <a:xfrm>
            <a:off x="1066492" y="2340019"/>
            <a:ext cx="677863" cy="3730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Рисунок 11">
            <a:extLst>
              <a:ext uri="{FF2B5EF4-FFF2-40B4-BE49-F238E27FC236}">
                <a16:creationId xmlns:a16="http://schemas.microsoft.com/office/drawing/2014/main" id="{9E98B4A6-1EC2-4ED8-B997-96BB2E5AF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141" t="48700" r="58337" b="44659"/>
          <a:stretch>
            <a:fillRect/>
          </a:stretch>
        </p:blipFill>
        <p:spPr bwMode="auto">
          <a:xfrm>
            <a:off x="5867400" y="2351699"/>
            <a:ext cx="769938" cy="3270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Рисунок 12">
            <a:extLst>
              <a:ext uri="{FF2B5EF4-FFF2-40B4-BE49-F238E27FC236}">
                <a16:creationId xmlns:a16="http://schemas.microsoft.com/office/drawing/2014/main" id="{7412E00F-0F1B-42A2-B1F0-D2E8E2BF7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4444" t="48535" r="42822" b="45000"/>
          <a:stretch>
            <a:fillRect/>
          </a:stretch>
        </p:blipFill>
        <p:spPr bwMode="auto">
          <a:xfrm>
            <a:off x="4084637" y="2360382"/>
            <a:ext cx="1241425" cy="358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19">
            <a:extLst>
              <a:ext uri="{FF2B5EF4-FFF2-40B4-BE49-F238E27FC236}">
                <a16:creationId xmlns:a16="http://schemas.microsoft.com/office/drawing/2014/main" id="{0DB3B962-BB1B-4F4E-B32D-5C1A98678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5018" t="36272" r="45026" b="57600"/>
          <a:stretch>
            <a:fillRect/>
          </a:stretch>
        </p:blipFill>
        <p:spPr bwMode="auto">
          <a:xfrm>
            <a:off x="2495396" y="2449740"/>
            <a:ext cx="838200" cy="2968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Рисунок 20" descr="Футбольный мяч PNG фото">
            <a:extLst>
              <a:ext uri="{FF2B5EF4-FFF2-40B4-BE49-F238E27FC236}">
                <a16:creationId xmlns:a16="http://schemas.microsoft.com/office/drawing/2014/main" id="{F0B8826A-1EDB-4055-9BE2-0D91D9EBBB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378745"/>
            <a:ext cx="790575" cy="790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9">
            <a:extLst>
              <a:ext uri="{FF2B5EF4-FFF2-40B4-BE49-F238E27FC236}">
                <a16:creationId xmlns:a16="http://schemas.microsoft.com/office/drawing/2014/main" id="{D379D107-3336-4045-BF13-1F7459E9BBBF}"/>
              </a:ext>
            </a:extLst>
          </p:cNvPr>
          <p:cNvSpPr>
            <a:spLocks noChangeArrowheads="1"/>
          </p:cNvSpPr>
          <p:nvPr/>
        </p:nvSpPr>
        <p:spPr bwMode="auto">
          <a:xfrm>
            <a:off x="203560" y="550758"/>
            <a:ext cx="39327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0" lang="ru-RU" altLang="ru-RU"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Соотнесите звуковые схемы и картинки</a:t>
            </a:r>
            <a:r>
              <a:rPr kumimoji="0" lang="ru-RU" altLang="ru-RU" sz="11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ru-RU" altLang="ru-RU"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ru-RU"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3" name="Rectangle 10">
            <a:extLst>
              <a:ext uri="{FF2B5EF4-FFF2-40B4-BE49-F238E27FC236}">
                <a16:creationId xmlns:a16="http://schemas.microsoft.com/office/drawing/2014/main" id="{3D028570-1C95-4E04-AD99-A452F714AAD1}"/>
              </a:ext>
            </a:extLst>
          </p:cNvPr>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4" name="Rectangle 11">
            <a:extLst>
              <a:ext uri="{FF2B5EF4-FFF2-40B4-BE49-F238E27FC236}">
                <a16:creationId xmlns:a16="http://schemas.microsoft.com/office/drawing/2014/main" id="{E1E787E3-8C4C-47E0-8EDB-2100248D3DF0}"/>
              </a:ext>
            </a:extLst>
          </p:cNvPr>
          <p:cNvSpPr>
            <a:spLocks noChangeArrowheads="1"/>
          </p:cNvSpPr>
          <p:nvPr/>
        </p:nvSpPr>
        <p:spPr bwMode="auto">
          <a:xfrm>
            <a:off x="0" y="120332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Rectangle 12">
            <a:extLst>
              <a:ext uri="{FF2B5EF4-FFF2-40B4-BE49-F238E27FC236}">
                <a16:creationId xmlns:a16="http://schemas.microsoft.com/office/drawing/2014/main" id="{8AB634B7-2E6F-4CC0-B9FA-E6F9F1696CC0}"/>
              </a:ext>
            </a:extLst>
          </p:cNvPr>
          <p:cNvSpPr>
            <a:spLocks noChangeArrowheads="1"/>
          </p:cNvSpPr>
          <p:nvPr/>
        </p:nvSpPr>
        <p:spPr bwMode="auto">
          <a:xfrm>
            <a:off x="0" y="204946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6" name="Rectangle 13">
            <a:extLst>
              <a:ext uri="{FF2B5EF4-FFF2-40B4-BE49-F238E27FC236}">
                <a16:creationId xmlns:a16="http://schemas.microsoft.com/office/drawing/2014/main" id="{63902B98-B247-4E2B-BE97-B070EBEBA662}"/>
              </a:ext>
            </a:extLst>
          </p:cNvPr>
          <p:cNvSpPr>
            <a:spLocks noChangeArrowheads="1"/>
          </p:cNvSpPr>
          <p:nvPr/>
        </p:nvSpPr>
        <p:spPr bwMode="auto">
          <a:xfrm>
            <a:off x="0" y="275113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441450" algn="l"/>
              </a:tabLst>
              <a:defRPr>
                <a:solidFill>
                  <a:schemeClr val="tx1"/>
                </a:solidFill>
                <a:latin typeface="Arial" panose="020B0604020202020204" pitchFamily="34" charset="0"/>
              </a:defRPr>
            </a:lvl1pPr>
            <a:lvl2pPr eaLnBrk="0" fontAlgn="base" hangingPunct="0">
              <a:spcBef>
                <a:spcPct val="0"/>
              </a:spcBef>
              <a:spcAft>
                <a:spcPct val="0"/>
              </a:spcAft>
              <a:tabLst>
                <a:tab pos="1441450" algn="l"/>
              </a:tabLst>
              <a:defRPr>
                <a:solidFill>
                  <a:schemeClr val="tx1"/>
                </a:solidFill>
                <a:latin typeface="Arial" panose="020B0604020202020204" pitchFamily="34" charset="0"/>
              </a:defRPr>
            </a:lvl2pPr>
            <a:lvl3pPr eaLnBrk="0" fontAlgn="base" hangingPunct="0">
              <a:spcBef>
                <a:spcPct val="0"/>
              </a:spcBef>
              <a:spcAft>
                <a:spcPct val="0"/>
              </a:spcAft>
              <a:tabLst>
                <a:tab pos="1441450" algn="l"/>
              </a:tabLst>
              <a:defRPr>
                <a:solidFill>
                  <a:schemeClr val="tx1"/>
                </a:solidFill>
                <a:latin typeface="Arial" panose="020B0604020202020204" pitchFamily="34" charset="0"/>
              </a:defRPr>
            </a:lvl3pPr>
            <a:lvl4pPr eaLnBrk="0" fontAlgn="base" hangingPunct="0">
              <a:spcBef>
                <a:spcPct val="0"/>
              </a:spcBef>
              <a:spcAft>
                <a:spcPct val="0"/>
              </a:spcAft>
              <a:tabLst>
                <a:tab pos="1441450" algn="l"/>
              </a:tabLst>
              <a:defRPr>
                <a:solidFill>
                  <a:schemeClr val="tx1"/>
                </a:solidFill>
                <a:latin typeface="Arial" panose="020B0604020202020204" pitchFamily="34" charset="0"/>
              </a:defRPr>
            </a:lvl4pPr>
            <a:lvl5pPr eaLnBrk="0" fontAlgn="base" hangingPunct="0">
              <a:spcBef>
                <a:spcPct val="0"/>
              </a:spcBef>
              <a:spcAft>
                <a:spcPct val="0"/>
              </a:spcAft>
              <a:tabLst>
                <a:tab pos="1441450" algn="l"/>
              </a:tabLst>
              <a:defRPr>
                <a:solidFill>
                  <a:schemeClr val="tx1"/>
                </a:solidFill>
                <a:latin typeface="Arial" panose="020B0604020202020204" pitchFamily="34" charset="0"/>
              </a:defRPr>
            </a:lvl5pPr>
            <a:lvl6pPr eaLnBrk="0" fontAlgn="base" hangingPunct="0">
              <a:spcBef>
                <a:spcPct val="0"/>
              </a:spcBef>
              <a:spcAft>
                <a:spcPct val="0"/>
              </a:spcAft>
              <a:tabLst>
                <a:tab pos="1441450" algn="l"/>
              </a:tabLst>
              <a:defRPr>
                <a:solidFill>
                  <a:schemeClr val="tx1"/>
                </a:solidFill>
                <a:latin typeface="Arial" panose="020B0604020202020204" pitchFamily="34" charset="0"/>
              </a:defRPr>
            </a:lvl6pPr>
            <a:lvl7pPr eaLnBrk="0" fontAlgn="base" hangingPunct="0">
              <a:spcBef>
                <a:spcPct val="0"/>
              </a:spcBef>
              <a:spcAft>
                <a:spcPct val="0"/>
              </a:spcAft>
              <a:tabLst>
                <a:tab pos="1441450" algn="l"/>
              </a:tabLst>
              <a:defRPr>
                <a:solidFill>
                  <a:schemeClr val="tx1"/>
                </a:solidFill>
                <a:latin typeface="Arial" panose="020B0604020202020204" pitchFamily="34" charset="0"/>
              </a:defRPr>
            </a:lvl7pPr>
            <a:lvl8pPr eaLnBrk="0" fontAlgn="base" hangingPunct="0">
              <a:spcBef>
                <a:spcPct val="0"/>
              </a:spcBef>
              <a:spcAft>
                <a:spcPct val="0"/>
              </a:spcAft>
              <a:tabLst>
                <a:tab pos="1441450" algn="l"/>
              </a:tabLst>
              <a:defRPr>
                <a:solidFill>
                  <a:schemeClr val="tx1"/>
                </a:solidFill>
                <a:latin typeface="Arial" panose="020B0604020202020204" pitchFamily="34" charset="0"/>
              </a:defRPr>
            </a:lvl8pPr>
            <a:lvl9pPr eaLnBrk="0" fontAlgn="base" hangingPunct="0">
              <a:spcBef>
                <a:spcPct val="0"/>
              </a:spcBef>
              <a:spcAft>
                <a:spcPct val="0"/>
              </a:spcAft>
              <a:tabLst>
                <a:tab pos="14414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441450" algn="l"/>
              </a:tabLst>
            </a:pPr>
            <a:r>
              <a:rPr kumimoji="0" lang="ru-RU" altLang="ru-RU"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br>
              <a:rPr kumimoji="0" lang="ru-RU" altLang="ru-RU"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endParaRPr kumimoji="0" lang="ru-RU" altLang="ru-RU"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41450" algn="l"/>
              </a:tabLst>
            </a:pPr>
            <a:r>
              <a:rPr kumimoji="0" lang="ru-RU" altLang="ru-RU"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8" name="Rectangle 14">
            <a:extLst>
              <a:ext uri="{FF2B5EF4-FFF2-40B4-BE49-F238E27FC236}">
                <a16:creationId xmlns:a16="http://schemas.microsoft.com/office/drawing/2014/main" id="{9D22C42C-C96F-45FE-ACEA-D4CCDEAE9A97}"/>
              </a:ext>
            </a:extLst>
          </p:cNvPr>
          <p:cNvSpPr>
            <a:spLocks noChangeArrowheads="1"/>
          </p:cNvSpPr>
          <p:nvPr/>
        </p:nvSpPr>
        <p:spPr bwMode="auto">
          <a:xfrm>
            <a:off x="0" y="3124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9" name="Rectangle 15">
            <a:extLst>
              <a:ext uri="{FF2B5EF4-FFF2-40B4-BE49-F238E27FC236}">
                <a16:creationId xmlns:a16="http://schemas.microsoft.com/office/drawing/2014/main" id="{0CDA530B-526C-4EC9-8403-1714EF9152BA}"/>
              </a:ext>
            </a:extLst>
          </p:cNvPr>
          <p:cNvSpPr>
            <a:spLocks noChangeArrowheads="1"/>
          </p:cNvSpPr>
          <p:nvPr/>
        </p:nvSpPr>
        <p:spPr bwMode="auto">
          <a:xfrm>
            <a:off x="0" y="345122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0" name="Rectangle 16">
            <a:extLst>
              <a:ext uri="{FF2B5EF4-FFF2-40B4-BE49-F238E27FC236}">
                <a16:creationId xmlns:a16="http://schemas.microsoft.com/office/drawing/2014/main" id="{5B87349D-1372-493E-A601-379AE0090183}"/>
              </a:ext>
            </a:extLst>
          </p:cNvPr>
          <p:cNvSpPr>
            <a:spLocks noChangeArrowheads="1"/>
          </p:cNvSpPr>
          <p:nvPr/>
        </p:nvSpPr>
        <p:spPr bwMode="auto">
          <a:xfrm>
            <a:off x="0" y="38100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1" name="Rectangle 17">
            <a:extLst>
              <a:ext uri="{FF2B5EF4-FFF2-40B4-BE49-F238E27FC236}">
                <a16:creationId xmlns:a16="http://schemas.microsoft.com/office/drawing/2014/main" id="{17B759E7-A0F6-4916-93E7-6B6B4D9316B9}"/>
              </a:ext>
            </a:extLst>
          </p:cNvPr>
          <p:cNvSpPr>
            <a:spLocks noChangeArrowheads="1"/>
          </p:cNvSpPr>
          <p:nvPr/>
        </p:nvSpPr>
        <p:spPr bwMode="auto">
          <a:xfrm>
            <a:off x="0" y="4106863"/>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66" name="Рисунок 69" descr="ᐈ Кот на белом фоне фото, фон кот белый фон | скачать на Depositphotos®">
            <a:extLst>
              <a:ext uri="{FF2B5EF4-FFF2-40B4-BE49-F238E27FC236}">
                <a16:creationId xmlns:a16="http://schemas.microsoft.com/office/drawing/2014/main" id="{941BAA6A-1992-4AB4-B452-CC8FED36E66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1974" y="4195408"/>
            <a:ext cx="982663" cy="11890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2">
            <a:extLst>
              <a:ext uri="{FF2B5EF4-FFF2-40B4-BE49-F238E27FC236}">
                <a16:creationId xmlns:a16="http://schemas.microsoft.com/office/drawing/2014/main" id="{759EA6E5-A721-4EE8-B95B-6B217BF58B2E}"/>
              </a:ext>
            </a:extLst>
          </p:cNvPr>
          <p:cNvSpPr>
            <a:spLocks noChangeArrowheads="1"/>
          </p:cNvSpPr>
          <p:nvPr/>
        </p:nvSpPr>
        <p:spPr bwMode="auto">
          <a:xfrm>
            <a:off x="152400" y="3273624"/>
            <a:ext cx="707770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Выполните звуковой анализ слова, которое обозначает предмет на картинке.</a:t>
            </a:r>
            <a:endParaRPr kumimoji="0" lang="ru-RU" altLang="ru-RU"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3" name="Rectangle 23">
            <a:extLst>
              <a:ext uri="{FF2B5EF4-FFF2-40B4-BE49-F238E27FC236}">
                <a16:creationId xmlns:a16="http://schemas.microsoft.com/office/drawing/2014/main" id="{1BA92A66-2264-4124-9F92-6AC3BBDECB82}"/>
              </a:ext>
            </a:extLst>
          </p:cNvPr>
          <p:cNvSpPr>
            <a:spLocks noChangeArrowheads="1"/>
          </p:cNvSpPr>
          <p:nvPr/>
        </p:nvSpPr>
        <p:spPr bwMode="auto">
          <a:xfrm>
            <a:off x="152400" y="3730824"/>
            <a:ext cx="7141570"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 твердый согласный звук,       - мягкий согласный звук,       - гласный звук).</a:t>
            </a:r>
            <a:endParaRPr kumimoji="0" lang="ru-RU" altLang="ru-RU"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4" name="Rectangle 24">
            <a:extLst>
              <a:ext uri="{FF2B5EF4-FFF2-40B4-BE49-F238E27FC236}">
                <a16:creationId xmlns:a16="http://schemas.microsoft.com/office/drawing/2014/main" id="{13EF213E-5206-4BA1-96AA-FB0939BFA8BB}"/>
              </a:ext>
            </a:extLst>
          </p:cNvPr>
          <p:cNvSpPr>
            <a:spLocks noChangeArrowheads="1"/>
          </p:cNvSpPr>
          <p:nvPr/>
        </p:nvSpPr>
        <p:spPr bwMode="auto">
          <a:xfrm>
            <a:off x="152400" y="5447297"/>
            <a:ext cx="6174767"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Можно ли составить несколько схем к одной предметной картинке? </a:t>
            </a:r>
            <a:endParaRPr kumimoji="0" lang="ru-RU" altLang="ru-RU"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Прямоугольник 27">
            <a:extLst>
              <a:ext uri="{FF2B5EF4-FFF2-40B4-BE49-F238E27FC236}">
                <a16:creationId xmlns:a16="http://schemas.microsoft.com/office/drawing/2014/main" id="{6CECED72-B951-4AF4-9D1E-7139721A1832}"/>
              </a:ext>
            </a:extLst>
          </p:cNvPr>
          <p:cNvSpPr/>
          <p:nvPr/>
        </p:nvSpPr>
        <p:spPr>
          <a:xfrm>
            <a:off x="381000" y="3805795"/>
            <a:ext cx="198120" cy="18288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9" name="Прямоугольник 28">
            <a:extLst>
              <a:ext uri="{FF2B5EF4-FFF2-40B4-BE49-F238E27FC236}">
                <a16:creationId xmlns:a16="http://schemas.microsoft.com/office/drawing/2014/main" id="{E8764E1E-FE8A-4EE7-B9AF-11456A74C027}"/>
              </a:ext>
            </a:extLst>
          </p:cNvPr>
          <p:cNvSpPr/>
          <p:nvPr/>
        </p:nvSpPr>
        <p:spPr>
          <a:xfrm>
            <a:off x="2965238" y="3819629"/>
            <a:ext cx="198120" cy="18288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0" name="Прямоугольник 29">
            <a:extLst>
              <a:ext uri="{FF2B5EF4-FFF2-40B4-BE49-F238E27FC236}">
                <a16:creationId xmlns:a16="http://schemas.microsoft.com/office/drawing/2014/main" id="{129BB7F7-3F36-4B3D-B3D4-2234C7EB3B16}"/>
              </a:ext>
            </a:extLst>
          </p:cNvPr>
          <p:cNvSpPr/>
          <p:nvPr/>
        </p:nvSpPr>
        <p:spPr>
          <a:xfrm>
            <a:off x="5532066" y="3832545"/>
            <a:ext cx="198120" cy="18288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151410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CE28B19A-2B2C-4299-B6C7-1285E66D3175}"/>
              </a:ext>
            </a:extLst>
          </p:cNvPr>
          <p:cNvPicPr>
            <a:picLocks noGrp="1"/>
          </p:cNvPicPr>
          <p:nvPr>
            <p:ph idx="1"/>
          </p:nvPr>
        </p:nvPicPr>
        <p:blipFill>
          <a:blip r:embed="rId2">
            <a:extLst>
              <a:ext uri="{28A0092B-C50C-407E-A947-70E740481C1C}">
                <a14:useLocalDpi xmlns:a14="http://schemas.microsoft.com/office/drawing/2010/main" val="0"/>
              </a:ext>
            </a:extLst>
          </a:blip>
          <a:srcRect l="17146" t="32829" r="59787" b="32570"/>
          <a:stretch>
            <a:fillRect/>
          </a:stretch>
        </p:blipFill>
        <p:spPr bwMode="auto">
          <a:xfrm>
            <a:off x="609600" y="1479372"/>
            <a:ext cx="1981200" cy="1851518"/>
          </a:xfrm>
          <a:prstGeom prst="rect">
            <a:avLst/>
          </a:prstGeom>
          <a:noFill/>
          <a:ln>
            <a:noFill/>
          </a:ln>
        </p:spPr>
      </p:pic>
      <p:sp>
        <p:nvSpPr>
          <p:cNvPr id="6" name="TextBox 5">
            <a:extLst>
              <a:ext uri="{FF2B5EF4-FFF2-40B4-BE49-F238E27FC236}">
                <a16:creationId xmlns:a16="http://schemas.microsoft.com/office/drawing/2014/main" id="{C7A4F3F5-059D-40F2-AF14-7F4FD9E18289}"/>
              </a:ext>
            </a:extLst>
          </p:cNvPr>
          <p:cNvSpPr txBox="1"/>
          <p:nvPr/>
        </p:nvSpPr>
        <p:spPr>
          <a:xfrm>
            <a:off x="457200" y="381000"/>
            <a:ext cx="7924800" cy="873572"/>
          </a:xfrm>
          <a:prstGeom prst="rect">
            <a:avLst/>
          </a:prstGeom>
          <a:noFill/>
        </p:spPr>
        <p:txBody>
          <a:bodyPr wrap="square">
            <a:spAutoFit/>
          </a:bodyPr>
          <a:lstStyle/>
          <a:p>
            <a:pPr algn="just">
              <a:lnSpc>
                <a:spcPct val="150000"/>
              </a:lnSpc>
              <a:spcAft>
                <a:spcPts val="400"/>
              </a:spcAft>
            </a:pPr>
            <a:r>
              <a:rPr lang="ru-RU" sz="1800" dirty="0">
                <a:effectLst/>
                <a:latin typeface="Times New Roman" panose="02020603050405020304" pitchFamily="18" charset="0"/>
                <a:ea typeface="Times New Roman" panose="02020603050405020304" pitchFamily="18" charset="0"/>
              </a:rPr>
              <a:t>4. Соберите части слова. Запишите слова. Буквосочетания ЧА ЩА подчеркните.  </a:t>
            </a:r>
          </a:p>
        </p:txBody>
      </p:sp>
      <p:sp>
        <p:nvSpPr>
          <p:cNvPr id="2" name="Rectangle 8">
            <a:extLst>
              <a:ext uri="{FF2B5EF4-FFF2-40B4-BE49-F238E27FC236}">
                <a16:creationId xmlns:a16="http://schemas.microsoft.com/office/drawing/2014/main" id="{8E080F9C-D25C-4243-876B-CA02C93AE994}"/>
              </a:ext>
            </a:extLst>
          </p:cNvPr>
          <p:cNvSpPr>
            <a:spLocks noChangeArrowheads="1"/>
          </p:cNvSpPr>
          <p:nvPr/>
        </p:nvSpPr>
        <p:spPr bwMode="auto">
          <a:xfrm>
            <a:off x="147637" y="3578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4" name="TextBox 13">
            <a:extLst>
              <a:ext uri="{FF2B5EF4-FFF2-40B4-BE49-F238E27FC236}">
                <a16:creationId xmlns:a16="http://schemas.microsoft.com/office/drawing/2014/main" id="{7E264D81-F0A4-486F-B4AB-2E85A65E3581}"/>
              </a:ext>
            </a:extLst>
          </p:cNvPr>
          <p:cNvSpPr txBox="1"/>
          <p:nvPr/>
        </p:nvSpPr>
        <p:spPr>
          <a:xfrm>
            <a:off x="452437" y="3707461"/>
            <a:ext cx="8534400" cy="646331"/>
          </a:xfrm>
          <a:prstGeom prst="rect">
            <a:avLst/>
          </a:prstGeom>
          <a:noFill/>
        </p:spPr>
        <p:txBody>
          <a:bodyPr wrap="square">
            <a:spAutoFit/>
          </a:bodyPr>
          <a:lstStyle/>
          <a:p>
            <a:r>
              <a:rPr lang="ru-RU" sz="1800" i="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5. Слева или справа приклейте карточки с буквосочетаниями: </a:t>
            </a:r>
            <a:r>
              <a:rPr lang="ru-RU" sz="1800" i="0" dirty="0" err="1">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жи</a:t>
            </a:r>
            <a:r>
              <a:rPr lang="ru-RU" sz="1800" i="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-ши, </a:t>
            </a:r>
            <a:r>
              <a:rPr lang="ru-RU" sz="1800" i="0" dirty="0" err="1">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ча</a:t>
            </a:r>
            <a:r>
              <a:rPr lang="ru-RU" sz="1800" i="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-ща, чу-</a:t>
            </a:r>
            <a:r>
              <a:rPr lang="ru-RU" sz="1800" i="0" dirty="0" err="1">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щу</a:t>
            </a:r>
            <a:r>
              <a:rPr lang="ru-RU" sz="1800" i="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 чтобы получились слова.</a:t>
            </a:r>
            <a:endParaRPr lang="ru-RU" dirty="0">
              <a:latin typeface="Times New Roman" panose="02020603050405020304" pitchFamily="18" charset="0"/>
              <a:cs typeface="Times New Roman" panose="02020603050405020304" pitchFamily="18" charset="0"/>
            </a:endParaRPr>
          </a:p>
        </p:txBody>
      </p:sp>
      <p:pic>
        <p:nvPicPr>
          <p:cNvPr id="16" name="Рисунок 15">
            <a:extLst>
              <a:ext uri="{FF2B5EF4-FFF2-40B4-BE49-F238E27FC236}">
                <a16:creationId xmlns:a16="http://schemas.microsoft.com/office/drawing/2014/main" id="{58D8D210-584C-45E1-AAE1-C1C792C06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409321"/>
            <a:ext cx="4038600" cy="547606"/>
          </a:xfrm>
          <a:prstGeom prst="rect">
            <a:avLst/>
          </a:prstGeom>
        </p:spPr>
      </p:pic>
      <p:sp>
        <p:nvSpPr>
          <p:cNvPr id="18" name="TextBox 17">
            <a:extLst>
              <a:ext uri="{FF2B5EF4-FFF2-40B4-BE49-F238E27FC236}">
                <a16:creationId xmlns:a16="http://schemas.microsoft.com/office/drawing/2014/main" id="{C4C20318-D623-47F9-ACEB-74297C6C890E}"/>
              </a:ext>
            </a:extLst>
          </p:cNvPr>
          <p:cNvSpPr txBox="1"/>
          <p:nvPr/>
        </p:nvSpPr>
        <p:spPr>
          <a:xfrm>
            <a:off x="382008" y="5835420"/>
            <a:ext cx="6323592" cy="369332"/>
          </a:xfrm>
          <a:prstGeom prst="rect">
            <a:avLst/>
          </a:prstGeom>
          <a:noFill/>
        </p:spPr>
        <p:txBody>
          <a:bodyPr wrap="square">
            <a:spAutoFit/>
          </a:bodyPr>
          <a:lstStyle/>
          <a:p>
            <a:r>
              <a:rPr lang="ru-RU" sz="1800" dirty="0">
                <a:solidFill>
                  <a:srgbClr val="111111"/>
                </a:solidFill>
                <a:effectLst/>
                <a:latin typeface="Times New Roman" panose="02020603050405020304" pitchFamily="18" charset="0"/>
                <a:ea typeface="Calibri" panose="020F0502020204030204" pitchFamily="34" charset="0"/>
              </a:rPr>
              <a:t>Найдите слова-названия предметов, запишите их. </a:t>
            </a:r>
            <a:endParaRPr lang="ru-RU" dirty="0"/>
          </a:p>
        </p:txBody>
      </p:sp>
      <p:sp>
        <p:nvSpPr>
          <p:cNvPr id="20" name="TextBox 19">
            <a:extLst>
              <a:ext uri="{FF2B5EF4-FFF2-40B4-BE49-F238E27FC236}">
                <a16:creationId xmlns:a16="http://schemas.microsoft.com/office/drawing/2014/main" id="{236C1CF6-591A-453F-AFBC-7A36965A3EA4}"/>
              </a:ext>
            </a:extLst>
          </p:cNvPr>
          <p:cNvSpPr txBox="1"/>
          <p:nvPr/>
        </p:nvSpPr>
        <p:spPr>
          <a:xfrm>
            <a:off x="399763" y="5008212"/>
            <a:ext cx="7848600" cy="646331"/>
          </a:xfrm>
          <a:prstGeom prst="rect">
            <a:avLst/>
          </a:prstGeom>
          <a:noFill/>
        </p:spPr>
        <p:txBody>
          <a:bodyPr wrap="square">
            <a:spAutoFit/>
          </a:bodyPr>
          <a:lstStyle/>
          <a:p>
            <a:r>
              <a:rPr lang="ru-RU" sz="1800" dirty="0">
                <a:solidFill>
                  <a:srgbClr val="111111"/>
                </a:solidFill>
                <a:effectLst/>
                <a:latin typeface="Times New Roman" panose="02020603050405020304" pitchFamily="18" charset="0"/>
                <a:ea typeface="Times New Roman" panose="02020603050405020304" pitchFamily="18" charset="0"/>
              </a:rPr>
              <a:t>Зада__, __</a:t>
            </a:r>
            <a:r>
              <a:rPr lang="ru-RU" sz="1800" dirty="0" err="1">
                <a:solidFill>
                  <a:srgbClr val="111111"/>
                </a:solidFill>
                <a:effectLst/>
                <a:latin typeface="Times New Roman" panose="02020603050405020304" pitchFamily="18" charset="0"/>
                <a:ea typeface="Times New Roman" panose="02020603050405020304" pitchFamily="18" charset="0"/>
              </a:rPr>
              <a:t>лок</a:t>
            </a:r>
            <a:r>
              <a:rPr lang="ru-RU" sz="1800" dirty="0">
                <a:solidFill>
                  <a:srgbClr val="111111"/>
                </a:solidFill>
                <a:effectLst/>
                <a:latin typeface="Times New Roman" panose="02020603050405020304" pitchFamily="18" charset="0"/>
                <a:ea typeface="Times New Roman" panose="02020603050405020304" pitchFamily="18" charset="0"/>
              </a:rPr>
              <a:t>, да__, </a:t>
            </a:r>
            <a:r>
              <a:rPr lang="ru-RU" sz="1800" dirty="0" err="1">
                <a:solidFill>
                  <a:srgbClr val="111111"/>
                </a:solidFill>
                <a:effectLst/>
                <a:latin typeface="Times New Roman" panose="02020603050405020304" pitchFamily="18" charset="0"/>
                <a:ea typeface="Times New Roman" panose="02020603050405020304" pitchFamily="18" charset="0"/>
              </a:rPr>
              <a:t>лы</a:t>
            </a:r>
            <a:r>
              <a:rPr lang="ru-RU" sz="1800" dirty="0">
                <a:solidFill>
                  <a:srgbClr val="111111"/>
                </a:solidFill>
                <a:effectLst/>
                <a:latin typeface="Times New Roman" panose="02020603050405020304" pitchFamily="18" charset="0"/>
                <a:ea typeface="Times New Roman" panose="02020603050405020304" pitchFamily="18" charset="0"/>
              </a:rPr>
              <a:t>__, __</a:t>
            </a:r>
            <a:r>
              <a:rPr lang="ru-RU" sz="1800" dirty="0" err="1">
                <a:solidFill>
                  <a:srgbClr val="111111"/>
                </a:solidFill>
                <a:effectLst/>
                <a:latin typeface="Times New Roman" panose="02020603050405020304" pitchFamily="18" charset="0"/>
                <a:ea typeface="Times New Roman" panose="02020603050405020304" pitchFamily="18" charset="0"/>
              </a:rPr>
              <a:t>вёт</a:t>
            </a:r>
            <a:r>
              <a:rPr lang="ru-RU" sz="1800" dirty="0">
                <a:solidFill>
                  <a:srgbClr val="111111"/>
                </a:solidFill>
                <a:effectLst/>
                <a:latin typeface="Times New Roman" panose="02020603050405020304" pitchFamily="18" charset="0"/>
                <a:ea typeface="Times New Roman" panose="02020603050405020304" pitchFamily="18" charset="0"/>
              </a:rPr>
              <a:t>, __на, хо__, и__, </a:t>
            </a:r>
            <a:r>
              <a:rPr lang="ru-RU" sz="1800" dirty="0" err="1">
                <a:solidFill>
                  <a:srgbClr val="111111"/>
                </a:solidFill>
                <a:effectLst/>
                <a:latin typeface="Times New Roman" panose="02020603050405020304" pitchFamily="18" charset="0"/>
                <a:ea typeface="Times New Roman" panose="02020603050405020304" pitchFamily="18" charset="0"/>
              </a:rPr>
              <a:t>ро</a:t>
            </a:r>
            <a:r>
              <a:rPr lang="ru-RU" sz="1800" dirty="0">
                <a:solidFill>
                  <a:srgbClr val="111111"/>
                </a:solidFill>
                <a:effectLst/>
                <a:latin typeface="Times New Roman" panose="02020603050405020304" pitchFamily="18" charset="0"/>
                <a:ea typeface="Times New Roman" panose="02020603050405020304" pitchFamily="18" charset="0"/>
              </a:rPr>
              <a:t>__, __</a:t>
            </a:r>
            <a:r>
              <a:rPr lang="ru-RU" sz="1800" dirty="0" err="1">
                <a:solidFill>
                  <a:srgbClr val="111111"/>
                </a:solidFill>
                <a:effectLst/>
                <a:latin typeface="Times New Roman" panose="02020603050405020304" pitchFamily="18" charset="0"/>
                <a:ea typeface="Times New Roman" panose="02020603050405020304" pitchFamily="18" charset="0"/>
              </a:rPr>
              <a:t>вель</a:t>
            </a:r>
            <a:r>
              <a:rPr lang="ru-RU" sz="1800" dirty="0">
                <a:solidFill>
                  <a:srgbClr val="111111"/>
                </a:solidFill>
                <a:effectLst/>
                <a:latin typeface="Times New Roman" panose="02020603050405020304" pitchFamily="18" charset="0"/>
                <a:ea typeface="Times New Roman" panose="02020603050405020304" pitchFamily="18" charset="0"/>
              </a:rPr>
              <a:t>,</a:t>
            </a:r>
          </a:p>
          <a:p>
            <a:r>
              <a:rPr lang="ru-RU" sz="1800" dirty="0">
                <a:solidFill>
                  <a:srgbClr val="111111"/>
                </a:solidFill>
                <a:effectLst/>
                <a:latin typeface="Times New Roman" panose="02020603050405020304" pitchFamily="18" charset="0"/>
                <a:ea typeface="Times New Roman" panose="02020603050405020304" pitchFamily="18" charset="0"/>
              </a:rPr>
              <a:t> __</a:t>
            </a:r>
            <a:r>
              <a:rPr lang="ru-RU" sz="1800" dirty="0" err="1">
                <a:solidFill>
                  <a:srgbClr val="111111"/>
                </a:solidFill>
                <a:effectLst/>
                <a:latin typeface="Times New Roman" panose="02020603050405020304" pitchFamily="18" charset="0"/>
                <a:ea typeface="Times New Roman" panose="02020603050405020304" pitchFamily="18" charset="0"/>
              </a:rPr>
              <a:t>раф</a:t>
            </a:r>
            <a:r>
              <a:rPr lang="ru-RU" sz="1800" dirty="0">
                <a:solidFill>
                  <a:srgbClr val="111111"/>
                </a:solidFill>
                <a:effectLst/>
                <a:latin typeface="Times New Roman" panose="02020603050405020304" pitchFamily="18" charset="0"/>
                <a:ea typeface="Times New Roman" panose="02020603050405020304" pitchFamily="18" charset="0"/>
              </a:rPr>
              <a:t>, __</a:t>
            </a:r>
            <a:r>
              <a:rPr lang="ru-RU" sz="1800" dirty="0" err="1">
                <a:solidFill>
                  <a:srgbClr val="111111"/>
                </a:solidFill>
                <a:effectLst/>
                <a:latin typeface="Times New Roman" panose="02020603050405020304" pitchFamily="18" charset="0"/>
                <a:ea typeface="Times New Roman" panose="02020603050405020304" pitchFamily="18" charset="0"/>
              </a:rPr>
              <a:t>повник</a:t>
            </a:r>
            <a:r>
              <a:rPr lang="ru-RU" sz="1800" dirty="0">
                <a:solidFill>
                  <a:srgbClr val="111111"/>
                </a:solidFill>
                <a:effectLst/>
                <a:latin typeface="Times New Roman" panose="02020603050405020304" pitchFamily="18" charset="0"/>
                <a:ea typeface="Times New Roman" panose="02020603050405020304" pitchFamily="18" charset="0"/>
              </a:rPr>
              <a:t>, пи__, __</a:t>
            </a:r>
            <a:r>
              <a:rPr lang="ru-RU" sz="1800" dirty="0" err="1">
                <a:solidFill>
                  <a:srgbClr val="111111"/>
                </a:solidFill>
                <a:effectLst/>
                <a:latin typeface="Times New Roman" panose="02020603050405020304" pitchFamily="18" charset="0"/>
                <a:ea typeface="Times New Roman" panose="02020603050405020304" pitchFamily="18" charset="0"/>
              </a:rPr>
              <a:t>сы</a:t>
            </a:r>
            <a:r>
              <a:rPr lang="ru-RU" sz="1800" dirty="0">
                <a:solidFill>
                  <a:srgbClr val="111111"/>
                </a:solidFill>
                <a:effectLst/>
                <a:latin typeface="Times New Roman" panose="02020603050405020304" pitchFamily="18" charset="0"/>
                <a:ea typeface="Times New Roman" panose="02020603050405020304" pitchFamily="18" charset="0"/>
              </a:rPr>
              <a:t>, ту__, __до, __ка, __</a:t>
            </a:r>
            <a:r>
              <a:rPr lang="ru-RU" sz="1800" dirty="0" err="1">
                <a:solidFill>
                  <a:srgbClr val="111111"/>
                </a:solidFill>
                <a:effectLst/>
                <a:latin typeface="Times New Roman" panose="02020603050405020304" pitchFamily="18" charset="0"/>
                <a:ea typeface="Times New Roman" panose="02020603050405020304" pitchFamily="18" charset="0"/>
              </a:rPr>
              <a:t>вотик</a:t>
            </a:r>
            <a:r>
              <a:rPr lang="ru-RU" sz="1800" dirty="0">
                <a:solidFill>
                  <a:srgbClr val="111111"/>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pic>
        <p:nvPicPr>
          <p:cNvPr id="5" name="Рисунок 4">
            <a:extLst>
              <a:ext uri="{FF2B5EF4-FFF2-40B4-BE49-F238E27FC236}">
                <a16:creationId xmlns:a16="http://schemas.microsoft.com/office/drawing/2014/main" id="{98FD6A6F-33C0-41DB-9072-8AA7585BF4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32119">
            <a:off x="4219394" y="1072891"/>
            <a:ext cx="1772012" cy="2362683"/>
          </a:xfrm>
          <a:prstGeom prst="rect">
            <a:avLst/>
          </a:prstGeom>
        </p:spPr>
      </p:pic>
      <p:pic>
        <p:nvPicPr>
          <p:cNvPr id="8" name="Рисунок 7">
            <a:extLst>
              <a:ext uri="{FF2B5EF4-FFF2-40B4-BE49-F238E27FC236}">
                <a16:creationId xmlns:a16="http://schemas.microsoft.com/office/drawing/2014/main" id="{030FC23C-0840-443A-AAD9-C6501ABA7D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35857">
            <a:off x="6339019" y="1095719"/>
            <a:ext cx="1718934" cy="2291912"/>
          </a:xfrm>
          <a:prstGeom prst="rect">
            <a:avLst/>
          </a:prstGeom>
        </p:spPr>
      </p:pic>
      <p:pic>
        <p:nvPicPr>
          <p:cNvPr id="10" name="Рисунок 9">
            <a:extLst>
              <a:ext uri="{FF2B5EF4-FFF2-40B4-BE49-F238E27FC236}">
                <a16:creationId xmlns:a16="http://schemas.microsoft.com/office/drawing/2014/main" id="{1ED86A94-D080-4AD4-851C-1E5409CDC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6521" y="4117759"/>
            <a:ext cx="1855471" cy="2473961"/>
          </a:xfrm>
          <a:prstGeom prst="rect">
            <a:avLst/>
          </a:prstGeom>
        </p:spPr>
      </p:pic>
    </p:spTree>
    <p:extLst>
      <p:ext uri="{BB962C8B-B14F-4D97-AF65-F5344CB8AC3E}">
        <p14:creationId xmlns:p14="http://schemas.microsoft.com/office/powerpoint/2010/main" val="99515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BE161C7D-A48C-4D69-B526-2A757C9F891D}"/>
              </a:ext>
            </a:extLst>
          </p:cNvPr>
          <p:cNvPicPr>
            <a:picLocks noChangeAspect="1"/>
          </p:cNvPicPr>
          <p:nvPr/>
        </p:nvPicPr>
        <p:blipFill rotWithShape="1">
          <a:blip r:embed="rId2"/>
          <a:srcRect l="31667" t="29259" r="26667" b="24815"/>
          <a:stretch/>
        </p:blipFill>
        <p:spPr>
          <a:xfrm>
            <a:off x="25151" y="76199"/>
            <a:ext cx="4547421" cy="2819401"/>
          </a:xfrm>
          <a:prstGeom prst="rect">
            <a:avLst/>
          </a:prstGeom>
        </p:spPr>
      </p:pic>
      <p:pic>
        <p:nvPicPr>
          <p:cNvPr id="8" name="Рисунок 7">
            <a:extLst>
              <a:ext uri="{FF2B5EF4-FFF2-40B4-BE49-F238E27FC236}">
                <a16:creationId xmlns:a16="http://schemas.microsoft.com/office/drawing/2014/main" id="{65B2E2E3-B71C-4E6B-B818-950C208B2AB1}"/>
              </a:ext>
            </a:extLst>
          </p:cNvPr>
          <p:cNvPicPr>
            <a:picLocks noChangeAspect="1"/>
          </p:cNvPicPr>
          <p:nvPr/>
        </p:nvPicPr>
        <p:blipFill rotWithShape="1">
          <a:blip r:embed="rId3"/>
          <a:srcRect l="32500" t="37037" r="27500" b="14074"/>
          <a:stretch/>
        </p:blipFill>
        <p:spPr>
          <a:xfrm>
            <a:off x="4495799" y="-14796"/>
            <a:ext cx="4233303" cy="2910396"/>
          </a:xfrm>
          <a:prstGeom prst="rect">
            <a:avLst/>
          </a:prstGeom>
        </p:spPr>
      </p:pic>
      <p:pic>
        <p:nvPicPr>
          <p:cNvPr id="10" name="Рисунок 9">
            <a:extLst>
              <a:ext uri="{FF2B5EF4-FFF2-40B4-BE49-F238E27FC236}">
                <a16:creationId xmlns:a16="http://schemas.microsoft.com/office/drawing/2014/main" id="{88768B02-48C9-4782-BA7B-8F4E9A8DA4B9}"/>
              </a:ext>
            </a:extLst>
          </p:cNvPr>
          <p:cNvPicPr>
            <a:picLocks noChangeAspect="1"/>
          </p:cNvPicPr>
          <p:nvPr/>
        </p:nvPicPr>
        <p:blipFill rotWithShape="1">
          <a:blip r:embed="rId4"/>
          <a:srcRect l="31667" t="35030" r="26667" b="18889"/>
          <a:stretch/>
        </p:blipFill>
        <p:spPr>
          <a:xfrm>
            <a:off x="228600" y="2963825"/>
            <a:ext cx="4446234" cy="2765971"/>
          </a:xfrm>
          <a:prstGeom prst="rect">
            <a:avLst/>
          </a:prstGeom>
        </p:spPr>
      </p:pic>
      <p:pic>
        <p:nvPicPr>
          <p:cNvPr id="12" name="Рисунок 11">
            <a:extLst>
              <a:ext uri="{FF2B5EF4-FFF2-40B4-BE49-F238E27FC236}">
                <a16:creationId xmlns:a16="http://schemas.microsoft.com/office/drawing/2014/main" id="{8EA4C3E7-FCD7-47E9-9260-2AB1774AE508}"/>
              </a:ext>
            </a:extLst>
          </p:cNvPr>
          <p:cNvPicPr>
            <a:picLocks noChangeAspect="1"/>
          </p:cNvPicPr>
          <p:nvPr/>
        </p:nvPicPr>
        <p:blipFill rotWithShape="1">
          <a:blip r:embed="rId5"/>
          <a:srcRect l="31667" t="30741" r="28333" b="24815"/>
          <a:stretch/>
        </p:blipFill>
        <p:spPr>
          <a:xfrm>
            <a:off x="4495799" y="2819400"/>
            <a:ext cx="4547421" cy="2842137"/>
          </a:xfrm>
          <a:prstGeom prst="rect">
            <a:avLst/>
          </a:prstGeom>
        </p:spPr>
      </p:pic>
    </p:spTree>
    <p:extLst>
      <p:ext uri="{BB962C8B-B14F-4D97-AF65-F5344CB8AC3E}">
        <p14:creationId xmlns:p14="http://schemas.microsoft.com/office/powerpoint/2010/main" val="3372600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7E24D3-6AC2-4714-B70D-06458243C6DA}"/>
              </a:ext>
            </a:extLst>
          </p:cNvPr>
          <p:cNvSpPr>
            <a:spLocks noGrp="1"/>
          </p:cNvSpPr>
          <p:nvPr>
            <p:ph type="title"/>
          </p:nvPr>
        </p:nvSpPr>
        <p:spPr>
          <a:xfrm>
            <a:off x="990600" y="1295400"/>
            <a:ext cx="7886700" cy="3673474"/>
          </a:xfrm>
        </p:spPr>
        <p:txBody>
          <a:bodyPr>
            <a:normAutofit/>
          </a:bodyPr>
          <a:lstStyle/>
          <a:p>
            <a:r>
              <a:rPr lang="ru-RU" sz="5400" dirty="0">
                <a:latin typeface="Times New Roman" panose="02020603050405020304" pitchFamily="18" charset="0"/>
                <a:cs typeface="Times New Roman" panose="02020603050405020304" pitchFamily="18" charset="0"/>
              </a:rPr>
              <a:t>Благодарю за внимание</a:t>
            </a:r>
          </a:p>
        </p:txBody>
      </p:sp>
    </p:spTree>
    <p:extLst>
      <p:ext uri="{BB962C8B-B14F-4D97-AF65-F5344CB8AC3E}">
        <p14:creationId xmlns:p14="http://schemas.microsoft.com/office/powerpoint/2010/main" val="228116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973F86-B264-498A-BB91-34BE766FBC8D}"/>
              </a:ext>
            </a:extLst>
          </p:cNvPr>
          <p:cNvSpPr txBox="1"/>
          <p:nvPr/>
        </p:nvSpPr>
        <p:spPr>
          <a:xfrm>
            <a:off x="5575385" y="2296208"/>
            <a:ext cx="1664238"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А.А. Леонтьев </a:t>
            </a:r>
          </a:p>
        </p:txBody>
      </p:sp>
      <p:pic>
        <p:nvPicPr>
          <p:cNvPr id="1028" name="Picture 4" descr="Алексей Алексеевич Леонтьев - биография, список книг, отзывы читателей -  Readly.ru">
            <a:extLst>
              <a:ext uri="{FF2B5EF4-FFF2-40B4-BE49-F238E27FC236}">
                <a16:creationId xmlns:a16="http://schemas.microsoft.com/office/drawing/2014/main" id="{975B39E2-1DD0-4EEB-BEC6-09AA9FDFA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320" y="312365"/>
            <a:ext cx="1455937" cy="20625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АНДРЕЕВА Галина Михайловна (р">
            <a:extLst>
              <a:ext uri="{FF2B5EF4-FFF2-40B4-BE49-F238E27FC236}">
                <a16:creationId xmlns:a16="http://schemas.microsoft.com/office/drawing/2014/main" id="{87104F17-B473-4798-908B-E39F7A45E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350" y="957856"/>
            <a:ext cx="1401530" cy="19358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E59B22C-0BB0-4452-A48E-494F347861EF}"/>
              </a:ext>
            </a:extLst>
          </p:cNvPr>
          <p:cNvSpPr txBox="1"/>
          <p:nvPr/>
        </p:nvSpPr>
        <p:spPr>
          <a:xfrm>
            <a:off x="7315512" y="2893719"/>
            <a:ext cx="1591205"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Г.М. Андреева</a:t>
            </a:r>
          </a:p>
        </p:txBody>
      </p:sp>
      <p:pic>
        <p:nvPicPr>
          <p:cNvPr id="1032" name="Picture 8" descr="Bueva Ludmila Panteleevna">
            <a:extLst>
              <a:ext uri="{FF2B5EF4-FFF2-40B4-BE49-F238E27FC236}">
                <a16:creationId xmlns:a16="http://schemas.microsoft.com/office/drawing/2014/main" id="{89C9A400-A68C-492E-BF73-6D73A1968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624" y="4005928"/>
            <a:ext cx="1613219" cy="19358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04DAF08-6DE5-4A33-9037-7CBD50F1891C}"/>
              </a:ext>
            </a:extLst>
          </p:cNvPr>
          <p:cNvSpPr txBox="1"/>
          <p:nvPr/>
        </p:nvSpPr>
        <p:spPr>
          <a:xfrm>
            <a:off x="1132624" y="5941791"/>
            <a:ext cx="1232453"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Л.П. Буева</a:t>
            </a:r>
          </a:p>
        </p:txBody>
      </p:sp>
      <p:sp>
        <p:nvSpPr>
          <p:cNvPr id="6" name="TextBox 5">
            <a:extLst>
              <a:ext uri="{FF2B5EF4-FFF2-40B4-BE49-F238E27FC236}">
                <a16:creationId xmlns:a16="http://schemas.microsoft.com/office/drawing/2014/main" id="{7B946477-D99F-4ECD-8637-35A73D30C7BD}"/>
              </a:ext>
            </a:extLst>
          </p:cNvPr>
          <p:cNvSpPr txBox="1"/>
          <p:nvPr/>
        </p:nvSpPr>
        <p:spPr>
          <a:xfrm>
            <a:off x="3588969" y="5624626"/>
            <a:ext cx="1812932"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Л.А. Петровская</a:t>
            </a:r>
          </a:p>
        </p:txBody>
      </p:sp>
      <p:pic>
        <p:nvPicPr>
          <p:cNvPr id="1040" name="Picture 16" descr="Памяти Петровской">
            <a:extLst>
              <a:ext uri="{FF2B5EF4-FFF2-40B4-BE49-F238E27FC236}">
                <a16:creationId xmlns:a16="http://schemas.microsoft.com/office/drawing/2014/main" id="{355FB58A-6836-4B3B-AA75-93999F3E5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966" y="3657600"/>
            <a:ext cx="1524232" cy="1967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Назарова Наталия Михайловна - МГПУ">
            <a:extLst>
              <a:ext uri="{FF2B5EF4-FFF2-40B4-BE49-F238E27FC236}">
                <a16:creationId xmlns:a16="http://schemas.microsoft.com/office/drawing/2014/main" id="{2799BC15-AD24-4FAF-B855-5FBD979688C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26751" y="4005928"/>
            <a:ext cx="1816022" cy="181602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02CE7E4-2304-4A38-BBA2-6342AF1BB00E}"/>
              </a:ext>
            </a:extLst>
          </p:cNvPr>
          <p:cNvSpPr txBox="1"/>
          <p:nvPr/>
        </p:nvSpPr>
        <p:spPr>
          <a:xfrm>
            <a:off x="6523482" y="5821950"/>
            <a:ext cx="1622560"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Н.М. Назарова</a:t>
            </a:r>
          </a:p>
        </p:txBody>
      </p:sp>
      <p:pic>
        <p:nvPicPr>
          <p:cNvPr id="1026" name="Picture 2" descr="Ломов, Борис Фёдорович — Википедия">
            <a:extLst>
              <a:ext uri="{FF2B5EF4-FFF2-40B4-BE49-F238E27FC236}">
                <a16:creationId xmlns:a16="http://schemas.microsoft.com/office/drawing/2014/main" id="{1948B996-A6F1-4D15-A96D-5376C19577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955" y="841115"/>
            <a:ext cx="1962689" cy="19626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C2F7DF-930E-456F-9E77-EEF0EA078725}"/>
              </a:ext>
            </a:extLst>
          </p:cNvPr>
          <p:cNvSpPr txBox="1"/>
          <p:nvPr/>
        </p:nvSpPr>
        <p:spPr>
          <a:xfrm>
            <a:off x="455997" y="2835054"/>
            <a:ext cx="1306191"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Б.Ф. Ломов</a:t>
            </a:r>
          </a:p>
        </p:txBody>
      </p:sp>
      <p:pic>
        <p:nvPicPr>
          <p:cNvPr id="3" name="Picture 4" descr="Бодалёв Алексей Александрович | Летопись Московского университета">
            <a:extLst>
              <a:ext uri="{FF2B5EF4-FFF2-40B4-BE49-F238E27FC236}">
                <a16:creationId xmlns:a16="http://schemas.microsoft.com/office/drawing/2014/main" id="{B9C03876-5C94-4A00-92AC-8E7B448BE1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1970" y="262621"/>
            <a:ext cx="1382092" cy="19276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E98FE7-A95A-44F2-9A8B-4A32899502FD}"/>
              </a:ext>
            </a:extLst>
          </p:cNvPr>
          <p:cNvSpPr txBox="1"/>
          <p:nvPr/>
        </p:nvSpPr>
        <p:spPr>
          <a:xfrm>
            <a:off x="1902175" y="2242154"/>
            <a:ext cx="1529842"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А.А. </a:t>
            </a:r>
            <a:r>
              <a:rPr lang="ru-RU" dirty="0" err="1">
                <a:latin typeface="Times New Roman" panose="02020603050405020304" pitchFamily="18" charset="0"/>
                <a:cs typeface="Times New Roman" panose="02020603050405020304" pitchFamily="18" charset="0"/>
              </a:rPr>
              <a:t>Боталёв</a:t>
            </a:r>
            <a:r>
              <a:rPr lang="ru-RU" dirty="0">
                <a:latin typeface="Times New Roman" panose="02020603050405020304" pitchFamily="18" charset="0"/>
                <a:cs typeface="Times New Roman" panose="02020603050405020304" pitchFamily="18" charset="0"/>
              </a:rPr>
              <a:t> </a:t>
            </a:r>
          </a:p>
        </p:txBody>
      </p:sp>
      <p:pic>
        <p:nvPicPr>
          <p:cNvPr id="7" name="Picture 6" descr="Выготский, Лев Семёнович — Википедия">
            <a:extLst>
              <a:ext uri="{FF2B5EF4-FFF2-40B4-BE49-F238E27FC236}">
                <a16:creationId xmlns:a16="http://schemas.microsoft.com/office/drawing/2014/main" id="{DF07B573-8422-4FAB-BB47-3457CE420B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7733" y="937141"/>
            <a:ext cx="1733895" cy="19276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3E1DBF2-95A9-4F40-A073-D990905145BA}"/>
              </a:ext>
            </a:extLst>
          </p:cNvPr>
          <p:cNvSpPr txBox="1"/>
          <p:nvPr/>
        </p:nvSpPr>
        <p:spPr>
          <a:xfrm>
            <a:off x="3718147" y="2835054"/>
            <a:ext cx="1744837"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Л.С. Выготский</a:t>
            </a:r>
          </a:p>
        </p:txBody>
      </p:sp>
    </p:spTree>
    <p:extLst>
      <p:ext uri="{BB962C8B-B14F-4D97-AF65-F5344CB8AC3E}">
        <p14:creationId xmlns:p14="http://schemas.microsoft.com/office/powerpoint/2010/main" val="289440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228600"/>
            <a:ext cx="8915400" cy="6629400"/>
          </a:xfrm>
        </p:spPr>
        <p:txBody>
          <a:bodyPr>
            <a:normAutofit/>
          </a:bodyPr>
          <a:lstStyle/>
          <a:p>
            <a:pPr marL="0" indent="0" algn="just">
              <a:buNone/>
            </a:pPr>
            <a:r>
              <a:rPr lang="ru-RU" sz="2400" b="1" dirty="0">
                <a:solidFill>
                  <a:srgbClr val="000000"/>
                </a:solidFill>
                <a:effectLst/>
                <a:latin typeface="Times New Roman" panose="02020603050405020304" pitchFamily="18" charset="0"/>
                <a:ea typeface="Times New Roman" panose="02020603050405020304" pitchFamily="18" charset="0"/>
              </a:rPr>
              <a:t>Цель исследования</a:t>
            </a:r>
            <a:r>
              <a:rPr lang="ru-RU" sz="2400" dirty="0">
                <a:solidFill>
                  <a:srgbClr val="000000"/>
                </a:solidFill>
                <a:effectLst/>
                <a:latin typeface="Times New Roman" panose="02020603050405020304" pitchFamily="18" charset="0"/>
                <a:ea typeface="Times New Roman" panose="02020603050405020304" pitchFamily="18" charset="0"/>
              </a:rPr>
              <a:t>: выявить результативность комплекса заданий по формированию коммуникативных УУД у обучающихся с тяжелыми нарушениями речи на уроках русского языка. </a:t>
            </a:r>
            <a:endParaRPr lang="ru-RU" sz="2400" dirty="0">
              <a:latin typeface="Times New Roman" panose="02020603050405020304" pitchFamily="18" charset="0"/>
              <a:ea typeface="Times New Roman" panose="02020603050405020304" pitchFamily="18" charset="0"/>
            </a:endParaRPr>
          </a:p>
          <a:p>
            <a:pPr marL="0" indent="0" algn="just">
              <a:buNone/>
            </a:pPr>
            <a:r>
              <a:rPr lang="ru-RU" sz="2400" b="1" dirty="0">
                <a:solidFill>
                  <a:srgbClr val="000000"/>
                </a:solidFill>
                <a:latin typeface="Times New Roman" panose="02020603050405020304" pitchFamily="18" charset="0"/>
              </a:rPr>
              <a:t>Объект исследования: </a:t>
            </a:r>
            <a:r>
              <a:rPr lang="ru-RU" sz="2400" dirty="0">
                <a:solidFill>
                  <a:srgbClr val="000000"/>
                </a:solidFill>
                <a:latin typeface="Times New Roman" panose="02020603050405020304" pitchFamily="18" charset="0"/>
              </a:rPr>
              <a:t>процесс формирования коммуникативных универсальных учебных действий. </a:t>
            </a:r>
          </a:p>
          <a:p>
            <a:pPr marL="0" indent="0" algn="just">
              <a:buNone/>
            </a:pPr>
            <a:r>
              <a:rPr lang="ru-RU" sz="2400" b="1" dirty="0">
                <a:solidFill>
                  <a:srgbClr val="000000"/>
                </a:solidFill>
                <a:latin typeface="Times New Roman" panose="02020603050405020304" pitchFamily="18" charset="0"/>
              </a:rPr>
              <a:t>Предмет исследования:  </a:t>
            </a:r>
            <a:r>
              <a:rPr lang="ru-RU" sz="2400" dirty="0">
                <a:solidFill>
                  <a:srgbClr val="000000"/>
                </a:solidFill>
                <a:latin typeface="Times New Roman" panose="02020603050405020304" pitchFamily="18" charset="0"/>
              </a:rPr>
              <a:t>групповая форма работы как средство формирования коммуникативных УУД у обучающихся с тяжелыми нарушениями речи. </a:t>
            </a:r>
          </a:p>
          <a:p>
            <a:pPr marL="0" indent="0" algn="just">
              <a:buNone/>
            </a:pPr>
            <a:r>
              <a:rPr lang="ru-RU"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Гипотеза:</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формирование коммуникативных универсальных учебных действий у обучающихся с тяжелыми нарушениями речи будет эффективным, если в процессе групповой работы соблюдены условия: а) задания учитывают особенности речевой деятельности учащихся; б) формулировки упражнений направлены на формирование умений: выражать собственное мнение и позицию; приходить к общему решению; использовать речь для регуляции своего действия и контроля действия партнера, и т.п. </a:t>
            </a:r>
          </a:p>
          <a:p>
            <a:pPr marL="0" indent="0" algn="just">
              <a:buNone/>
            </a:pPr>
            <a:endParaRPr lang="ru-RU" sz="2400" b="1" dirty="0">
              <a:effectLst/>
              <a:latin typeface="Times New Roman" panose="02020603050405020304" pitchFamily="18" charset="0"/>
              <a:ea typeface="Times New Roman" panose="02020603050405020304" pitchFamily="18" charset="0"/>
            </a:endParaRPr>
          </a:p>
          <a:p>
            <a:pPr marL="0" indent="0" algn="just">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61EFE2-A846-4F0D-8D0C-5C1FB7A61E61}"/>
              </a:ext>
            </a:extLst>
          </p:cNvPr>
          <p:cNvSpPr>
            <a:spLocks noGrp="1"/>
          </p:cNvSpPr>
          <p:nvPr>
            <p:ph idx="1"/>
          </p:nvPr>
        </p:nvSpPr>
        <p:spPr>
          <a:xfrm>
            <a:off x="304800" y="228600"/>
            <a:ext cx="8210550" cy="5948363"/>
          </a:xfrm>
        </p:spPr>
        <p:txBody>
          <a:bodyPr>
            <a:normAutofit fontScale="70000" lnSpcReduction="20000"/>
          </a:bodyPr>
          <a:lstStyle/>
          <a:p>
            <a:pPr marL="0" indent="0" algn="just">
              <a:buNone/>
            </a:pPr>
            <a:r>
              <a:rPr lang="ru-RU" sz="2400" b="1" dirty="0">
                <a:effectLst/>
                <a:latin typeface="Times New Roman" panose="02020603050405020304" pitchFamily="18" charset="0"/>
                <a:ea typeface="Times New Roman" panose="02020603050405020304" pitchFamily="18" charset="0"/>
              </a:rPr>
              <a:t>Задачи: </a:t>
            </a:r>
          </a:p>
          <a:p>
            <a:pPr marL="342900" indent="-342900" algn="just">
              <a:buAutoNum type="arabicPeriod"/>
            </a:pPr>
            <a:r>
              <a:rPr lang="ru-RU" sz="2400" dirty="0">
                <a:effectLst/>
                <a:latin typeface="Times New Roman" panose="02020603050405020304" pitchFamily="18" charset="0"/>
                <a:ea typeface="Times New Roman" panose="02020603050405020304" pitchFamily="18" charset="0"/>
              </a:rPr>
              <a:t>Провести анализ научно-методической, учебной литературы и результатов психолого-педагогический исследований в аспекте формирования коммуникативных универсальных учебных действий у обучающихся с ТНР. </a:t>
            </a:r>
          </a:p>
          <a:p>
            <a:pPr marL="342900" indent="-342900" algn="just">
              <a:buAutoNum type="arabicPeriod"/>
            </a:pPr>
            <a:r>
              <a:rPr lang="ru-RU" sz="2400" dirty="0">
                <a:latin typeface="Times New Roman" panose="02020603050405020304" pitchFamily="18" charset="0"/>
                <a:ea typeface="Times New Roman" panose="02020603050405020304" pitchFamily="18" charset="0"/>
              </a:rPr>
              <a:t>П</a:t>
            </a:r>
            <a:r>
              <a:rPr lang="ru-RU" sz="2400" dirty="0">
                <a:effectLst/>
                <a:latin typeface="Times New Roman" panose="02020603050405020304" pitchFamily="18" charset="0"/>
                <a:ea typeface="Times New Roman" panose="02020603050405020304" pitchFamily="18" charset="0"/>
              </a:rPr>
              <a:t>одобрать диагностический материал с учётом психологических и физиологических особенностей учащихся и определить актуальный уровень сформированности коммуникативных универсальных учебных действий у обучающихся с ТНР.</a:t>
            </a:r>
          </a:p>
          <a:p>
            <a:pPr marL="342900" indent="-342900" algn="just">
              <a:buAutoNum type="arabicPeriod"/>
            </a:pPr>
            <a:r>
              <a:rPr lang="ru-RU" sz="2400" dirty="0">
                <a:latin typeface="Times New Roman" panose="02020603050405020304" pitchFamily="18" charset="0"/>
                <a:ea typeface="Times New Roman" panose="02020603050405020304" pitchFamily="18" charset="0"/>
              </a:rPr>
              <a:t>Н</a:t>
            </a:r>
            <a:r>
              <a:rPr lang="ru-RU" sz="2400" dirty="0">
                <a:effectLst/>
                <a:latin typeface="Times New Roman" panose="02020603050405020304" pitchFamily="18" charset="0"/>
                <a:ea typeface="Times New Roman" panose="02020603050405020304" pitchFamily="18" charset="0"/>
              </a:rPr>
              <a:t>а основе по</a:t>
            </a:r>
            <a:r>
              <a:rPr lang="ru-RU" sz="2400" spc="-100" dirty="0">
                <a:effectLst/>
                <a:latin typeface="MS Gothic" panose="020B0609070205080204" pitchFamily="49" charset="-128"/>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лученных результатов диагностики разработать методические рекомендации, направленные на формирование коммуникативных универсальных учебных действий у обучающихся с тяжелыми нарушениями речи на уроках русского языка, с учётом педагогических условий.</a:t>
            </a:r>
          </a:p>
          <a:p>
            <a:pPr marL="342900" indent="-342900" algn="just">
              <a:buAutoNum type="arabicPeriod"/>
            </a:pPr>
            <a:r>
              <a:rPr lang="ru-RU" sz="2400" dirty="0">
                <a:latin typeface="Times New Roman" panose="02020603050405020304" pitchFamily="18" charset="0"/>
                <a:ea typeface="Times New Roman" panose="02020603050405020304" pitchFamily="18" charset="0"/>
              </a:rPr>
              <a:t>П</a:t>
            </a:r>
            <a:r>
              <a:rPr lang="ru-RU" sz="2400" dirty="0">
                <a:effectLst/>
                <a:latin typeface="Times New Roman" panose="02020603050405020304" pitchFamily="18" charset="0"/>
                <a:ea typeface="Times New Roman" panose="02020603050405020304" pitchFamily="18" charset="0"/>
              </a:rPr>
              <a:t>ровести анализ результатов апробации комплекса заданий, направленного на формирование коммуникативных универсальных учебных действий у обучающихся с ТНР на уроках русского языка и оценить эффективность применения заданий.</a:t>
            </a:r>
          </a:p>
          <a:p>
            <a:pPr marL="0" indent="0" algn="just">
              <a:buNone/>
            </a:pPr>
            <a:r>
              <a:rPr lang="ru-RU" sz="2400" b="1" dirty="0">
                <a:effectLst/>
                <a:latin typeface="Times New Roman" panose="02020603050405020304" pitchFamily="18" charset="0"/>
                <a:ea typeface="Times New Roman" panose="02020603050405020304" pitchFamily="18" charset="0"/>
              </a:rPr>
              <a:t>Методы исследования: </a:t>
            </a:r>
            <a:r>
              <a:rPr lang="ru-RU" sz="2400" dirty="0">
                <a:latin typeface="Times New Roman" panose="02020603050405020304" pitchFamily="18" charset="0"/>
              </a:rPr>
              <a:t>теоретические (анализ и синтез психологической и педагогической литературы по коммуникации младших школьников); эмпирические (эксперимент, количественный и качественный анализ результатов обучающего эксперимента).</a:t>
            </a:r>
          </a:p>
          <a:p>
            <a:pPr marL="0" indent="0" algn="just">
              <a:buNone/>
            </a:pPr>
            <a:r>
              <a:rPr lang="ru-RU" sz="2400" b="1" dirty="0">
                <a:latin typeface="Times New Roman" panose="02020603050405020304" pitchFamily="18" charset="0"/>
              </a:rPr>
              <a:t>База исследования: </a:t>
            </a:r>
            <a:r>
              <a:rPr lang="ru-RU" sz="2400" dirty="0">
                <a:latin typeface="Times New Roman" panose="02020603050405020304" pitchFamily="18" charset="0"/>
              </a:rPr>
              <a:t>МАОУ СШ </a:t>
            </a:r>
            <a:r>
              <a:rPr lang="ru-RU" sz="2400" dirty="0">
                <a:latin typeface="Times New Roman" panose="02020603050405020304" pitchFamily="18" charset="0"/>
                <a:ea typeface="Times New Roman" panose="02020603050405020304" pitchFamily="18" charset="0"/>
              </a:rPr>
              <a:t>«Комплекс Покровский» Образовательная площадка №1 г. Красноярска.</a:t>
            </a:r>
          </a:p>
          <a:p>
            <a:pPr marL="0" indent="0" algn="just">
              <a:buNone/>
            </a:pPr>
            <a:r>
              <a:rPr lang="ru-RU" sz="2400" dirty="0">
                <a:latin typeface="Times New Roman" panose="02020603050405020304" pitchFamily="18" charset="0"/>
                <a:ea typeface="Times New Roman" panose="02020603050405020304" pitchFamily="18" charset="0"/>
              </a:rPr>
              <a:t>Обучающиеся 1 класса «Р», 12 человек.</a:t>
            </a:r>
          </a:p>
          <a:p>
            <a:pPr marL="0" indent="0" algn="just">
              <a:buNone/>
            </a:pPr>
            <a:r>
              <a:rPr lang="ru-RU" sz="2400" dirty="0" err="1">
                <a:latin typeface="Times New Roman" panose="02020603050405020304" pitchFamily="18" charset="0"/>
                <a:ea typeface="Times New Roman" panose="02020603050405020304" pitchFamily="18" charset="0"/>
              </a:rPr>
              <a:t>Полнокомплектованный</a:t>
            </a:r>
            <a:r>
              <a:rPr lang="ru-RU" sz="2400" dirty="0">
                <a:latin typeface="Times New Roman" panose="02020603050405020304" pitchFamily="18" charset="0"/>
                <a:ea typeface="Times New Roman" panose="02020603050405020304" pitchFamily="18" charset="0"/>
              </a:rPr>
              <a:t> класс – коррекции. </a:t>
            </a:r>
          </a:p>
          <a:p>
            <a:pPr marL="0" indent="0" algn="just">
              <a:buNone/>
            </a:pPr>
            <a:r>
              <a:rPr lang="ru-RU" sz="2400" dirty="0">
                <a:latin typeface="Times New Roman" panose="02020603050405020304" pitchFamily="18" charset="0"/>
                <a:ea typeface="Times New Roman" panose="02020603050405020304" pitchFamily="18" charset="0"/>
              </a:rPr>
              <a:t>Все обучающие имеют вариант адаптированной образовательной программы 5.1; 5.2 – тяжелые нарушения речи.  </a:t>
            </a:r>
          </a:p>
          <a:p>
            <a:pPr marL="0" indent="0">
              <a:buNone/>
            </a:pPr>
            <a:endParaRPr lang="ru-RU" dirty="0"/>
          </a:p>
        </p:txBody>
      </p:sp>
    </p:spTree>
    <p:extLst>
      <p:ext uri="{BB962C8B-B14F-4D97-AF65-F5344CB8AC3E}">
        <p14:creationId xmlns:p14="http://schemas.microsoft.com/office/powerpoint/2010/main" val="123212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4771"/>
            <a:ext cx="7579799" cy="1280890"/>
          </a:xfrm>
        </p:spPr>
        <p:txBody>
          <a:bodyPr>
            <a:noAutofit/>
          </a:bodyPr>
          <a:lstStyle/>
          <a:p>
            <a:pPr algn="ctr"/>
            <a:r>
              <a:rPr lang="ru-RU" sz="2800" b="1" dirty="0">
                <a:latin typeface="Times New Roman" pitchFamily="18" charset="0"/>
                <a:cs typeface="Times New Roman" pitchFamily="18" charset="0"/>
              </a:rPr>
              <a:t>Психологические особенности детей с ТНР:</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609600" y="1143000"/>
            <a:ext cx="8229600" cy="5257800"/>
          </a:xfrm>
        </p:spPr>
        <p:txBody>
          <a:bodyPr>
            <a:normAutofit/>
          </a:bodyPr>
          <a:lstStyle/>
          <a:p>
            <a:r>
              <a:rPr lang="ru-RU" dirty="0">
                <a:latin typeface="Times New Roman" pitchFamily="18" charset="0"/>
                <a:cs typeface="Times New Roman" pitchFamily="18" charset="0"/>
              </a:rPr>
              <a:t>отмечается недостаточная устойчивость внимания;</a:t>
            </a:r>
          </a:p>
          <a:p>
            <a:r>
              <a:rPr lang="ru-RU" dirty="0">
                <a:latin typeface="Times New Roman" pitchFamily="18" charset="0"/>
                <a:cs typeface="Times New Roman" pitchFamily="18" charset="0"/>
              </a:rPr>
              <a:t>снижена вербальная память;</a:t>
            </a:r>
          </a:p>
          <a:p>
            <a:r>
              <a:rPr lang="ru-RU" dirty="0">
                <a:latin typeface="Times New Roman" pitchFamily="18" charset="0"/>
                <a:cs typeface="Times New Roman" pitchFamily="18" charset="0"/>
              </a:rPr>
              <a:t>страдает продуктивность запоминания; </a:t>
            </a:r>
          </a:p>
          <a:p>
            <a:r>
              <a:rPr lang="ru-RU" dirty="0">
                <a:latin typeface="Times New Roman" pitchFamily="18" charset="0"/>
                <a:cs typeface="Times New Roman" pitchFamily="18" charset="0"/>
              </a:rPr>
              <a:t>нестойкость интересов;</a:t>
            </a:r>
          </a:p>
          <a:p>
            <a:r>
              <a:rPr lang="ru-RU" dirty="0">
                <a:latin typeface="Times New Roman" pitchFamily="18" charset="0"/>
                <a:cs typeface="Times New Roman" pitchFamily="18" charset="0"/>
              </a:rPr>
              <a:t>пониженная наблюдательность;</a:t>
            </a:r>
          </a:p>
          <a:p>
            <a:r>
              <a:rPr lang="ru-RU" dirty="0">
                <a:latin typeface="Times New Roman" pitchFamily="18" charset="0"/>
                <a:cs typeface="Times New Roman" pitchFamily="18" charset="0"/>
              </a:rPr>
              <a:t> сниженная мотивация;</a:t>
            </a:r>
          </a:p>
          <a:p>
            <a:r>
              <a:rPr lang="ru-RU" dirty="0">
                <a:latin typeface="Times New Roman" pitchFamily="18" charset="0"/>
                <a:cs typeface="Times New Roman" pitchFamily="18" charset="0"/>
              </a:rPr>
              <a:t> негативизм;</a:t>
            </a:r>
          </a:p>
          <a:p>
            <a:r>
              <a:rPr lang="ru-RU" dirty="0">
                <a:latin typeface="Times New Roman" pitchFamily="18" charset="0"/>
                <a:cs typeface="Times New Roman" pitchFamily="18" charset="0"/>
              </a:rPr>
              <a:t> неуверенность в себе;</a:t>
            </a:r>
          </a:p>
          <a:p>
            <a:r>
              <a:rPr lang="ru-RU" dirty="0">
                <a:latin typeface="Times New Roman" pitchFamily="18" charset="0"/>
                <a:cs typeface="Times New Roman" pitchFamily="18" charset="0"/>
              </a:rPr>
              <a:t> повышенная раздражительность, агрессивность, обидчивость;</a:t>
            </a:r>
          </a:p>
          <a:p>
            <a:r>
              <a:rPr lang="ru-RU" dirty="0">
                <a:latin typeface="Times New Roman" pitchFamily="18" charset="0"/>
                <a:cs typeface="Times New Roman" pitchFamily="18" charset="0"/>
              </a:rPr>
              <a:t>испытывают  трудности в общении с окружающими, в налаживании контактов со своими сверстниками; </a:t>
            </a:r>
          </a:p>
          <a:p>
            <a:r>
              <a:rPr lang="ru-RU" dirty="0">
                <a:latin typeface="Times New Roman" pitchFamily="18" charset="0"/>
                <a:cs typeface="Times New Roman" pitchFamily="18" charset="0"/>
              </a:rPr>
              <a:t>отмечаются трудности формирования </a:t>
            </a:r>
            <a:r>
              <a:rPr lang="ru-RU" dirty="0" err="1">
                <a:latin typeface="Times New Roman" pitchFamily="18" charset="0"/>
                <a:cs typeface="Times New Roman" pitchFamily="18" charset="0"/>
              </a:rPr>
              <a:t>саморегуляции</a:t>
            </a:r>
            <a:r>
              <a:rPr lang="ru-RU" dirty="0">
                <a:latin typeface="Times New Roman" pitchFamily="18" charset="0"/>
                <a:cs typeface="Times New Roman" pitchFamily="18" charset="0"/>
              </a:rPr>
              <a:t> и самоконтроля.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404664"/>
            <a:ext cx="3384376" cy="830997"/>
          </a:xfrm>
          <a:prstGeom prst="rect">
            <a:avLst/>
          </a:prstGeom>
          <a:noFill/>
          <a:ln w="57150">
            <a:solidFill>
              <a:srgbClr val="FFC000"/>
            </a:solidFill>
          </a:ln>
        </p:spPr>
        <p:txBody>
          <a:bodyPr wrap="square" rtlCol="0">
            <a:spAutoFit/>
          </a:bodyPr>
          <a:lstStyle/>
          <a:p>
            <a:pPr algn="ctr"/>
            <a:r>
              <a:rPr lang="ru-RU" sz="2400" b="1" dirty="0">
                <a:latin typeface="Times New Roman" pitchFamily="18" charset="0"/>
                <a:cs typeface="Times New Roman" pitchFamily="18" charset="0"/>
              </a:rPr>
              <a:t>Виды групповой работы</a:t>
            </a:r>
          </a:p>
        </p:txBody>
      </p:sp>
      <p:sp>
        <p:nvSpPr>
          <p:cNvPr id="5" name="Содержимое 4"/>
          <p:cNvSpPr txBox="1">
            <a:spLocks noGrp="1"/>
          </p:cNvSpPr>
          <p:nvPr>
            <p:ph idx="1"/>
          </p:nvPr>
        </p:nvSpPr>
        <p:spPr>
          <a:xfrm>
            <a:off x="718617" y="1765538"/>
            <a:ext cx="2232248" cy="369332"/>
          </a:xfrm>
          <a:prstGeom prst="rect">
            <a:avLst/>
          </a:prstGeom>
          <a:noFill/>
          <a:ln w="57150">
            <a:solidFill>
              <a:srgbClr val="FFC000"/>
            </a:solidFill>
          </a:ln>
        </p:spPr>
        <p:txBody>
          <a:bodyPr wrap="square" rtlCol="0">
            <a:spAutoFit/>
          </a:bodyPr>
          <a:lstStyle/>
          <a:p>
            <a:pPr algn="ctr">
              <a:buNone/>
            </a:pPr>
            <a:r>
              <a:rPr lang="ru-RU" sz="1800" dirty="0">
                <a:latin typeface="Times New Roman" pitchFamily="18" charset="0"/>
                <a:cs typeface="Times New Roman" pitchFamily="18" charset="0"/>
              </a:rPr>
              <a:t>Парная единая</a:t>
            </a:r>
            <a:endParaRPr lang="ru-RU" sz="1800" b="1" dirty="0">
              <a:latin typeface="Times New Roman" pitchFamily="18" charset="0"/>
              <a:cs typeface="Times New Roman" pitchFamily="18" charset="0"/>
            </a:endParaRPr>
          </a:p>
        </p:txBody>
      </p:sp>
      <p:sp>
        <p:nvSpPr>
          <p:cNvPr id="6" name="Содержимое 4"/>
          <p:cNvSpPr txBox="1">
            <a:spLocks/>
          </p:cNvSpPr>
          <p:nvPr/>
        </p:nvSpPr>
        <p:spPr>
          <a:xfrm>
            <a:off x="863588" y="2540892"/>
            <a:ext cx="3096344" cy="369332"/>
          </a:xfrm>
          <a:prstGeom prst="rect">
            <a:avLst/>
          </a:prstGeom>
          <a:noFill/>
          <a:ln w="57150">
            <a:solidFill>
              <a:srgbClr val="FFC000"/>
            </a:solidFill>
          </a:ln>
        </p:spPr>
        <p:txBody>
          <a:bodyPr vert="horz" wrap="square" rtlCol="0">
            <a:spAutoFit/>
          </a:bodyPr>
          <a:lstStyle/>
          <a:p>
            <a:pPr marL="274320" lvl="0" indent="-274320" algn="ctr">
              <a:spcBef>
                <a:spcPts val="600"/>
              </a:spcBef>
              <a:buClr>
                <a:schemeClr val="accent1"/>
              </a:buClr>
              <a:buSzPct val="70000"/>
            </a:pPr>
            <a:r>
              <a:rPr lang="ru-RU" dirty="0">
                <a:latin typeface="Times New Roman" pitchFamily="18" charset="0"/>
                <a:cs typeface="Times New Roman" pitchFamily="18" charset="0"/>
              </a:rPr>
              <a:t>Парная кооперированная</a:t>
            </a:r>
            <a:endParaRPr kumimoji="0" lang="ru-RU" sz="1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8" name="Содержимое 4"/>
          <p:cNvSpPr txBox="1">
            <a:spLocks/>
          </p:cNvSpPr>
          <p:nvPr/>
        </p:nvSpPr>
        <p:spPr>
          <a:xfrm>
            <a:off x="5220072" y="1772816"/>
            <a:ext cx="3096344" cy="646331"/>
          </a:xfrm>
          <a:prstGeom prst="rect">
            <a:avLst/>
          </a:prstGeom>
          <a:noFill/>
          <a:ln w="57150">
            <a:solidFill>
              <a:srgbClr val="FFC000"/>
            </a:solidFill>
          </a:ln>
        </p:spPr>
        <p:txBody>
          <a:bodyPr vert="horz" wrap="square" rtlCol="0">
            <a:spAutoFit/>
          </a:bodyPr>
          <a:lstStyle/>
          <a:p>
            <a:pPr marL="274320" lvl="0" indent="-274320" algn="ctr">
              <a:spcBef>
                <a:spcPts val="600"/>
              </a:spcBef>
              <a:buClr>
                <a:schemeClr val="accent1"/>
              </a:buClr>
              <a:buSzPct val="70000"/>
            </a:pPr>
            <a:r>
              <a:rPr lang="ru-RU" dirty="0" err="1">
                <a:latin typeface="Times New Roman" pitchFamily="18" charset="0"/>
                <a:cs typeface="Times New Roman" pitchFamily="18" charset="0"/>
              </a:rPr>
              <a:t>Дифференцированно-групповая</a:t>
            </a:r>
            <a:endParaRPr kumimoji="0" lang="ru-RU" sz="1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9" name="Содержимое 4"/>
          <p:cNvSpPr txBox="1">
            <a:spLocks/>
          </p:cNvSpPr>
          <p:nvPr/>
        </p:nvSpPr>
        <p:spPr>
          <a:xfrm>
            <a:off x="4825762" y="2725558"/>
            <a:ext cx="3096344" cy="369332"/>
          </a:xfrm>
          <a:prstGeom prst="rect">
            <a:avLst/>
          </a:prstGeom>
          <a:noFill/>
          <a:ln w="57150">
            <a:solidFill>
              <a:srgbClr val="FFC000"/>
            </a:solidFill>
          </a:ln>
        </p:spPr>
        <p:txBody>
          <a:bodyPr vert="horz" wrap="square" rtlCol="0">
            <a:spAutoFit/>
          </a:bodyPr>
          <a:lstStyle/>
          <a:p>
            <a:pPr marL="274320" lvl="0" indent="-274320" algn="ctr">
              <a:spcBef>
                <a:spcPts val="600"/>
              </a:spcBef>
              <a:buClr>
                <a:schemeClr val="accent1"/>
              </a:buClr>
              <a:buSzPct val="70000"/>
            </a:pPr>
            <a:r>
              <a:rPr lang="ru-RU" dirty="0" err="1">
                <a:latin typeface="Times New Roman" pitchFamily="18" charset="0"/>
                <a:cs typeface="Times New Roman" pitchFamily="18" charset="0"/>
              </a:rPr>
              <a:t>Кооперированно-групповая</a:t>
            </a:r>
            <a:r>
              <a:rPr lang="ru-RU" dirty="0">
                <a:latin typeface="Times New Roman" pitchFamily="18" charset="0"/>
                <a:cs typeface="Times New Roman" pitchFamily="18" charset="0"/>
              </a:rPr>
              <a:t> </a:t>
            </a:r>
            <a:endParaRPr kumimoji="0" lang="ru-RU" sz="1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cxnSp>
        <p:nvCxnSpPr>
          <p:cNvPr id="11" name="Прямая со стрелкой 10"/>
          <p:cNvCxnSpPr/>
          <p:nvPr/>
        </p:nvCxnSpPr>
        <p:spPr>
          <a:xfrm flipH="1">
            <a:off x="2051720" y="1340768"/>
            <a:ext cx="36004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cxnSpLocks/>
          </p:cNvCxnSpPr>
          <p:nvPr/>
        </p:nvCxnSpPr>
        <p:spPr>
          <a:xfrm flipH="1">
            <a:off x="3388246" y="1412776"/>
            <a:ext cx="247650" cy="9290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cxnSpLocks/>
          </p:cNvCxnSpPr>
          <p:nvPr/>
        </p:nvCxnSpPr>
        <p:spPr>
          <a:xfrm>
            <a:off x="4687392" y="1352744"/>
            <a:ext cx="355946" cy="1293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cxnSpLocks/>
          </p:cNvCxnSpPr>
          <p:nvPr/>
        </p:nvCxnSpPr>
        <p:spPr>
          <a:xfrm>
            <a:off x="5901009" y="1336107"/>
            <a:ext cx="277366" cy="3362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Содержимое 4"/>
          <p:cNvSpPr txBox="1">
            <a:spLocks/>
          </p:cNvSpPr>
          <p:nvPr/>
        </p:nvSpPr>
        <p:spPr>
          <a:xfrm>
            <a:off x="1066800" y="3481298"/>
            <a:ext cx="3505200" cy="369332"/>
          </a:xfrm>
          <a:prstGeom prst="rect">
            <a:avLst/>
          </a:prstGeom>
          <a:noFill/>
          <a:ln w="57150">
            <a:solidFill>
              <a:srgbClr val="FFC000"/>
            </a:solidFill>
          </a:ln>
        </p:spPr>
        <p:txBody>
          <a:bodyPr vert="horz" wrap="square" rtlCol="0">
            <a:spAutoFit/>
          </a:bodyPr>
          <a:lstStyle/>
          <a:p>
            <a:pPr marL="274320" lvl="0" indent="-274320" algn="ctr">
              <a:spcBef>
                <a:spcPts val="600"/>
              </a:spcBef>
              <a:buClr>
                <a:schemeClr val="accent1"/>
              </a:buClr>
              <a:buSzPct val="70000"/>
            </a:pPr>
            <a:r>
              <a:rPr lang="ru-RU" dirty="0">
                <a:latin typeface="Times New Roman" pitchFamily="18" charset="0"/>
                <a:cs typeface="Times New Roman" pitchFamily="18" charset="0"/>
              </a:rPr>
              <a:t>Парная дифференцированная </a:t>
            </a:r>
            <a:endParaRPr kumimoji="0" lang="ru-RU" sz="1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cxnSp>
        <p:nvCxnSpPr>
          <p:cNvPr id="18" name="Прямая со стрелкой 17"/>
          <p:cNvCxnSpPr>
            <a:cxnSpLocks/>
          </p:cNvCxnSpPr>
          <p:nvPr/>
        </p:nvCxnSpPr>
        <p:spPr>
          <a:xfrm>
            <a:off x="4185667" y="1412776"/>
            <a:ext cx="0" cy="19442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9" name="Рисунок 18">
            <a:extLst>
              <a:ext uri="{FF2B5EF4-FFF2-40B4-BE49-F238E27FC236}">
                <a16:creationId xmlns:a16="http://schemas.microsoft.com/office/drawing/2014/main" id="{69D678D9-BC98-4390-9ECA-5C5F38958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2" y="3233288"/>
            <a:ext cx="2666230" cy="35549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04800"/>
            <a:ext cx="8686800" cy="6477000"/>
          </a:xfrm>
        </p:spPr>
        <p:txBody>
          <a:bodyPr>
            <a:normAutofit/>
          </a:bodyPr>
          <a:lstStyle/>
          <a:p>
            <a:pPr lvl="0" algn="ctr">
              <a:buNone/>
            </a:pPr>
            <a:r>
              <a:rPr lang="ru-RU" sz="2800" dirty="0">
                <a:latin typeface="Times New Roman" pitchFamily="18" charset="0"/>
                <a:cs typeface="Times New Roman" pitchFamily="18" charset="0"/>
              </a:rPr>
              <a:t>Методики и критерии</a:t>
            </a:r>
          </a:p>
          <a:p>
            <a:pPr lvl="0">
              <a:buNone/>
            </a:pPr>
            <a:endParaRPr lang="ru-RU" dirty="0">
              <a:latin typeface="Times New Roman" pitchFamily="18" charset="0"/>
              <a:cs typeface="Times New Roman" pitchFamily="18" charset="0"/>
            </a:endParaRPr>
          </a:p>
          <a:p>
            <a:pPr indent="0">
              <a:buNone/>
            </a:pPr>
            <a:r>
              <a:rPr lang="ru-RU" sz="2200" b="1" dirty="0">
                <a:latin typeface="Times New Roman" pitchFamily="18" charset="0"/>
                <a:cs typeface="Times New Roman" pitchFamily="18" charset="0"/>
              </a:rPr>
              <a:t>Методика Г.А. </a:t>
            </a:r>
            <a:r>
              <a:rPr lang="ru-RU" sz="2200" b="1" dirty="0" err="1">
                <a:latin typeface="Times New Roman" pitchFamily="18" charset="0"/>
                <a:cs typeface="Times New Roman" pitchFamily="18" charset="0"/>
              </a:rPr>
              <a:t>Цукерман</a:t>
            </a:r>
            <a:r>
              <a:rPr lang="ru-RU" sz="2200" b="1" dirty="0">
                <a:latin typeface="Times New Roman" pitchFamily="18" charset="0"/>
                <a:cs typeface="Times New Roman" pitchFamily="18" charset="0"/>
              </a:rPr>
              <a:t> «Рукавички»</a:t>
            </a:r>
          </a:p>
          <a:p>
            <a:pPr indent="0">
              <a:buNone/>
            </a:pPr>
            <a:r>
              <a:rPr lang="ru-RU" sz="2200" b="1" dirty="0">
                <a:latin typeface="Times New Roman" pitchFamily="18" charset="0"/>
                <a:cs typeface="Times New Roman" pitchFamily="18" charset="0"/>
              </a:rPr>
              <a:t>Критерии: </a:t>
            </a:r>
            <a:r>
              <a:rPr lang="ru-RU" sz="2200" dirty="0">
                <a:latin typeface="Times New Roman" pitchFamily="18" charset="0"/>
                <a:cs typeface="Times New Roman" pitchFamily="18" charset="0"/>
              </a:rPr>
              <a:t>договариваться, приходить к общему решению. </a:t>
            </a:r>
          </a:p>
          <a:p>
            <a:pPr indent="0">
              <a:buNone/>
            </a:pPr>
            <a:endParaRPr lang="ru-RU" sz="2200" dirty="0">
              <a:latin typeface="Times New Roman" pitchFamily="18" charset="0"/>
              <a:cs typeface="Times New Roman" pitchFamily="18" charset="0"/>
            </a:endParaRPr>
          </a:p>
          <a:p>
            <a:pPr indent="0">
              <a:buNone/>
            </a:pPr>
            <a:r>
              <a:rPr lang="ru-RU" sz="2200" b="1" dirty="0">
                <a:latin typeface="Times New Roman" pitchFamily="18" charset="0"/>
                <a:cs typeface="Times New Roman" pitchFamily="18" charset="0"/>
              </a:rPr>
              <a:t>Методика Г.А. </a:t>
            </a:r>
            <a:r>
              <a:rPr lang="ru-RU" sz="2200" b="1" dirty="0" err="1">
                <a:latin typeface="Times New Roman" pitchFamily="18" charset="0"/>
                <a:cs typeface="Times New Roman" pitchFamily="18" charset="0"/>
              </a:rPr>
              <a:t>Цукерман</a:t>
            </a:r>
            <a:r>
              <a:rPr lang="ru-RU" sz="2200" b="1" dirty="0">
                <a:latin typeface="Times New Roman" pitchFamily="18" charset="0"/>
                <a:cs typeface="Times New Roman" pitchFamily="18" charset="0"/>
              </a:rPr>
              <a:t> «Узор под диктовку»</a:t>
            </a:r>
          </a:p>
          <a:p>
            <a:pPr indent="0">
              <a:buNone/>
            </a:pPr>
            <a:r>
              <a:rPr lang="ru-RU" sz="2200" b="1" dirty="0">
                <a:latin typeface="Times New Roman" pitchFamily="18" charset="0"/>
                <a:cs typeface="Times New Roman" pitchFamily="18" charset="0"/>
              </a:rPr>
              <a:t>Критерии: </a:t>
            </a:r>
            <a:r>
              <a:rPr lang="ru-RU" sz="2200" dirty="0">
                <a:latin typeface="Times New Roman" pitchFamily="18" charset="0"/>
                <a:cs typeface="Times New Roman" pitchFamily="18" charset="0"/>
              </a:rPr>
              <a:t>строить понятные для партнера высказывания, умение задавать вопросы. </a:t>
            </a:r>
          </a:p>
          <a:p>
            <a:pPr indent="0">
              <a:buNone/>
            </a:pPr>
            <a:endParaRPr lang="ru-RU" sz="2200" dirty="0">
              <a:latin typeface="Times New Roman" pitchFamily="18" charset="0"/>
              <a:cs typeface="Times New Roman" pitchFamily="18" charset="0"/>
            </a:endParaRPr>
          </a:p>
          <a:p>
            <a:pPr indent="0">
              <a:buNone/>
            </a:pPr>
            <a:r>
              <a:rPr lang="ru-RU" sz="2200" b="1" dirty="0">
                <a:latin typeface="Times New Roman" pitchFamily="18" charset="0"/>
                <a:cs typeface="Times New Roman" pitchFamily="18" charset="0"/>
              </a:rPr>
              <a:t>Методика Ж. Пиаже «Правая и левая стороны»</a:t>
            </a:r>
          </a:p>
          <a:p>
            <a:pPr indent="0">
              <a:buNone/>
            </a:pPr>
            <a:r>
              <a:rPr lang="ru-RU" sz="2200" b="1" dirty="0">
                <a:latin typeface="Times New Roman" pitchFamily="18" charset="0"/>
                <a:cs typeface="Times New Roman" pitchFamily="18" charset="0"/>
              </a:rPr>
              <a:t>Критерии: </a:t>
            </a:r>
            <a:r>
              <a:rPr lang="ru-RU" sz="2200" dirty="0">
                <a:latin typeface="Times New Roman" pitchFamily="18" charset="0"/>
                <a:cs typeface="Times New Roman" pitchFamily="18" charset="0"/>
              </a:rPr>
              <a:t>понимать возможность существования различных точек зрения и право каждого иметь свою; излагать своё мнение и аргументировать свою точку зрения.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7F8D94-6B83-412C-85D0-44DECAD76B41}"/>
              </a:ext>
            </a:extLst>
          </p:cNvPr>
          <p:cNvPicPr>
            <a:picLocks noChangeAspect="1"/>
          </p:cNvPicPr>
          <p:nvPr/>
        </p:nvPicPr>
        <p:blipFill rotWithShape="1">
          <a:blip r:embed="rId2"/>
          <a:srcRect l="32500" t="45556" r="28333" b="21852"/>
          <a:stretch/>
        </p:blipFill>
        <p:spPr>
          <a:xfrm>
            <a:off x="0" y="152400"/>
            <a:ext cx="4495801" cy="2104417"/>
          </a:xfrm>
          <a:prstGeom prst="rect">
            <a:avLst/>
          </a:prstGeom>
        </p:spPr>
      </p:pic>
      <p:pic>
        <p:nvPicPr>
          <p:cNvPr id="7" name="Рисунок 6">
            <a:extLst>
              <a:ext uri="{FF2B5EF4-FFF2-40B4-BE49-F238E27FC236}">
                <a16:creationId xmlns:a16="http://schemas.microsoft.com/office/drawing/2014/main" id="{CF0943F5-0CD9-4A2D-A49E-B8278E952D24}"/>
              </a:ext>
            </a:extLst>
          </p:cNvPr>
          <p:cNvPicPr>
            <a:picLocks noChangeAspect="1"/>
          </p:cNvPicPr>
          <p:nvPr/>
        </p:nvPicPr>
        <p:blipFill rotWithShape="1">
          <a:blip r:embed="rId3"/>
          <a:srcRect l="29474" t="47407" r="26359" b="15556"/>
          <a:stretch/>
        </p:blipFill>
        <p:spPr>
          <a:xfrm>
            <a:off x="4648200" y="143522"/>
            <a:ext cx="4267200" cy="2012830"/>
          </a:xfrm>
          <a:prstGeom prst="rect">
            <a:avLst/>
          </a:prstGeom>
        </p:spPr>
      </p:pic>
      <p:pic>
        <p:nvPicPr>
          <p:cNvPr id="13" name="Рисунок 12">
            <a:extLst>
              <a:ext uri="{FF2B5EF4-FFF2-40B4-BE49-F238E27FC236}">
                <a16:creationId xmlns:a16="http://schemas.microsoft.com/office/drawing/2014/main" id="{7844B692-F92C-40C9-888E-A9F64AD70F00}"/>
              </a:ext>
            </a:extLst>
          </p:cNvPr>
          <p:cNvPicPr>
            <a:picLocks noChangeAspect="1"/>
          </p:cNvPicPr>
          <p:nvPr/>
        </p:nvPicPr>
        <p:blipFill rotWithShape="1">
          <a:blip r:embed="rId4"/>
          <a:srcRect l="33333" t="47038" r="26667" b="20370"/>
          <a:stretch/>
        </p:blipFill>
        <p:spPr>
          <a:xfrm>
            <a:off x="158188" y="2743200"/>
            <a:ext cx="4591455" cy="2104417"/>
          </a:xfrm>
          <a:prstGeom prst="rect">
            <a:avLst/>
          </a:prstGeom>
        </p:spPr>
      </p:pic>
      <p:pic>
        <p:nvPicPr>
          <p:cNvPr id="15" name="Рисунок 14">
            <a:extLst>
              <a:ext uri="{FF2B5EF4-FFF2-40B4-BE49-F238E27FC236}">
                <a16:creationId xmlns:a16="http://schemas.microsoft.com/office/drawing/2014/main" id="{38DA441B-CA47-48EA-BFAE-F7E99F69DE26}"/>
              </a:ext>
            </a:extLst>
          </p:cNvPr>
          <p:cNvPicPr>
            <a:picLocks noChangeAspect="1"/>
          </p:cNvPicPr>
          <p:nvPr/>
        </p:nvPicPr>
        <p:blipFill rotWithShape="1">
          <a:blip r:embed="rId5"/>
          <a:srcRect l="35239" t="39631" r="30000" b="27777"/>
          <a:stretch/>
        </p:blipFill>
        <p:spPr>
          <a:xfrm>
            <a:off x="4773317" y="2597232"/>
            <a:ext cx="4266834" cy="2250385"/>
          </a:xfrm>
          <a:prstGeom prst="rect">
            <a:avLst/>
          </a:prstGeom>
        </p:spPr>
      </p:pic>
    </p:spTree>
    <p:extLst>
      <p:ext uri="{BB962C8B-B14F-4D97-AF65-F5344CB8AC3E}">
        <p14:creationId xmlns:p14="http://schemas.microsoft.com/office/powerpoint/2010/main" val="85300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Рисунок 18">
            <a:extLst>
              <a:ext uri="{FF2B5EF4-FFF2-40B4-BE49-F238E27FC236}">
                <a16:creationId xmlns:a16="http://schemas.microsoft.com/office/drawing/2014/main" id="{5FB6325E-E0D8-4019-B82E-1874CAD6E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059" y="2956639"/>
            <a:ext cx="1090612" cy="1290476"/>
          </a:xfrm>
          <a:prstGeom prst="rect">
            <a:avLst/>
          </a:prstGeom>
          <a:noFill/>
          <a:extLst>
            <a:ext uri="{909E8E84-426E-40DD-AFC4-6F175D3DCCD1}">
              <a14:hiddenFill xmlns:a14="http://schemas.microsoft.com/office/drawing/2010/main">
                <a:solidFill>
                  <a:srgbClr val="FFFFFF"/>
                </a:solidFill>
              </a14:hiddenFill>
            </a:ext>
          </a:extLst>
        </p:spPr>
      </p:pic>
      <p:pic>
        <p:nvPicPr>
          <p:cNvPr id="1043" name="Рисунок 3">
            <a:extLst>
              <a:ext uri="{FF2B5EF4-FFF2-40B4-BE49-F238E27FC236}">
                <a16:creationId xmlns:a16="http://schemas.microsoft.com/office/drawing/2014/main" id="{1B363483-8FCD-4F71-ABC4-1FEAB6780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73" y="3027633"/>
            <a:ext cx="1302194" cy="1238930"/>
          </a:xfrm>
          <a:prstGeom prst="rect">
            <a:avLst/>
          </a:prstGeom>
          <a:noFill/>
          <a:extLst>
            <a:ext uri="{909E8E84-426E-40DD-AFC4-6F175D3DCCD1}">
              <a14:hiddenFill xmlns:a14="http://schemas.microsoft.com/office/drawing/2010/main">
                <a:solidFill>
                  <a:srgbClr val="FFFFFF"/>
                </a:solidFill>
              </a14:hiddenFill>
            </a:ext>
          </a:extLst>
        </p:spPr>
      </p:pic>
      <p:pic>
        <p:nvPicPr>
          <p:cNvPr id="1042" name="Рисунок 16">
            <a:extLst>
              <a:ext uri="{FF2B5EF4-FFF2-40B4-BE49-F238E27FC236}">
                <a16:creationId xmlns:a16="http://schemas.microsoft.com/office/drawing/2014/main" id="{FB949FB4-6DA5-4552-898A-DC5007DDF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999" y="3045436"/>
            <a:ext cx="952631" cy="1203323"/>
          </a:xfrm>
          <a:prstGeom prst="rect">
            <a:avLst/>
          </a:prstGeom>
          <a:noFill/>
          <a:extLst>
            <a:ext uri="{909E8E84-426E-40DD-AFC4-6F175D3DCCD1}">
              <a14:hiddenFill xmlns:a14="http://schemas.microsoft.com/office/drawing/2010/main">
                <a:solidFill>
                  <a:srgbClr val="FFFFFF"/>
                </a:solidFill>
              </a14:hiddenFill>
            </a:ext>
          </a:extLst>
        </p:spPr>
      </p:pic>
      <p:pic>
        <p:nvPicPr>
          <p:cNvPr id="1041" name="Рисунок 4">
            <a:extLst>
              <a:ext uri="{FF2B5EF4-FFF2-40B4-BE49-F238E27FC236}">
                <a16:creationId xmlns:a16="http://schemas.microsoft.com/office/drawing/2014/main" id="{C3F9DBC6-9BCF-40AA-9203-3032FA273C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095058"/>
            <a:ext cx="1198391" cy="115851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1">
            <a:extLst>
              <a:ext uri="{FF2B5EF4-FFF2-40B4-BE49-F238E27FC236}">
                <a16:creationId xmlns:a16="http://schemas.microsoft.com/office/drawing/2014/main" id="{C00C6E81-FDF1-4B11-80AE-A318E0331674}"/>
              </a:ext>
            </a:extLst>
          </p:cNvPr>
          <p:cNvSpPr>
            <a:spLocks noChangeArrowheads="1"/>
          </p:cNvSpPr>
          <p:nvPr/>
        </p:nvSpPr>
        <p:spPr bwMode="auto">
          <a:xfrm>
            <a:off x="1066800" y="720035"/>
            <a:ext cx="721684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Tx/>
              <a:buAutoNum type="arabicPeriod"/>
              <a:tabLst/>
            </a:pPr>
            <a:r>
              <a:rPr kumimoji="0" lang="ru-RU" altLang="ru-RU"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Рассмотрите картинки. </a:t>
            </a:r>
          </a:p>
          <a:p>
            <a:pPr marR="0" lvl="0" algn="just" defTabSz="914400" rtl="0" eaLnBrk="0" fontAlgn="base" latinLnBrk="0" hangingPunct="0">
              <a:lnSpc>
                <a:spcPct val="100000"/>
              </a:lnSpc>
              <a:spcBef>
                <a:spcPct val="0"/>
              </a:spcBef>
              <a:spcAft>
                <a:spcPct val="0"/>
              </a:spcAft>
              <a:buClrTx/>
              <a:buSzTx/>
              <a:tabLst/>
            </a:pPr>
            <a:r>
              <a:rPr kumimoji="0" lang="ru-RU" altLang="ru-RU"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Подставьте к каждой правильную подпись.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Объясните свой выбор:</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  слушание; 2 – говорение; 3 – чтение; 4 – письмо</a:t>
            </a:r>
            <a:r>
              <a:rPr kumimoji="0" lang="ru-RU" altLang="ru-RU"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ru-RU" altLang="ru-RU" sz="10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14" name="Rectangle 22">
            <a:extLst>
              <a:ext uri="{FF2B5EF4-FFF2-40B4-BE49-F238E27FC236}">
                <a16:creationId xmlns:a16="http://schemas.microsoft.com/office/drawing/2014/main" id="{CA2CEF10-4D05-4F66-BED4-0DCBC1B5F7FB}"/>
              </a:ext>
            </a:extLst>
          </p:cNvPr>
          <p:cNvSpPr>
            <a:spLocks noChangeArrowheads="1"/>
          </p:cNvSpPr>
          <p:nvPr/>
        </p:nvSpPr>
        <p:spPr bwMode="auto">
          <a:xfrm>
            <a:off x="304800" y="253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1D1D1B"/>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5" name="Rectangle 23">
            <a:extLst>
              <a:ext uri="{FF2B5EF4-FFF2-40B4-BE49-F238E27FC236}">
                <a16:creationId xmlns:a16="http://schemas.microsoft.com/office/drawing/2014/main" id="{D699E6C7-1694-47EA-8AD7-D7C73DDEE7DD}"/>
              </a:ext>
            </a:extLst>
          </p:cNvPr>
          <p:cNvSpPr>
            <a:spLocks noChangeArrowheads="1"/>
          </p:cNvSpPr>
          <p:nvPr/>
        </p:nvSpPr>
        <p:spPr bwMode="auto">
          <a:xfrm>
            <a:off x="304800" y="3276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1D1D1B"/>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6" name="Rectangle 24">
            <a:extLst>
              <a:ext uri="{FF2B5EF4-FFF2-40B4-BE49-F238E27FC236}">
                <a16:creationId xmlns:a16="http://schemas.microsoft.com/office/drawing/2014/main" id="{5CD78301-1C3E-427A-97C1-81FCB8F6FA2A}"/>
              </a:ext>
            </a:extLst>
          </p:cNvPr>
          <p:cNvSpPr>
            <a:spLocks noChangeArrowheads="1"/>
          </p:cNvSpPr>
          <p:nvPr/>
        </p:nvSpPr>
        <p:spPr bwMode="auto">
          <a:xfrm>
            <a:off x="304800" y="41910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1D1D1B"/>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49558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1135</TotalTime>
  <Words>793</Words>
  <Application>Microsoft Office PowerPoint</Application>
  <PresentationFormat>Экран (4:3)</PresentationFormat>
  <Paragraphs>81</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MS Gothic</vt:lpstr>
      <vt:lpstr>Arial</vt:lpstr>
      <vt:lpstr>Calibri</vt:lpstr>
      <vt:lpstr>Calibri Light</vt:lpstr>
      <vt:lpstr>Times New Roman</vt:lpstr>
      <vt:lpstr>Тема Office</vt:lpstr>
      <vt:lpstr>            МИНИCТЕPCТВO ПРОСВЕЩЕНИЯ РОССИЙСКОЙ ФЕДЕРАЦИИ  Федеральное государственное бюджетное образовательное учреждение высшего образования «КРАСНОЯРСКИЙ ГОСУДАРСТВЕННЫЙ ПЕДАГОГИЧЕСКИЙ УНИВЕРСИТЕТ им. В.П.  АСТАФЬЕВА» Факультет начальных классов     ГРУППОВАЯ ФОРМА РАБОТЫ КАК СРЕДСТВО ФОРМИРОВАНИЯ КОММУНИКАТИВНЫХ УНИВЕРСАЛЬНЫХ УЧЕБНЫХ ДЕЙСТВИЙ НА УРОКАХ РУССКОГО ЯЗЫКА У ОБУЧАЮЩИХСЯ С ТЯЖЕЛЫМИ НАРУШЕНИЯМИ РЕЧИ                                                            Красноярск 2020 </vt:lpstr>
      <vt:lpstr>Презентация PowerPoint</vt:lpstr>
      <vt:lpstr>Презентация PowerPoint</vt:lpstr>
      <vt:lpstr>Презентация PowerPoint</vt:lpstr>
      <vt:lpstr>Психологические особенности детей с ТНР: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НАУКИ И ВЫСШЕГО ОБРАЗОВАНИЯ Федеральное государственное бюджетное образовательное учреждение высшего образования «КРАСНОЯРСКИЙ ГОСУДАРСТВЕННЫЙ ПЕДАГОГИЧЕСКИЙ УНИВЕРСИТЕТ им. В.П.  АСТАФЬЕВА» Факультет начальных классов     ВЫЯВЛЕНИЕ АКТУАЛЬНОГО УРОВНЯ СФОРМИРОВАННОСТИ КОММУНИКАТИВНЫХ УУД У ОБУЧАЮЩИХСЯ 2 КЛАССА С ТНР                                                            Красноярск, 2020 </dc:title>
  <dc:creator>Home</dc:creator>
  <cp:lastModifiedBy>Лилия Миссерёва</cp:lastModifiedBy>
  <cp:revision>69</cp:revision>
  <dcterms:created xsi:type="dcterms:W3CDTF">2020-03-10T10:24:34Z</dcterms:created>
  <dcterms:modified xsi:type="dcterms:W3CDTF">2020-12-17T12:57:03Z</dcterms:modified>
</cp:coreProperties>
</file>