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13" r:id="rId1"/>
    <p:sldMasterId id="2147484077" r:id="rId2"/>
    <p:sldMasterId id="2147484026" r:id="rId3"/>
    <p:sldMasterId id="2147483917" r:id="rId4"/>
  </p:sldMasterIdLst>
  <p:sldIdLst>
    <p:sldId id="256" r:id="rId5"/>
    <p:sldId id="257" r:id="rId6"/>
    <p:sldId id="260" r:id="rId7"/>
    <p:sldId id="274" r:id="rId8"/>
    <p:sldId id="261" r:id="rId9"/>
    <p:sldId id="259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79" r:id="rId20"/>
    <p:sldId id="271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2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6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6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0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34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2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57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17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3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4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65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7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60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6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44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6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8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1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01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0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62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56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5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4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92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3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60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87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82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9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14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67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2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6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18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1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1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2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2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65" r:id="rId5"/>
    <p:sldLayoutId id="2147484066" r:id="rId6"/>
    <p:sldLayoutId id="2147484067" r:id="rId7"/>
    <p:sldLayoutId id="2147484072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14" r:id="rId5"/>
    <p:sldLayoutId id="2147484015" r:id="rId6"/>
    <p:sldLayoutId id="2147484016" r:id="rId7"/>
    <p:sldLayoutId id="2147484021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0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A84D3F-89A9-443B-8AA0-5C5E347A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056" y="1352401"/>
            <a:ext cx="8791888" cy="3189756"/>
          </a:xfrm>
        </p:spPr>
        <p:txBody>
          <a:bodyPr anchor="b">
            <a:norm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НАУЧНО-КВАЛИФИЦИРОВАННАЯ РАБОТА</a:t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ГЕТЕРОТОПИИ В ТЕКСТАХ А. ПЛАТНОВА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F6E29D-F8E5-4821-929D-C09AF8829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0056" y="4389205"/>
            <a:ext cx="9443622" cy="188387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Научный руководитель: </a:t>
            </a:r>
          </a:p>
          <a:p>
            <a:pPr algn="r"/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Д-Р филологических наук, </a:t>
            </a:r>
          </a:p>
          <a:p>
            <a:pPr algn="r"/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Профессор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Ковтун Н.В.</a:t>
            </a:r>
            <a:endParaRPr lang="ru-RU" sz="1050" b="1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r"/>
            <a:r>
              <a:rPr lang="ru-RU" sz="1600" i="1" dirty="0">
                <a:latin typeface="Times New Roman"/>
                <a:cs typeface="Times New Roman"/>
              </a:rPr>
              <a:t/>
            </a:r>
            <a:br>
              <a:rPr lang="ru-RU" sz="1600" i="1" dirty="0">
                <a:latin typeface="Times New Roman"/>
                <a:cs typeface="Times New Roman"/>
              </a:rPr>
            </a:br>
            <a:r>
              <a:rPr lang="ru-RU" sz="1600" i="1" dirty="0">
                <a:latin typeface="Times New Roman"/>
                <a:cs typeface="Times New Roman"/>
              </a:rPr>
              <a:t/>
            </a:r>
            <a:br>
              <a:rPr lang="ru-RU" sz="1600" i="1" dirty="0">
                <a:latin typeface="Times New Roman"/>
                <a:cs typeface="Times New Roman"/>
              </a:rPr>
            </a:b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АСПИРАНТ: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Глушенкова О.А.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Times New Roman"/>
              <a:cs typeface="Calibri Light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B57827C-7766-46CF-B8B5-E079ECF4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F3B81A-6810-43B9-8842-37772F85CE91}"/>
              </a:ext>
            </a:extLst>
          </p:cNvPr>
          <p:cNvSpPr txBox="1"/>
          <p:nvPr/>
        </p:nvSpPr>
        <p:spPr>
          <a:xfrm>
            <a:off x="5126966" y="6426347"/>
            <a:ext cx="25275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>
                <a:latin typeface="Times New Roman"/>
                <a:cs typeface="Times New Roman"/>
              </a:rPr>
              <a:t>Красноярск, 2020</a:t>
            </a:r>
          </a:p>
        </p:txBody>
      </p:sp>
    </p:spTree>
    <p:extLst>
      <p:ext uri="{BB962C8B-B14F-4D97-AF65-F5344CB8AC3E}">
        <p14:creationId xmlns:p14="http://schemas.microsoft.com/office/powerpoint/2010/main" val="277938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60" y="2636669"/>
            <a:ext cx="10485219" cy="21719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dirty="0">
                <a:cs typeface="Times New Roman"/>
              </a:rPr>
              <a:t>Работа включает в себя введение, две главы, заключение и список используемой литературы, насчитывающий 178 источников</a:t>
            </a:r>
            <a:endParaRPr lang="en-US" sz="2800" dirty="0">
              <a:cs typeface="Times New Roman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72E31-DC36-4E2A-84F4-DE50EB2EB45E}"/>
              </a:ext>
            </a:extLst>
          </p:cNvPr>
          <p:cNvSpPr txBox="1"/>
          <p:nvPr/>
        </p:nvSpPr>
        <p:spPr>
          <a:xfrm>
            <a:off x="2150854" y="928777"/>
            <a:ext cx="7545237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/>
              </a:rPr>
              <a:t>Структура работы</a:t>
            </a:r>
            <a:endParaRPr lang="ru-RU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ru-RU" sz="2800" b="1" dirty="0">
              <a:latin typeface="+mj-lt"/>
              <a:cs typeface="Times New Roman"/>
            </a:endParaRPr>
          </a:p>
          <a:p>
            <a:pPr algn="l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95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4" y="1884446"/>
            <a:ext cx="9866994" cy="41560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800" i="0">
                <a:latin typeface="Times New Roman"/>
                <a:cs typeface="Times New Roman"/>
              </a:rPr>
              <a:t/>
            </a:r>
            <a:br>
              <a:rPr lang="ru-RU" sz="2800" i="0">
                <a:latin typeface="Times New Roman"/>
                <a:cs typeface="Times New Roman"/>
              </a:rPr>
            </a:br>
            <a:endParaRPr lang="ru-RU" sz="2800" i="0">
              <a:latin typeface="Times New Roman"/>
              <a:cs typeface="Times New Roman"/>
            </a:endParaRPr>
          </a:p>
          <a:p>
            <a:pPr algn="l"/>
            <a:endParaRPr lang="ru-RU" sz="2800" i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i="0">
              <a:latin typeface="Times New Roman"/>
              <a:ea typeface="+mj-lt"/>
              <a:cs typeface="Times New Roman"/>
            </a:endParaRPr>
          </a:p>
          <a:p>
            <a:pPr algn="just"/>
            <a:endParaRPr lang="ru-RU" sz="2800" i="0">
              <a:latin typeface="Times New Roman"/>
              <a:cs typeface="Times New Roman"/>
            </a:endParaRPr>
          </a:p>
          <a:p>
            <a:endParaRPr lang="ru-RU" sz="2000" i="0">
              <a:latin typeface="Times New Roman"/>
              <a:cs typeface="Times New Roman"/>
            </a:endParaRPr>
          </a:p>
          <a:p>
            <a:pPr algn="l"/>
            <a:endParaRPr lang="en-US" sz="2000"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72E31-DC36-4E2A-84F4-DE50EB2EB45E}"/>
              </a:ext>
            </a:extLst>
          </p:cNvPr>
          <p:cNvSpPr txBox="1"/>
          <p:nvPr/>
        </p:nvSpPr>
        <p:spPr>
          <a:xfrm>
            <a:off x="2179609" y="986287"/>
            <a:ext cx="7545237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/>
              </a:rPr>
              <a:t>Первая глава</a:t>
            </a:r>
          </a:p>
          <a:p>
            <a:pPr algn="ctr"/>
            <a:endParaRPr lang="ru-RU" sz="2800" b="1" dirty="0">
              <a:latin typeface="+mj-lt"/>
              <a:cs typeface="Times New Roman"/>
            </a:endParaRPr>
          </a:p>
          <a:p>
            <a:pPr algn="l"/>
            <a:endParaRPr lang="ru-R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8EA920-A754-4E98-9BBD-E3C4CCA0FEBA}"/>
              </a:ext>
            </a:extLst>
          </p:cNvPr>
          <p:cNvSpPr txBox="1"/>
          <p:nvPr/>
        </p:nvSpPr>
        <p:spPr>
          <a:xfrm>
            <a:off x="383822" y="1774456"/>
            <a:ext cx="11492089" cy="43242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</a:rPr>
              <a:t>В первой главе «Язык бытия А. Платонова в зеркале гетеротопии» рассматривается общая «</a:t>
            </a:r>
            <a:r>
              <a:rPr lang="ru-RU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</a:rPr>
              <a:t>проблемность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</a:rPr>
              <a:t>» языка А. Платонова, подчеркнутое «юродство» текста и определяется положение писателя в пространстве русской философской мысли – этического и религиозного направления. Анализируется онтологическое состояние исторической действительности в контексте европейской парадигмы «Смерти Бога». Аргументируется связь между философскими работами М. Хайдеггера и текстами А. Платонова как подтверждение необходимости анализа творчества последнего через категорию европейской философской мысли, включенную на данный момент в филологический контекст – гетеротопию. Обосновывается </a:t>
            </a:r>
            <a:r>
              <a:rPr lang="ru-RU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</a:rPr>
              <a:t>пространственность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</a:rPr>
              <a:t> текстов А. Платонова и возможность их </a:t>
            </a:r>
            <a:r>
              <a:rPr lang="ru-RU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</a:rPr>
              <a:t>гетеротопического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</a:rPr>
              <a:t>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284895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4" y="1884446"/>
            <a:ext cx="9866994" cy="41560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800" i="0">
                <a:latin typeface="Times New Roman"/>
                <a:cs typeface="Times New Roman"/>
              </a:rPr>
              <a:t/>
            </a:r>
            <a:br>
              <a:rPr lang="ru-RU" sz="2800" i="0">
                <a:latin typeface="Times New Roman"/>
                <a:cs typeface="Times New Roman"/>
              </a:rPr>
            </a:br>
            <a:endParaRPr lang="ru-RU" sz="2800" i="0">
              <a:latin typeface="Times New Roman"/>
              <a:cs typeface="Times New Roman"/>
            </a:endParaRPr>
          </a:p>
          <a:p>
            <a:pPr algn="l"/>
            <a:endParaRPr lang="ru-RU" sz="2800" i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i="0">
              <a:latin typeface="Times New Roman"/>
              <a:ea typeface="+mj-lt"/>
              <a:cs typeface="Times New Roman"/>
            </a:endParaRPr>
          </a:p>
          <a:p>
            <a:pPr algn="just"/>
            <a:endParaRPr lang="ru-RU" sz="2800" i="0">
              <a:latin typeface="Times New Roman"/>
              <a:cs typeface="Times New Roman"/>
            </a:endParaRPr>
          </a:p>
          <a:p>
            <a:endParaRPr lang="ru-RU" sz="2000" i="0">
              <a:latin typeface="Times New Roman"/>
              <a:cs typeface="Times New Roman"/>
            </a:endParaRPr>
          </a:p>
          <a:p>
            <a:pPr algn="l"/>
            <a:endParaRPr lang="en-US" sz="2000"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72E31-DC36-4E2A-84F4-DE50EB2EB45E}"/>
              </a:ext>
            </a:extLst>
          </p:cNvPr>
          <p:cNvSpPr txBox="1"/>
          <p:nvPr/>
        </p:nvSpPr>
        <p:spPr>
          <a:xfrm>
            <a:off x="2150854" y="928777"/>
            <a:ext cx="7545237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rgbClr val="BD582C"/>
                </a:solidFill>
                <a:latin typeface="+mj-lt"/>
                <a:cs typeface="Times New Roman"/>
              </a:rPr>
              <a:t>Вторая</a:t>
            </a:r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/>
              </a:rPr>
              <a:t>  глава</a:t>
            </a:r>
          </a:p>
          <a:p>
            <a:pPr algn="ctr"/>
            <a:endParaRPr lang="ru-RU" sz="2800" b="1" dirty="0">
              <a:latin typeface="+mj-lt"/>
              <a:cs typeface="Times New Roman"/>
            </a:endParaRPr>
          </a:p>
          <a:p>
            <a:pPr algn="l"/>
            <a:endParaRPr lang="ru-R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8EA920-A754-4E98-9BBD-E3C4CCA0FEBA}"/>
              </a:ext>
            </a:extLst>
          </p:cNvPr>
          <p:cNvSpPr txBox="1"/>
          <p:nvPr/>
        </p:nvSpPr>
        <p:spPr>
          <a:xfrm>
            <a:off x="598311" y="1949570"/>
            <a:ext cx="11232445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</a:rPr>
              <a:t>Во второй главе «Трансформация социальной действительности начального периода СССР в текстах А. Платонова» проводится работа с наиболее репрезентативными пространственными текстами писателя, поднимающими следующие проблемы: сиротство – определяемое как «заброшенность», жертвенность, возникновение «женского вопроса» и женской идентичности, гетеротопии пространств жизни и смерти. Проводится исследование роли православной идеологии и ее деконструкции в проблеме возникновения сиротства параллельно с экономическими преобразованиями – национализацией земли и разрушением общинного уклада.</a:t>
            </a:r>
          </a:p>
        </p:txBody>
      </p:sp>
    </p:spTree>
    <p:extLst>
      <p:ext uri="{BB962C8B-B14F-4D97-AF65-F5344CB8AC3E}">
        <p14:creationId xmlns:p14="http://schemas.microsoft.com/office/powerpoint/2010/main" val="244055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B4C55A-4B62-4D55-A84A-07BCC29C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921" y="2065866"/>
            <a:ext cx="10237723" cy="440164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450215" algn="just">
              <a:lnSpc>
                <a:spcPct val="10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BD582C"/>
                </a:solidFill>
                <a:ea typeface="Times New Roman" panose="02020603050405020304" pitchFamily="18" charset="0"/>
              </a:rPr>
              <a:t>      В Заключении </a:t>
            </a:r>
            <a:r>
              <a:rPr lang="ru-RU" sz="2800" dirty="0">
                <a:ea typeface="Times New Roman" panose="02020603050405020304" pitchFamily="18" charset="0"/>
              </a:rPr>
              <a:t>последовательно изложены главные выводы работы, содержание которых обосновано в ее главах и параграфах.</a:t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/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>	Библиографический список, представленный цитируемыми источниками и работами, на которых основывается исследование, содержит 178 наименований.</a:t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/>
            </a:r>
            <a:br>
              <a:rPr lang="ru-RU" sz="2800" dirty="0">
                <a:ea typeface="Times New Roman" panose="02020603050405020304" pitchFamily="18" charset="0"/>
              </a:rPr>
            </a:br>
            <a:endParaRPr lang="ru-RU" sz="2800" dirty="0">
              <a:cs typeface="Calibri Light"/>
            </a:endParaRPr>
          </a:p>
        </p:txBody>
      </p:sp>
      <p:pic>
        <p:nvPicPr>
          <p:cNvPr id="4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CAAD019-AADC-4181-B807-57959071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4" y="1884446"/>
            <a:ext cx="9866994" cy="41560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800" i="0" dirty="0">
                <a:latin typeface="Times New Roman"/>
                <a:cs typeface="Times New Roman"/>
              </a:rPr>
              <a:t/>
            </a:r>
            <a:br>
              <a:rPr lang="ru-RU" sz="2800" i="0" dirty="0">
                <a:latin typeface="Times New Roman"/>
                <a:cs typeface="Times New Roman"/>
              </a:rPr>
            </a:br>
            <a:endParaRPr lang="ru-RU" sz="2800" i="0" dirty="0">
              <a:latin typeface="Times New Roman"/>
              <a:cs typeface="Times New Roman"/>
            </a:endParaRPr>
          </a:p>
          <a:p>
            <a:pPr algn="l"/>
            <a:endParaRPr lang="ru-RU" sz="2800" i="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i="0" dirty="0">
              <a:latin typeface="Times New Roman"/>
              <a:ea typeface="+mj-lt"/>
              <a:cs typeface="Times New Roman"/>
            </a:endParaRPr>
          </a:p>
          <a:p>
            <a:pPr algn="just"/>
            <a:endParaRPr lang="ru-RU" sz="2800" i="0" dirty="0">
              <a:latin typeface="Times New Roman"/>
              <a:cs typeface="Times New Roman"/>
            </a:endParaRPr>
          </a:p>
          <a:p>
            <a:endParaRPr lang="ru-RU" sz="2000" i="0" dirty="0">
              <a:latin typeface="Times New Roman"/>
              <a:cs typeface="Times New Roman"/>
            </a:endParaRPr>
          </a:p>
          <a:p>
            <a:pPr algn="l"/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72E31-DC36-4E2A-84F4-DE50EB2EB45E}"/>
              </a:ext>
            </a:extLst>
          </p:cNvPr>
          <p:cNvSpPr txBox="1"/>
          <p:nvPr/>
        </p:nvSpPr>
        <p:spPr>
          <a:xfrm>
            <a:off x="2366514" y="1015042"/>
            <a:ext cx="7545237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/>
              </a:rPr>
              <a:t>Апробация материалов исследования</a:t>
            </a:r>
          </a:p>
          <a:p>
            <a:pPr algn="ctr"/>
            <a:endParaRPr lang="ru-RU" sz="2800" b="1" dirty="0">
              <a:latin typeface="+mj-lt"/>
              <a:cs typeface="Times New Roman"/>
            </a:endParaRPr>
          </a:p>
          <a:p>
            <a:pPr algn="l"/>
            <a:endParaRPr lang="ru-R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8EA920-A754-4E98-9BBD-E3C4CCA0FEBA}"/>
              </a:ext>
            </a:extLst>
          </p:cNvPr>
          <p:cNvSpPr txBox="1"/>
          <p:nvPr/>
        </p:nvSpPr>
        <p:spPr>
          <a:xfrm>
            <a:off x="270933" y="1542612"/>
            <a:ext cx="11492089" cy="53091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  <a:p>
            <a:pPr marL="457200" indent="-457200" algn="just">
              <a:buFont typeface="Wingdings"/>
              <a:buChar char="§"/>
            </a:pP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Участие в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 </a:t>
            </a: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Международных научных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конференциях: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lt"/>
              <a:cs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Участие в Краевых Рождественский образовательных чтениях. «Молодежь: свобода и ответственность» 2017 г.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lt"/>
              <a:cs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Научно-практическая конференция с Международным участием. 18 Красноярские краевые Рождественские образовательные чтения (г. Красноярск, январь 2018 г.), очное участие с докладом;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lt"/>
              <a:cs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I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Международный  научно-практической конференции молодых ученых  «</a:t>
            </a:r>
            <a:r>
              <a:rPr lang="en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INI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Т</a:t>
            </a:r>
            <a:r>
              <a:rPr lang="en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IUM» 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Художественная литература: опыт современного прочтения, (г. Екатеринбург, 2018 г.), очное участие с докладом;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lt"/>
              <a:cs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Международная конференция «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Сюжетология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», (г. Новосибирск, 2018 г.), очное участие с докладом;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lt"/>
              <a:cs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VII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Международный образовательный форум: Человек, семья и общество», КГПУ им. Астафьева, (г. Красноярск, 2018г.), очное участие с докладом.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lt"/>
              <a:cs typeface="+mn-lt"/>
            </a:endParaRP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392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4" y="1884446"/>
            <a:ext cx="9866994" cy="41560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800" i="0" dirty="0">
                <a:latin typeface="Times New Roman"/>
                <a:cs typeface="Times New Roman"/>
              </a:rPr>
              <a:t/>
            </a:r>
            <a:br>
              <a:rPr lang="ru-RU" sz="2800" i="0" dirty="0">
                <a:latin typeface="Times New Roman"/>
                <a:cs typeface="Times New Roman"/>
              </a:rPr>
            </a:br>
            <a:endParaRPr lang="ru-RU" sz="2800" i="0" dirty="0">
              <a:latin typeface="Times New Roman"/>
              <a:cs typeface="Times New Roman"/>
            </a:endParaRPr>
          </a:p>
          <a:p>
            <a:pPr algn="l"/>
            <a:endParaRPr lang="ru-RU" sz="2800" i="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i="0" dirty="0">
              <a:latin typeface="Times New Roman"/>
              <a:ea typeface="+mj-lt"/>
              <a:cs typeface="Times New Roman"/>
            </a:endParaRPr>
          </a:p>
          <a:p>
            <a:pPr algn="just"/>
            <a:endParaRPr lang="ru-RU" sz="2800" i="0" dirty="0">
              <a:latin typeface="Times New Roman"/>
              <a:cs typeface="Times New Roman"/>
            </a:endParaRPr>
          </a:p>
          <a:p>
            <a:endParaRPr lang="ru-RU" sz="2000" i="0" dirty="0">
              <a:latin typeface="Times New Roman"/>
              <a:cs typeface="Times New Roman"/>
            </a:endParaRPr>
          </a:p>
          <a:p>
            <a:pPr algn="l"/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72E31-DC36-4E2A-84F4-DE50EB2EB45E}"/>
              </a:ext>
            </a:extLst>
          </p:cNvPr>
          <p:cNvSpPr txBox="1"/>
          <p:nvPr/>
        </p:nvSpPr>
        <p:spPr>
          <a:xfrm>
            <a:off x="2366514" y="1015042"/>
            <a:ext cx="7545237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/>
              </a:rPr>
              <a:t>Апробация материалов исследования</a:t>
            </a:r>
          </a:p>
          <a:p>
            <a:pPr algn="ctr"/>
            <a:endParaRPr lang="ru-RU" sz="2800" b="1" dirty="0">
              <a:latin typeface="+mj-lt"/>
              <a:cs typeface="Times New Roman"/>
            </a:endParaRPr>
          </a:p>
          <a:p>
            <a:pPr algn="l"/>
            <a:endParaRPr lang="ru-R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8EA920-A754-4E98-9BBD-E3C4CCA0FEBA}"/>
              </a:ext>
            </a:extLst>
          </p:cNvPr>
          <p:cNvSpPr txBox="1"/>
          <p:nvPr/>
        </p:nvSpPr>
        <p:spPr>
          <a:xfrm>
            <a:off x="1043797" y="1791419"/>
            <a:ext cx="10262024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Calibri"/>
            </a:endParaRPr>
          </a:p>
          <a:p>
            <a:pPr marL="457200" indent="-457200" algn="just">
              <a:buFont typeface="Wingdings"/>
              <a:buChar char="§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Соавторство в монографии «От логоса к тексту: опыт философского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смыслополагания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»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. Красноярск: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Сибирский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государственный университет науки и технологий им. акад. М.Ф.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Решетнева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,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2019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 г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  <a:p>
            <a:pPr algn="just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06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4" y="1884446"/>
            <a:ext cx="9866994" cy="41560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800" i="0" dirty="0">
                <a:latin typeface="Times New Roman"/>
                <a:cs typeface="Times New Roman"/>
              </a:rPr>
              <a:t/>
            </a:r>
            <a:br>
              <a:rPr lang="ru-RU" sz="2800" i="0" dirty="0">
                <a:latin typeface="Times New Roman"/>
                <a:cs typeface="Times New Roman"/>
              </a:rPr>
            </a:br>
            <a:endParaRPr lang="ru-RU" sz="2800" i="0" dirty="0">
              <a:latin typeface="Times New Roman"/>
              <a:cs typeface="Times New Roman"/>
            </a:endParaRPr>
          </a:p>
          <a:p>
            <a:pPr algn="l"/>
            <a:endParaRPr lang="ru-RU" sz="2800" i="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i="0" dirty="0">
              <a:latin typeface="Times New Roman"/>
              <a:ea typeface="+mj-lt"/>
              <a:cs typeface="Times New Roman"/>
            </a:endParaRPr>
          </a:p>
          <a:p>
            <a:pPr algn="just"/>
            <a:endParaRPr lang="ru-RU" sz="2800" i="0" dirty="0">
              <a:latin typeface="Times New Roman"/>
              <a:cs typeface="Times New Roman"/>
            </a:endParaRPr>
          </a:p>
          <a:p>
            <a:endParaRPr lang="ru-RU" sz="2000" i="0" dirty="0">
              <a:latin typeface="Times New Roman"/>
              <a:cs typeface="Times New Roman"/>
            </a:endParaRPr>
          </a:p>
          <a:p>
            <a:pPr algn="l"/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8EA920-A754-4E98-9BBD-E3C4CCA0FEBA}"/>
              </a:ext>
            </a:extLst>
          </p:cNvPr>
          <p:cNvSpPr txBox="1"/>
          <p:nvPr/>
        </p:nvSpPr>
        <p:spPr>
          <a:xfrm>
            <a:off x="1043797" y="1791419"/>
            <a:ext cx="10262024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Calibri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«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Transformation of the Subject in the Act of the Reverse birth: Analysis of the Search of the Lost Mother (based on A. </a:t>
            </a:r>
            <a:r>
              <a:rPr lang="e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Platonov’s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Texts)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». Журнал СФУ. Серия «Гуманитарные науки».  – Красноярск: 2016 год (том 9, номер 5) стр. 1109-1115;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«Репрезентация гетеротопии материального и духовного в советском ментальном пространстве». Успехи современной науки. №5, - Белгород: «Успехи современной науки», 2016;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«Опыт </a:t>
            </a:r>
            <a:r>
              <a:rPr lang="e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Aufhebung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гетеротопия жертвенности в пространстве «Большой семьи» (на материале рассказа А. Платонова «На заре туманной юности»)». Вестник Омского государственного университета Издательство: федеральное государственное бюджетное образовательное учреждение высшего профессионального образования "Омский государственный педагогический университет" (Омск), 2018;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«Трансформация образа Богородицы в «материи коммунизма» (на материале рассказа А. Платонова «Родина электричества»)». Вестник Красноярского государственного педагогического университета им. В.П. Астафьева. 2017. № 1 (39). С. 186-188;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7B4E46-F7ED-F542-B9D8-D5BAED93E7A9}"/>
              </a:ext>
            </a:extLst>
          </p:cNvPr>
          <p:cNvSpPr txBox="1"/>
          <p:nvPr/>
        </p:nvSpPr>
        <p:spPr>
          <a:xfrm>
            <a:off x="1805798" y="928777"/>
            <a:ext cx="9363972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ea typeface="+mn-lt"/>
                <a:cs typeface="+mn-lt"/>
              </a:rPr>
              <a:t>По теме диссертации опубликованы следующие </a:t>
            </a:r>
            <a:r>
              <a:rPr lang="ru-RU" sz="2800" b="1" u="sng" dirty="0">
                <a:solidFill>
                  <a:schemeClr val="accent2"/>
                </a:solidFill>
                <a:latin typeface="+mj-lt"/>
                <a:ea typeface="+mn-lt"/>
                <a:cs typeface="+mn-lt"/>
              </a:rPr>
              <a:t>статьи ВАК:</a:t>
            </a:r>
            <a:r>
              <a:rPr lang="ru-RU" sz="2400" b="1" u="sng" dirty="0">
                <a:solidFill>
                  <a:schemeClr val="accent2"/>
                </a:solidFill>
                <a:latin typeface="+mj-lt"/>
                <a:ea typeface="+mn-lt"/>
                <a:cs typeface="+mn-lt"/>
              </a:rPr>
              <a:t> </a:t>
            </a:r>
            <a:endParaRPr lang="ru-RU" sz="2400" b="1" u="sng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ru-RU" sz="2800" b="1" dirty="0">
              <a:latin typeface="+mj-lt"/>
              <a:cs typeface="Times New Roman"/>
            </a:endParaRPr>
          </a:p>
          <a:p>
            <a:pPr algn="ctr"/>
            <a:endParaRPr lang="ru-RU" sz="2800" b="1" dirty="0">
              <a:latin typeface="+mj-lt"/>
              <a:cs typeface="Times New Roman"/>
            </a:endParaRPr>
          </a:p>
          <a:p>
            <a:pPr algn="ctr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889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4" y="1884446"/>
            <a:ext cx="9866994" cy="41560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800" i="0" dirty="0">
                <a:latin typeface="Times New Roman"/>
                <a:cs typeface="Times New Roman"/>
              </a:rPr>
              <a:t/>
            </a:r>
            <a:br>
              <a:rPr lang="ru-RU" sz="2800" i="0" dirty="0">
                <a:latin typeface="Times New Roman"/>
                <a:cs typeface="Times New Roman"/>
              </a:rPr>
            </a:br>
            <a:endParaRPr lang="ru-RU" sz="2800" i="0" dirty="0">
              <a:latin typeface="Times New Roman"/>
              <a:cs typeface="Times New Roman"/>
            </a:endParaRPr>
          </a:p>
          <a:p>
            <a:pPr algn="l"/>
            <a:endParaRPr lang="ru-RU" sz="2800" i="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i="0" dirty="0">
              <a:latin typeface="Times New Roman"/>
              <a:ea typeface="+mj-lt"/>
              <a:cs typeface="Times New Roman"/>
            </a:endParaRPr>
          </a:p>
          <a:p>
            <a:pPr algn="just"/>
            <a:endParaRPr lang="ru-RU" sz="2800" i="0" dirty="0">
              <a:latin typeface="Times New Roman"/>
              <a:cs typeface="Times New Roman"/>
            </a:endParaRPr>
          </a:p>
          <a:p>
            <a:endParaRPr lang="ru-RU" sz="2000" i="0" dirty="0">
              <a:latin typeface="Times New Roman"/>
              <a:cs typeface="Times New Roman"/>
            </a:endParaRPr>
          </a:p>
          <a:p>
            <a:pPr algn="l"/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72E31-DC36-4E2A-84F4-DE50EB2EB45E}"/>
              </a:ext>
            </a:extLst>
          </p:cNvPr>
          <p:cNvSpPr txBox="1"/>
          <p:nvPr/>
        </p:nvSpPr>
        <p:spPr>
          <a:xfrm>
            <a:off x="1805797" y="928777"/>
            <a:ext cx="98669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ea typeface="+mn-lt"/>
                <a:cs typeface="+mn-lt"/>
              </a:rPr>
              <a:t>По теме диссертации также опубликованы следующие работы:</a:t>
            </a:r>
            <a:r>
              <a:rPr lang="ru-RU" sz="2400" b="1" dirty="0">
                <a:solidFill>
                  <a:schemeClr val="accent2"/>
                </a:solidFill>
                <a:latin typeface="+mj-lt"/>
                <a:ea typeface="+mn-lt"/>
                <a:cs typeface="+mn-lt"/>
              </a:rPr>
              <a:t> </a:t>
            </a:r>
            <a:endParaRPr lang="ru-RU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8EA920-A754-4E98-9BBD-E3C4CCA0FEBA}"/>
              </a:ext>
            </a:extLst>
          </p:cNvPr>
          <p:cNvSpPr txBox="1"/>
          <p:nvPr/>
        </p:nvSpPr>
        <p:spPr>
          <a:xfrm>
            <a:off x="282223" y="1547494"/>
            <a:ext cx="1162755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Wingdings"/>
              <a:buChar char="§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lt"/>
              <a:cs typeface="Times New Roman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О категориальном методе мышления бытия в текстах А. Платонова;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Критика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логоцентризма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Ж.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Деррида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как теоретическое обоснование явления виртуализации мира;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Человеческая личность в терминах 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Id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и 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Super-Ego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на пространствах дихотомии Москва-Туркмения;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Идентификация женского как жертвенного в литературном пространстве постсоветского периода;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От модуса обладания к модусу бытия: по следам Назара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Чагатаева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(на материале повести А. Платонова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Джан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»);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Психоаналитические мотивы проекции личности Назара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Чагатаева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на пространства дихотомии «Москва – Туркмения»;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Гетеротопии безумия как преодоление смерти в повести А. Платонова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Джан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Деструкция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бинаризма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: деперсонализация творческого акта;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Деконструкция идеалистического восприятия Богоматери: пусть к материализму;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Репрезентация героев А. Платонова в контексте неофрейдизма;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Преодоление оппозиции пространств «природа-культура» в контексте инициации героя и становления «нового человека» (на материала текста А. Платонова «Среди животных и растений»);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От логоса к тексту: опыт философского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смыслополагания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. 3 статьи в монографии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22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8" descr="Изображение выглядит как внешний, улица, пруд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DF67C0B-37BB-4F58-8785-08FF9C385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15" b="3048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76D919A-FC3E-4B4E-BAF0-ED6CFB8DC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i="0">
                <a:solidFill>
                  <a:srgbClr val="FFFFFF"/>
                </a:solidFill>
              </a:rPr>
              <a:t/>
            </a:r>
            <a:br>
              <a:rPr lang="en-US" sz="2800" i="0">
                <a:solidFill>
                  <a:srgbClr val="FFFFFF"/>
                </a:solidFill>
              </a:rPr>
            </a:br>
            <a:endParaRPr lang="en-US" sz="2800" i="0">
              <a:solidFill>
                <a:srgbClr val="FFFFFF"/>
              </a:solidFill>
            </a:endParaRPr>
          </a:p>
          <a:p>
            <a:endParaRPr lang="en-US" sz="2800" i="0">
              <a:solidFill>
                <a:srgbClr val="FFFFFF"/>
              </a:solidFill>
            </a:endParaRPr>
          </a:p>
          <a:p>
            <a:endParaRPr lang="en-US" sz="2800" i="0">
              <a:solidFill>
                <a:srgbClr val="FFFFFF"/>
              </a:solidFill>
            </a:endParaRPr>
          </a:p>
          <a:p>
            <a:endParaRPr lang="en-US" sz="2800" i="0">
              <a:solidFill>
                <a:srgbClr val="FFFFFF"/>
              </a:solidFill>
            </a:endParaRPr>
          </a:p>
          <a:p>
            <a:endParaRPr lang="en-US" sz="2800" i="0">
              <a:solidFill>
                <a:srgbClr val="FFFFFF"/>
              </a:solidFill>
            </a:endParaRPr>
          </a:p>
          <a:p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66ACBD-1C82-4782-AA7C-05504DD7D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72E31-DC36-4E2A-84F4-DE50EB2EB45E}"/>
              </a:ext>
            </a:extLst>
          </p:cNvPr>
          <p:cNvSpPr txBox="1"/>
          <p:nvPr/>
        </p:nvSpPr>
        <p:spPr>
          <a:xfrm>
            <a:off x="1575759" y="928777"/>
            <a:ext cx="9651520" cy="18928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endParaRPr lang="ru-RU" sz="2800">
              <a:solidFill>
                <a:schemeClr val="accent2"/>
              </a:solidFill>
            </a:endParaRPr>
          </a:p>
          <a:p>
            <a:pPr algn="ctr">
              <a:spcAft>
                <a:spcPts val="600"/>
              </a:spcAft>
            </a:pPr>
            <a:endParaRPr lang="ru-RU" sz="2800" b="1">
              <a:latin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ru-RU" sz="2800" b="1">
              <a:latin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8EA920-A754-4E98-9BBD-E3C4CCA0FEBA}"/>
              </a:ext>
            </a:extLst>
          </p:cNvPr>
          <p:cNvSpPr txBox="1"/>
          <p:nvPr/>
        </p:nvSpPr>
        <p:spPr>
          <a:xfrm>
            <a:off x="973241" y="1480975"/>
            <a:ext cx="10473690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/>
              <a:buChar char="§"/>
            </a:pPr>
            <a:endParaRPr lang="ru-RU" sz="2400">
              <a:latin typeface="Times New Roman"/>
              <a:ea typeface="+mn-lt"/>
              <a:cs typeface="Times New Roman"/>
            </a:endParaRPr>
          </a:p>
          <a:p>
            <a:pPr algn="just">
              <a:spcAft>
                <a:spcPts val="600"/>
              </a:spcAft>
            </a:pPr>
            <a:endParaRPr lang="ru-RU" sz="2000">
              <a:latin typeface="Times New Roman"/>
              <a:cs typeface="Calibri"/>
            </a:endParaRPr>
          </a:p>
          <a:p>
            <a:pPr algn="just">
              <a:spcAft>
                <a:spcPts val="600"/>
              </a:spcAft>
            </a:pPr>
            <a:endParaRPr lang="ru-RU" sz="28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7C53EF-F327-4993-B9E0-6B3C885D0BE7}"/>
              </a:ext>
            </a:extLst>
          </p:cNvPr>
          <p:cNvSpPr txBox="1"/>
          <p:nvPr/>
        </p:nvSpPr>
        <p:spPr>
          <a:xfrm>
            <a:off x="971908" y="3703608"/>
            <a:ext cx="100181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>
                <a:solidFill>
                  <a:srgbClr val="FFC000"/>
                </a:solidFill>
                <a:latin typeface="Times New Roman"/>
                <a:cs typeface="Arial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76384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3">
            <a:extLst>
              <a:ext uri="{FF2B5EF4-FFF2-40B4-BE49-F238E27FC236}">
                <a16:creationId xmlns:a16="http://schemas.microsoft.com/office/drawing/2014/main" xmlns="" id="{BB2B8762-61F0-4F1B-9364-D633EE9D6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5">
            <a:extLst>
              <a:ext uri="{FF2B5EF4-FFF2-40B4-BE49-F238E27FC236}">
                <a16:creationId xmlns:a16="http://schemas.microsoft.com/office/drawing/2014/main" xmlns="" id="{E97675C8-1328-460C-9EBF-6B446B67E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3" name="Straight Connector 67">
            <a:extLst>
              <a:ext uri="{FF2B5EF4-FFF2-40B4-BE49-F238E27FC236}">
                <a16:creationId xmlns:a16="http://schemas.microsoft.com/office/drawing/2014/main" xmlns="" id="{514EE78B-AF71-4195-A01B-F1165D923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69">
            <a:extLst>
              <a:ext uri="{FF2B5EF4-FFF2-40B4-BE49-F238E27FC236}">
                <a16:creationId xmlns:a16="http://schemas.microsoft.com/office/drawing/2014/main" xmlns="" id="{01C6F51C-53CC-4D4B-98DA-C143852FC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8662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845" y="639097"/>
            <a:ext cx="6316528" cy="352650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b="1" u="sng" dirty="0"/>
              <a:t>Предметом исследования работы являются:</a:t>
            </a:r>
            <a:r>
              <a:rPr lang="ru-RU" sz="2800" dirty="0"/>
              <a:t> произведения    А. Платонова в аспекте концептуального содержания категории гетеротопия на фоне трансформации социальной действительности 20-30-х гг. ХХ столетия.</a:t>
            </a:r>
          </a:p>
        </p:txBody>
      </p:sp>
      <p:cxnSp>
        <p:nvCxnSpPr>
          <p:cNvPr id="67" name="Straight Connector 71">
            <a:extLst>
              <a:ext uri="{FF2B5EF4-FFF2-40B4-BE49-F238E27FC236}">
                <a16:creationId xmlns:a16="http://schemas.microsoft.com/office/drawing/2014/main" xmlns="" id="{613AFA59-28DC-4A81-8ADB-6EE5C6322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61679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73">
            <a:extLst>
              <a:ext uri="{FF2B5EF4-FFF2-40B4-BE49-F238E27FC236}">
                <a16:creationId xmlns:a16="http://schemas.microsoft.com/office/drawing/2014/main" xmlns="" id="{1702822D-7587-488C-BCDE-6366C82D9F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5">
            <a:extLst>
              <a:ext uri="{FF2B5EF4-FFF2-40B4-BE49-F238E27FC236}">
                <a16:creationId xmlns:a16="http://schemas.microsoft.com/office/drawing/2014/main" xmlns="" id="{2336503F-9C9C-424B-B606-FD55CB6EC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393528-863E-5F46-9FB4-C54EB569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75" y="639097"/>
            <a:ext cx="3521936" cy="46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3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03" y="1569156"/>
            <a:ext cx="10097029" cy="476391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ru-RU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	</a:t>
            </a:r>
            <a:r>
              <a:rPr lang="ru-RU" sz="2800" dirty="0"/>
              <a:t>Актуальность исследования проблемы, заявленной в работе, заключается в необходимости комплексного анализа трансформации социальной действительности начального периода существования СССР как наиболее знакового и переломного в истории отечественной культуры. Тексты писателя, где акцентируется проблема пространства, анализируются через категорию гетеротопии, используемую как в литературоведческом, так и в социально-философском дискурсах.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77E8BF-FAD0-4FCD-8C56-6E91DE69ACDC}"/>
              </a:ext>
            </a:extLst>
          </p:cNvPr>
          <p:cNvSpPr txBox="1"/>
          <p:nvPr/>
        </p:nvSpPr>
        <p:spPr>
          <a:xfrm>
            <a:off x="4350589" y="842513"/>
            <a:ext cx="3505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22971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697" y="1794933"/>
            <a:ext cx="10283933" cy="440266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24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cs typeface="Times New Roman" panose="02020603050405020304" pitchFamily="18" charset="0"/>
              </a:rPr>
              <a:t>В работе проведено обоснование применения категории гетеротопия при анализе текстов А. Платонова, ее трансформации от термина М. Фуко, используемого в дискурсе власти, до пространственной категории онтологии различия с последующим применением данной методологии в тексте. Прикладная категория для анализа </a:t>
            </a:r>
            <a:r>
              <a:rPr lang="ru-RU" sz="2800" dirty="0" err="1">
                <a:cs typeface="Times New Roman" panose="02020603050405020304" pitchFamily="18" charset="0"/>
              </a:rPr>
              <a:t>пространственности</a:t>
            </a:r>
            <a:r>
              <a:rPr lang="ru-RU" sz="2800" dirty="0">
                <a:cs typeface="Times New Roman" panose="02020603050405020304" pitchFamily="18" charset="0"/>
              </a:rPr>
              <a:t> – гетеротопия – наиболее полно охватывает смысловые коннотации знаковых текстов А. Платонова, позволяя преодолеть пристрастность в характеристике позиции автора, его связанности с той или иной политической структурой.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77E8BF-FAD0-4FCD-8C56-6E91DE69ACDC}"/>
              </a:ext>
            </a:extLst>
          </p:cNvPr>
          <p:cNvSpPr txBox="1"/>
          <p:nvPr/>
        </p:nvSpPr>
        <p:spPr>
          <a:xfrm>
            <a:off x="4350589" y="842513"/>
            <a:ext cx="3505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22633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8" y="1798181"/>
            <a:ext cx="10200842" cy="4659261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i="0" dirty="0">
                <a:solidFill>
                  <a:schemeClr val="accent2"/>
                </a:solidFill>
                <a:ea typeface="+mj-lt"/>
                <a:cs typeface="Times New Roman" panose="02020603050405020304" pitchFamily="18" charset="0"/>
              </a:rPr>
              <a:t>Объект исследования</a:t>
            </a:r>
            <a:r>
              <a:rPr lang="ru-RU" sz="2800" i="0" dirty="0">
                <a:ea typeface="+mj-lt"/>
                <a:cs typeface="Times New Roman" panose="02020603050405020304" pitchFamily="18" charset="0"/>
              </a:rPr>
              <a:t> - </a:t>
            </a:r>
            <a:r>
              <a:rPr lang="ru-RU" sz="2800" dirty="0">
                <a:ea typeface="+mj-lt"/>
                <a:cs typeface="Times New Roman" panose="02020603050405020304" pitchFamily="18" charset="0"/>
              </a:rPr>
              <a:t>тексты А. Платонова</a:t>
            </a:r>
            <a:r>
              <a:rPr lang="ru-RU" sz="2800" i="0" dirty="0">
                <a:ea typeface="+mj-lt"/>
                <a:cs typeface="Times New Roman" panose="02020603050405020304" pitchFamily="18" charset="0"/>
              </a:rPr>
              <a:t/>
            </a:r>
            <a:br>
              <a:rPr lang="ru-RU" sz="2800" i="0" dirty="0">
                <a:ea typeface="+mj-lt"/>
                <a:cs typeface="Times New Roman" panose="02020603050405020304" pitchFamily="18" charset="0"/>
              </a:rPr>
            </a:br>
            <a:r>
              <a:rPr lang="ru-RU" sz="2800" dirty="0">
                <a:ea typeface="+mj-lt"/>
                <a:cs typeface="Times New Roman" panose="02020603050405020304" pitchFamily="18" charset="0"/>
              </a:rPr>
              <a:t/>
            </a:r>
            <a:br>
              <a:rPr lang="ru-RU" sz="2800" dirty="0">
                <a:ea typeface="+mj-lt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2"/>
                </a:solidFill>
                <a:ea typeface="+mj-lt"/>
                <a:cs typeface="Times New Roman" panose="02020603050405020304" pitchFamily="18" charset="0"/>
              </a:rPr>
              <a:t>Предмет изучения</a:t>
            </a:r>
            <a:r>
              <a:rPr lang="ru-RU" sz="2800" b="1" i="0" dirty="0">
                <a:ea typeface="+mj-lt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+mj-lt"/>
                <a:cs typeface="Times New Roman" panose="02020603050405020304" pitchFamily="18" charset="0"/>
              </a:rPr>
              <a:t>произведения А. Платонова в аспекте концептуального содержания категории гетеротопия на фоне трансформации социальной действительности 20-30-х гг. ХХ столетия</a:t>
            </a:r>
            <a:endParaRPr lang="ru-RU" sz="2800" i="0" dirty="0">
              <a:cs typeface="Times New Roman" panose="02020603050405020304" pitchFamily="18" charset="0"/>
            </a:endParaRPr>
          </a:p>
          <a:p>
            <a:endParaRPr lang="ru-RU" sz="2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7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B57827C-7766-46CF-B8B5-E079ECF4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98EE28-89AC-4A8D-BEA3-F92B00FBCFEC}"/>
              </a:ext>
            </a:extLst>
          </p:cNvPr>
          <p:cNvSpPr txBox="1"/>
          <p:nvPr/>
        </p:nvSpPr>
        <p:spPr>
          <a:xfrm>
            <a:off x="1230701" y="1508820"/>
            <a:ext cx="9917499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b="1" dirty="0">
                <a:latin typeface="+mj-lt"/>
                <a:ea typeface="+mn-lt"/>
                <a:cs typeface="+mn-lt"/>
              </a:rPr>
              <a:t>  </a:t>
            </a:r>
            <a:r>
              <a:rPr lang="ru-RU" sz="2800" b="1" dirty="0">
                <a:solidFill>
                  <a:schemeClr val="accent2"/>
                </a:solidFill>
                <a:latin typeface="+mj-lt"/>
                <a:ea typeface="+mn-lt"/>
                <a:cs typeface="+mn-lt"/>
              </a:rPr>
              <a:t>Цель исследования</a:t>
            </a:r>
            <a:r>
              <a:rPr lang="ru-RU" sz="2800" b="1" dirty="0">
                <a:latin typeface="+mj-lt"/>
                <a:ea typeface="+mn-lt"/>
                <a:cs typeface="+mn-lt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–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проанализировать репрезентации трансформации социальной действительности 1920 – 1930-х гг. в знаковых текстах А. Платонова («Котлован», «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Чевенгур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», «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Джан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lt"/>
                <a:cs typeface="+mn-lt"/>
              </a:rPr>
              <a:t>», «На заре туманной юности», «Такыр», «Счастливая Москва» и др.) с опорой на категорию гетеротопии.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51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30" y="1912349"/>
            <a:ext cx="10154539" cy="45442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2400" dirty="0">
                <a:cs typeface="Times New Roman" panose="02020603050405020304" pitchFamily="18" charset="0"/>
              </a:rPr>
              <a:t>1.	Обоснование «</a:t>
            </a:r>
            <a:r>
              <a:rPr lang="ru-RU" sz="2400" dirty="0" err="1">
                <a:cs typeface="Times New Roman" panose="02020603050405020304" pitchFamily="18" charset="0"/>
              </a:rPr>
              <a:t>проблемности</a:t>
            </a:r>
            <a:r>
              <a:rPr lang="ru-RU" sz="2400" dirty="0">
                <a:cs typeface="Times New Roman" panose="02020603050405020304" pitchFamily="18" charset="0"/>
              </a:rPr>
              <a:t>» языка А. Платонова как необходимого условия для репрезентации трансформации социальной действительности.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2.	Проведение историко-культурного анализа периода 20-30-х годов для выявления исторических фактов в обоснование трансформации представлений о пространстве, репрезентируемых в текстах А. Платонова.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3.	Обоснование необходимости применения категории гетеротопия для анализа художественного пространства в текстах А. Платонова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4.	Анализ разрушения патриархального уклада как основной причины репрезентации трансформации социальной действительности 20-30-х годов в текстах А. Платонова</a:t>
            </a:r>
            <a:br>
              <a:rPr lang="ru-RU" sz="2400" dirty="0">
                <a:cs typeface="Times New Roman" panose="02020603050405020304" pitchFamily="18" charset="0"/>
              </a:rPr>
            </a:b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72E31-DC36-4E2A-84F4-DE50EB2EB45E}"/>
              </a:ext>
            </a:extLst>
          </p:cNvPr>
          <p:cNvSpPr txBox="1"/>
          <p:nvPr/>
        </p:nvSpPr>
        <p:spPr>
          <a:xfrm>
            <a:off x="1569156" y="941943"/>
            <a:ext cx="97987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ea typeface="+mn-lt"/>
                <a:cs typeface="+mn-lt"/>
              </a:rPr>
              <a:t>Исследование ориентировано на решение следующих задач: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16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03" y="1683166"/>
            <a:ext cx="10082651" cy="27985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800" dirty="0">
                <a:cs typeface="Times New Roman" panose="02020603050405020304" pitchFamily="18" charset="0"/>
              </a:rPr>
              <a:t>	Исследование опирается на методы историко-философского анализа, используются дескриптивный метод, методы анализа и синтеза, аналогии, герменевтики, мотивного анализа и структурно-типологический метод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72E31-DC36-4E2A-84F4-DE50EB2EB45E}"/>
              </a:ext>
            </a:extLst>
          </p:cNvPr>
          <p:cNvSpPr txBox="1"/>
          <p:nvPr/>
        </p:nvSpPr>
        <p:spPr>
          <a:xfrm>
            <a:off x="2409645" y="986287"/>
            <a:ext cx="7434265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ea typeface="+mn-lt"/>
                <a:cs typeface="+mn-lt"/>
              </a:rPr>
              <a:t>Методы исследования</a:t>
            </a:r>
            <a:endParaRPr lang="ru-RU" sz="2800" dirty="0">
              <a:solidFill>
                <a:schemeClr val="accent2"/>
              </a:solidFill>
              <a:latin typeface="+mj-lt"/>
            </a:endParaRPr>
          </a:p>
          <a:p>
            <a:pPr algn="l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251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84562-9984-40C2-8EFA-825BF41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89" y="1711919"/>
            <a:ext cx="10025143" cy="40841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endParaRPr lang="ru-RU" sz="2800" i="0" dirty="0">
              <a:latin typeface="Times New Roman"/>
              <a:cs typeface="Times New Roman"/>
            </a:endParaRPr>
          </a:p>
          <a:p>
            <a:pPr algn="just"/>
            <a:r>
              <a:rPr lang="ru-RU" sz="2800" i="0" dirty="0">
                <a:latin typeface="Times New Roman"/>
                <a:ea typeface="+mj-lt"/>
                <a:cs typeface="+mj-lt"/>
              </a:rPr>
              <a:t>   </a:t>
            </a:r>
            <a:r>
              <a:rPr lang="ru-RU" sz="2800" dirty="0">
                <a:ea typeface="+mj-lt"/>
                <a:cs typeface="+mj-lt"/>
              </a:rPr>
              <a:t>Исследование текстов А. Платонова велось с опорой на работы следующих авторов: В. А. </a:t>
            </a:r>
            <a:r>
              <a:rPr lang="ru-RU" sz="2800" dirty="0" err="1">
                <a:ea typeface="+mj-lt"/>
                <a:cs typeface="+mj-lt"/>
              </a:rPr>
              <a:t>Подорога</a:t>
            </a:r>
            <a:r>
              <a:rPr lang="ru-RU" sz="2800" dirty="0">
                <a:ea typeface="+mj-lt"/>
                <a:cs typeface="+mj-lt"/>
              </a:rPr>
              <a:t>, В. Васильев, Л. Шубин,                Е. Проскурина, Л. Аннинский, М. Михеев, М. Эпштейн,                         Н. Корниенко, М. </a:t>
            </a:r>
            <a:r>
              <a:rPr lang="ru-RU" sz="2800" dirty="0" err="1">
                <a:ea typeface="+mj-lt"/>
                <a:cs typeface="+mj-lt"/>
              </a:rPr>
              <a:t>Дмитровская</a:t>
            </a:r>
            <a:r>
              <a:rPr lang="ru-RU" sz="2800" dirty="0">
                <a:ea typeface="+mj-lt"/>
                <a:cs typeface="+mj-lt"/>
              </a:rPr>
              <a:t>, Г. Гюнтер, Н. Малыгина, Е. Яблоков, М. </a:t>
            </a:r>
            <a:r>
              <a:rPr lang="ru-RU" sz="2800" dirty="0" err="1">
                <a:ea typeface="+mj-lt"/>
                <a:cs typeface="+mj-lt"/>
              </a:rPr>
              <a:t>Заваркина</a:t>
            </a:r>
            <a:r>
              <a:rPr lang="ru-RU" sz="2800" dirty="0">
                <a:ea typeface="+mj-lt"/>
                <a:cs typeface="+mj-lt"/>
              </a:rPr>
              <a:t>, А. Варламов, Ю. Левин</a:t>
            </a:r>
            <a:endParaRPr lang="ru-RU" sz="2800" i="0" dirty="0">
              <a:cs typeface="Times New Roman"/>
            </a:endParaRPr>
          </a:p>
          <a:p>
            <a:endParaRPr lang="ru-RU" sz="2000" i="0" dirty="0">
              <a:latin typeface="Times New Roman"/>
              <a:cs typeface="Times New Roman"/>
            </a:endParaRPr>
          </a:p>
          <a:p>
            <a:pPr algn="l"/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тарелка, ед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0D8812-630C-4AC1-B368-B61958C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601"/>
            <a:ext cx="1722408" cy="167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72E31-DC36-4E2A-84F4-DE50EB2EB45E}"/>
              </a:ext>
            </a:extLst>
          </p:cNvPr>
          <p:cNvSpPr txBox="1"/>
          <p:nvPr/>
        </p:nvSpPr>
        <p:spPr>
          <a:xfrm>
            <a:off x="3157269" y="569343"/>
            <a:ext cx="6481313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800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/>
              </a:rPr>
              <a:t>Опора на исследования</a:t>
            </a:r>
          </a:p>
          <a:p>
            <a:pPr algn="l"/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92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440"/>
      </a:dk2>
      <a:lt2>
        <a:srgbClr val="E8E4E2"/>
      </a:lt2>
      <a:accent1>
        <a:srgbClr val="81A7BB"/>
      </a:accent1>
      <a:accent2>
        <a:srgbClr val="7F8DBA"/>
      </a:accent2>
      <a:accent3>
        <a:srgbClr val="9F96C6"/>
      </a:accent3>
      <a:accent4>
        <a:srgbClr val="A27FBA"/>
      </a:accent4>
      <a:accent5>
        <a:srgbClr val="C492C4"/>
      </a:accent5>
      <a:accent6>
        <a:srgbClr val="BA7FA1"/>
      </a:accent6>
      <a:hlink>
        <a:srgbClr val="A7765D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941"/>
      </a:dk2>
      <a:lt2>
        <a:srgbClr val="E2E8E2"/>
      </a:lt2>
      <a:accent1>
        <a:srgbClr val="D087D5"/>
      </a:accent1>
      <a:accent2>
        <a:srgbClr val="9F6DCC"/>
      </a:accent2>
      <a:accent3>
        <a:srgbClr val="9087D5"/>
      </a:accent3>
      <a:accent4>
        <a:srgbClr val="6D8ACC"/>
      </a:accent4>
      <a:accent5>
        <a:srgbClr val="65AEC9"/>
      </a:accent5>
      <a:accent6>
        <a:srgbClr val="5EB0A4"/>
      </a:accent6>
      <a:hlink>
        <a:srgbClr val="598E56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4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2190</TotalTime>
  <Words>682</Words>
  <Application>Microsoft Office PowerPoint</Application>
  <PresentationFormat>Широкоэкранный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Elephant</vt:lpstr>
      <vt:lpstr>Times New Roman</vt:lpstr>
      <vt:lpstr>Wingdings</vt:lpstr>
      <vt:lpstr>Retrospect</vt:lpstr>
      <vt:lpstr>BrushVTI</vt:lpstr>
      <vt:lpstr>BrushVTI</vt:lpstr>
      <vt:lpstr>BrushVTI</vt:lpstr>
      <vt:lpstr>НАУЧНО-КВАЛИФИЦИРОВАННАЯ РАБОТА  ГЕТЕРОТОПИИ В ТЕКСТАХ А. ПЛАТНОВА    </vt:lpstr>
      <vt:lpstr>Предметом исследования работы являются: произведения    А. Платонова в аспекте концептуального содержания категории гетеротопия на фоне трансформации социальной действительности 20-30-х гг. ХХ столетия.</vt:lpstr>
      <vt:lpstr>  Актуальность исследования проблемы, заявленной в работе, заключается в необходимости комплексного анализа трансформации социальной действительности начального периода существования СССР как наиболее знакового и переломного в истории отечественной культуры. Тексты писателя, где акцентируется проблема пространства, анализируются через категорию гетеротопии, используемую как в литературоведческом, так и в социально-философском дискурсах. </vt:lpstr>
      <vt:lpstr> В работе проведено обоснование применения категории гетеротопия при анализе текстов А. Платонова, ее трансформации от термина М. Фуко, используемого в дискурсе власти, до пространственной категории онтологии различия с последующим применением данной методологии в тексте. Прикладная категория для анализа пространственности – гетеротопия – наиболее полно охватывает смысловые коннотации знаковых текстов А. Платонова, позволяя преодолеть пристрастность в характеристике позиции автора, его связанности с той или иной политической структурой.</vt:lpstr>
      <vt:lpstr> Объект исследования - тексты А. Платонова  Предмет изучения произведения А. Платонова в аспекте концептуального содержания категории гетеротопия на фоне трансформации социальной действительности 20-30-х гг. ХХ столетия  </vt:lpstr>
      <vt:lpstr>Презентация PowerPoint</vt:lpstr>
      <vt:lpstr>1. Обоснование «проблемности» языка А. Платонова как необходимого условия для репрезентации трансформации социальной действительности.  2. Проведение историко-культурного анализа периода 20-30-х годов для выявления исторических фактов в обоснование трансформации представлений о пространстве, репрезентируемых в текстах А. Платонова.  3. Обоснование необходимости применения категории гетеротопия для анализа художественного пространства в текстах А. Платонова  4. Анализ разрушения патриархального уклада как основной причины репрезентации трансформации социальной действительности 20-30-х годов в текстах А. Платонова </vt:lpstr>
      <vt:lpstr> Исследование опирается на методы историко-философского анализа, используются дескриптивный метод, методы анализа и синтеза, аналогии, герменевтики, мотивного анализа и структурно-типологический метод</vt:lpstr>
      <vt:lpstr>    Исследование текстов А. Платонова велось с опорой на работы следующих авторов: В. А. Подорога, В. Васильев, Л. Шубин,                Е. Проскурина, Л. Аннинский, М. Михеев, М. Эпштейн,                         Н. Корниенко, М. Дмитровская, Г. Гюнтер, Н. Малыгина, Е. Яблоков, М. Заваркина, А. Варламов, Ю. Левин  </vt:lpstr>
      <vt:lpstr>Работа включает в себя введение, две главы, заключение и список используемой литературы, насчитывающий 178 источников</vt:lpstr>
      <vt:lpstr>      </vt:lpstr>
      <vt:lpstr>      </vt:lpstr>
      <vt:lpstr>      В Заключении последовательно изложены главные выводы работы, содержание которых обосновано в ее главах и параграфах.   Библиографический список, представленный цитируемыми источниками и работами, на которых основывается исследование, содержит 178 наименований.  </vt:lpstr>
      <vt:lpstr>      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31</cp:revision>
  <dcterms:created xsi:type="dcterms:W3CDTF">2020-05-26T09:02:01Z</dcterms:created>
  <dcterms:modified xsi:type="dcterms:W3CDTF">2020-12-20T08:10:58Z</dcterms:modified>
</cp:coreProperties>
</file>