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70" r:id="rId9"/>
    <p:sldId id="266" r:id="rId10"/>
    <p:sldId id="262" r:id="rId11"/>
    <p:sldId id="272" r:id="rId12"/>
    <p:sldId id="263" r:id="rId13"/>
    <p:sldId id="264" r:id="rId14"/>
    <p:sldId id="265" r:id="rId15"/>
    <p:sldId id="271" r:id="rId16"/>
    <p:sldId id="273" r:id="rId17"/>
    <p:sldId id="267" r:id="rId18"/>
    <p:sldId id="268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15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add title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Власенко А.М.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Предлагаемая модель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>
              <a:buNone/>
            </a:pPr>
            <a:r>
              <a:rPr lang="ru-RU" dirty="0"/>
              <a:t>Этапы: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Сегментирование: анализ рынка;</a:t>
            </a:r>
          </a:p>
          <a:p>
            <a:pPr marL="514350" indent="-514350">
              <a:buAutoNum type="arabicPeriod" startAt="2"/>
            </a:pPr>
            <a:r>
              <a:rPr lang="ru-RU" dirty="0"/>
              <a:t>Определение целевой аудитории;</a:t>
            </a:r>
          </a:p>
          <a:p>
            <a:pPr marL="514350" indent="-514350">
              <a:buAutoNum type="arabicPeriod" startAt="2"/>
            </a:pPr>
            <a:r>
              <a:rPr lang="ru-RU" dirty="0"/>
              <a:t>Позиционирование.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Предлагаемая модель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В целом включает в себя :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Малобюджетный маркетинг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Продажи через </a:t>
            </a:r>
            <a:r>
              <a:rPr lang="ru-RU" dirty="0" err="1"/>
              <a:t>контент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ru-RU" dirty="0" err="1"/>
              <a:t>Репутационный</a:t>
            </a:r>
            <a:r>
              <a:rPr lang="ru-RU" dirty="0"/>
              <a:t> маркетинг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Е-</a:t>
            </a:r>
            <a:r>
              <a:rPr lang="en-US" dirty="0"/>
              <a:t>mail </a:t>
            </a:r>
            <a:r>
              <a:rPr lang="ru-RU" dirty="0"/>
              <a:t>маркетинг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Автоматизация процессов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Предлагаемая модель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None/>
            </a:pPr>
            <a:r>
              <a:rPr lang="ru-RU" dirty="0"/>
              <a:t>1 ЭТАП: сегментирование (анализ рынка)</a:t>
            </a:r>
          </a:p>
          <a:p>
            <a:pPr marL="514350" lvl="0" indent="-514350">
              <a:buNone/>
            </a:pPr>
            <a:r>
              <a:rPr lang="ru-RU" dirty="0"/>
              <a:t>Изучение конкретного окружения: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Кто конкуренты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На кого они ориентируются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Позиционирование конкурентов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Отстройка от конкурентов</a:t>
            </a:r>
          </a:p>
          <a:p>
            <a:pPr marL="514350" lvl="0" indent="-514350">
              <a:buFont typeface="+mj-lt"/>
              <a:buAutoNum type="arabicPeriod"/>
            </a:pPr>
            <a:endParaRPr lang="ru-RU" dirty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Предлагаемая модель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2 ЭТАП определение целевой аудитории:</a:t>
            </a:r>
          </a:p>
          <a:p>
            <a:pPr algn="ctr">
              <a:buNone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Для </a:t>
            </a:r>
            <a:r>
              <a:rPr lang="ru-RU" b="1" dirty="0" err="1">
                <a:solidFill>
                  <a:schemeClr val="accent6">
                    <a:lumMod val="75000"/>
                  </a:schemeClr>
                </a:solidFill>
              </a:rPr>
              <a:t>медиапланирования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429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04800" y="3352800"/>
            <a:ext cx="8534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/>
            <a:r>
              <a:rPr lang="ru-RU" sz="2400" b="1" dirty="0">
                <a:latin typeface="+mj-lt"/>
              </a:rPr>
              <a:t>Критерии: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ru-RU" sz="2400" dirty="0">
                <a:latin typeface="+mj-lt"/>
              </a:rPr>
              <a:t>Демографическая — пол, возраст, семейное положение.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ru-RU" sz="2400" dirty="0">
                <a:latin typeface="+mj-lt"/>
              </a:rPr>
              <a:t>Географическая — где живут потребители, в каком регионе, городе.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ru-RU" sz="2400" dirty="0">
                <a:latin typeface="+mj-lt"/>
              </a:rPr>
              <a:t>Поведенческая — критерий, подразумевающий под собой персональный профиль, социальный статус, личные ценности, образ жизни и потребительские предпочтения.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ru-RU" b="1" dirty="0"/>
              <a:t>Предлагаемая модель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4864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/>
              <a:t>3 ЭТАП Позиционирование</a:t>
            </a:r>
          </a:p>
          <a:p>
            <a:pPr marL="542925" lvl="3" indent="-457200">
              <a:buFont typeface="+mj-lt"/>
              <a:buAutoNum type="arabicPeriod"/>
            </a:pPr>
            <a:r>
              <a:rPr lang="ru-RU" sz="2600" dirty="0" err="1"/>
              <a:t>Нейминг</a:t>
            </a:r>
            <a:endParaRPr lang="ru-RU" sz="2600" dirty="0"/>
          </a:p>
          <a:p>
            <a:pPr marL="542925" lvl="3" indent="-457200">
              <a:buFont typeface="+mj-lt"/>
              <a:buAutoNum type="arabicPeriod"/>
            </a:pPr>
            <a:r>
              <a:rPr lang="ru-RU" sz="2600" dirty="0"/>
              <a:t>Ценообразование</a:t>
            </a:r>
          </a:p>
          <a:p>
            <a:pPr marL="542925" lvl="3" indent="-457200">
              <a:buFont typeface="+mj-lt"/>
              <a:buAutoNum type="arabicPeriod"/>
            </a:pPr>
            <a:r>
              <a:rPr lang="ru-RU" sz="2600" dirty="0"/>
              <a:t>Улучшение качества продукта</a:t>
            </a:r>
          </a:p>
          <a:p>
            <a:pPr marL="542925" lvl="3" indent="-457200">
              <a:buFont typeface="+mj-lt"/>
              <a:buAutoNum type="arabicPeriod"/>
            </a:pPr>
            <a:r>
              <a:rPr lang="ru-RU" sz="2600" dirty="0"/>
              <a:t>Улучшение канала продаж</a:t>
            </a:r>
          </a:p>
          <a:p>
            <a:pPr marL="542925" indent="-457200">
              <a:buNone/>
            </a:pPr>
            <a:r>
              <a:rPr lang="ru-RU" sz="2600" dirty="0"/>
              <a:t>5.    Разработка стратегии продвижения</a:t>
            </a:r>
          </a:p>
          <a:p>
            <a:pPr marL="542925" indent="-457200">
              <a:buNone/>
            </a:pPr>
            <a:r>
              <a:rPr lang="ru-RU" sz="2600" dirty="0"/>
              <a:t>6.    Разработка стратегии </a:t>
            </a:r>
            <a:r>
              <a:rPr lang="en-US" sz="2600" dirty="0"/>
              <a:t>e</a:t>
            </a:r>
            <a:r>
              <a:rPr lang="ru-RU" sz="2600" dirty="0"/>
              <a:t>-</a:t>
            </a:r>
            <a:r>
              <a:rPr lang="en-US" sz="2600" dirty="0"/>
              <a:t>mail</a:t>
            </a:r>
            <a:r>
              <a:rPr lang="ru-RU" sz="2600" dirty="0"/>
              <a:t> маркетинга</a:t>
            </a:r>
          </a:p>
          <a:p>
            <a:pPr marL="542925" indent="-457200">
              <a:buNone/>
            </a:pPr>
            <a:r>
              <a:rPr lang="ru-RU" sz="2600" dirty="0"/>
              <a:t>7.    Разработка </a:t>
            </a:r>
            <a:r>
              <a:rPr lang="en-US" sz="2600" dirty="0"/>
              <a:t>SMM</a:t>
            </a:r>
            <a:r>
              <a:rPr lang="ru-RU" sz="2600" dirty="0"/>
              <a:t>-стратегии</a:t>
            </a:r>
          </a:p>
          <a:p>
            <a:pPr marL="542925" indent="-457200">
              <a:buAutoNum type="arabicPeriod" startAt="8"/>
            </a:pPr>
            <a:r>
              <a:rPr lang="ru-RU" sz="2600" dirty="0"/>
              <a:t> Разработка стратегии контекстной рекламы</a:t>
            </a:r>
          </a:p>
          <a:p>
            <a:pPr marL="457200" lvl="0" indent="-457200">
              <a:buNone/>
            </a:pPr>
            <a:r>
              <a:rPr lang="ru-RU" sz="2600" dirty="0"/>
              <a:t>  9.    </a:t>
            </a:r>
            <a:r>
              <a:rPr lang="ru-RU" sz="2600" dirty="0" err="1"/>
              <a:t>Таймлайны</a:t>
            </a:r>
            <a:r>
              <a:rPr lang="ru-RU" sz="2600" dirty="0"/>
              <a:t> (это список истории, где хранятся все публикации, которые    были размещены)</a:t>
            </a:r>
          </a:p>
          <a:p>
            <a:pPr marL="457200" lvl="0" indent="-457200">
              <a:buNone/>
            </a:pPr>
            <a:r>
              <a:rPr lang="ru-RU" sz="2600" dirty="0"/>
              <a:t>10.    Соединение поисковой оптимизации и контекстной рекламы </a:t>
            </a:r>
            <a:r>
              <a:rPr lang="en-US" sz="2600" dirty="0"/>
              <a:t>SEM</a:t>
            </a:r>
            <a:r>
              <a:rPr lang="ru-RU" sz="2600" dirty="0"/>
              <a:t> (</a:t>
            </a:r>
            <a:r>
              <a:rPr lang="en-US" sz="2600" dirty="0"/>
              <a:t>Search Engine Marketing</a:t>
            </a:r>
            <a:r>
              <a:rPr lang="ru-RU" sz="2600" dirty="0"/>
              <a:t>– поисковый маркетинг и объединяет преимущества двух видов продвижения сайтов в поисковой системе)</a:t>
            </a:r>
          </a:p>
          <a:p>
            <a:pPr marL="542925" indent="-457200">
              <a:buNone/>
            </a:pPr>
            <a:endParaRPr lang="ru-RU" sz="2000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/>
              <a:t>             Предлагаемая модель</a:t>
            </a:r>
            <a:br>
              <a:rPr lang="ru-RU" b="1" dirty="0"/>
            </a:br>
            <a:r>
              <a:rPr lang="ru-RU" sz="3100" dirty="0"/>
              <a:t>3 ЭТАП Позиционирование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ru-RU" dirty="0"/>
              <a:t>Техническая подготовка: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Группы в ВК, ФБ, </a:t>
            </a:r>
            <a:r>
              <a:rPr lang="ru-RU" dirty="0" err="1"/>
              <a:t>Инста</a:t>
            </a:r>
            <a:r>
              <a:rPr lang="ru-RU" dirty="0"/>
              <a:t> и т.п.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Подключение </a:t>
            </a:r>
            <a:r>
              <a:rPr lang="ru-RU" dirty="0" err="1"/>
              <a:t>сенлера</a:t>
            </a:r>
            <a:r>
              <a:rPr lang="ru-RU" dirty="0"/>
              <a:t> (</a:t>
            </a:r>
            <a:r>
              <a:rPr lang="en-US" dirty="0" err="1"/>
              <a:t>senler</a:t>
            </a:r>
            <a:r>
              <a:rPr lang="ru-RU" dirty="0"/>
              <a:t> – это </a:t>
            </a:r>
            <a:r>
              <a:rPr lang="ru-RU" dirty="0" err="1"/>
              <a:t>онлайн-сервис,с</a:t>
            </a:r>
            <a:r>
              <a:rPr lang="ru-RU" dirty="0"/>
              <a:t> помощью которого можно организовать массовые автоматические рассылки сообщений в </a:t>
            </a:r>
            <a:r>
              <a:rPr lang="ru-RU" dirty="0" err="1"/>
              <a:t>соцсети</a:t>
            </a:r>
            <a:r>
              <a:rPr lang="ru-RU" dirty="0"/>
              <a:t> </a:t>
            </a:r>
            <a:r>
              <a:rPr lang="ru-RU" dirty="0" err="1"/>
              <a:t>Вконтаке</a:t>
            </a:r>
            <a:r>
              <a:rPr lang="ru-RU" dirty="0"/>
              <a:t> от имени сообщества)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Подключение платформ для </a:t>
            </a:r>
            <a:r>
              <a:rPr lang="ru-RU" dirty="0" err="1"/>
              <a:t>онлайн-трансляций</a:t>
            </a:r>
            <a:r>
              <a:rPr lang="ru-RU" dirty="0"/>
              <a:t> (например: </a:t>
            </a:r>
            <a:r>
              <a:rPr lang="ru-RU" dirty="0" err="1"/>
              <a:t>Геткурс</a:t>
            </a:r>
            <a:r>
              <a:rPr lang="ru-RU" dirty="0"/>
              <a:t>, </a:t>
            </a:r>
            <a:r>
              <a:rPr lang="en-US" dirty="0"/>
              <a:t>ZOOM</a:t>
            </a:r>
            <a:r>
              <a:rPr lang="ru-RU" dirty="0"/>
              <a:t>, Бизон и т.п.)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Предлагаемая модель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3962401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Запуск продвижения услуг через кейсы!</a:t>
            </a:r>
          </a:p>
          <a:p>
            <a:pPr>
              <a:buNone/>
            </a:pPr>
            <a:r>
              <a:rPr lang="ru-RU" dirty="0"/>
              <a:t>Пример кейса (самый простой)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/>
              <a:t>Рекламные посты в ВК (2 или 3 поста) = подогрев </a:t>
            </a:r>
            <a:r>
              <a:rPr lang="ru-RU" sz="2800" dirty="0" err="1"/>
              <a:t>интереса+работа</a:t>
            </a:r>
            <a:r>
              <a:rPr lang="ru-RU" sz="2800" dirty="0"/>
              <a:t> с </a:t>
            </a:r>
            <a:r>
              <a:rPr lang="ru-RU" sz="2800" dirty="0" err="1"/>
              <a:t>аудиторией+формирование</a:t>
            </a:r>
            <a:r>
              <a:rPr lang="ru-RU" sz="2800" dirty="0"/>
              <a:t> ожидания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/>
              <a:t>Ментальная карта = где ребенок может применить полученные знания </a:t>
            </a:r>
          </a:p>
          <a:p>
            <a:pPr marL="514350" indent="-514350">
              <a:buNone/>
            </a:pPr>
            <a:r>
              <a:rPr lang="ru-RU" sz="2800" dirty="0"/>
              <a:t>Пример:</a:t>
            </a:r>
          </a:p>
        </p:txBody>
      </p:sp>
      <p:pic>
        <p:nvPicPr>
          <p:cNvPr id="28674" name="Picture 2" descr="C:\Users\User\Desktop\hello_html_m228ee44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4495800"/>
            <a:ext cx="3200400" cy="2209995"/>
          </a:xfrm>
          <a:prstGeom prst="rect">
            <a:avLst/>
          </a:prstGeom>
          <a:noFill/>
        </p:spPr>
      </p:pic>
      <p:pic>
        <p:nvPicPr>
          <p:cNvPr id="28675" name="Picture 3" descr="C:\Users\User\Desktop\d3af5643ed9019a7058ec7e410335406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62400" y="4114800"/>
            <a:ext cx="4748169" cy="2590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Анализ деятельности организации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838200"/>
            <a:ext cx="8305800" cy="5715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b="1" dirty="0"/>
              <a:t>Цель организации </a:t>
            </a:r>
            <a:r>
              <a:rPr lang="ru-RU" sz="1600" dirty="0"/>
              <a:t>– улучшить качество образовательных услуг и сохранить лидирующую позицию.</a:t>
            </a:r>
          </a:p>
          <a:p>
            <a:pPr>
              <a:buNone/>
            </a:pPr>
            <a:r>
              <a:rPr lang="ru-RU" sz="1600" dirty="0"/>
              <a:t>Для выполнения этой цели поставлены задачи на более краткосрочные периоды времени:</a:t>
            </a:r>
          </a:p>
          <a:p>
            <a:pPr lvl="0">
              <a:buFont typeface="+mj-lt"/>
              <a:buAutoNum type="arabicPeriod"/>
            </a:pPr>
            <a:r>
              <a:rPr lang="ru-RU" sz="1600" dirty="0"/>
              <a:t>Привлечение новых учеников и удержание существующих;</a:t>
            </a:r>
          </a:p>
          <a:p>
            <a:pPr lvl="0">
              <a:buFont typeface="+mj-lt"/>
              <a:buAutoNum type="arabicPeriod"/>
            </a:pPr>
            <a:r>
              <a:rPr lang="ru-RU" sz="1600" dirty="0"/>
              <a:t>Повышение узнаваемости и репутации;</a:t>
            </a:r>
          </a:p>
          <a:p>
            <a:pPr lvl="0">
              <a:buFont typeface="+mj-lt"/>
              <a:buAutoNum type="arabicPeriod"/>
            </a:pPr>
            <a:r>
              <a:rPr lang="ru-RU" sz="1600" dirty="0"/>
              <a:t>Рост количества обучающихся;</a:t>
            </a:r>
          </a:p>
          <a:p>
            <a:pPr lvl="0">
              <a:buFont typeface="+mj-lt"/>
              <a:buAutoNum type="arabicPeriod"/>
            </a:pPr>
            <a:r>
              <a:rPr lang="ru-RU" sz="1600" dirty="0"/>
              <a:t>Улучшение качества образовательных услуг.</a:t>
            </a:r>
          </a:p>
          <a:p>
            <a:pPr fontAlgn="base">
              <a:buNone/>
            </a:pPr>
            <a:r>
              <a:rPr lang="ru-RU" sz="1600" b="1" dirty="0"/>
              <a:t>Центр осуществляет образовательный процесс, соответствующий 6 направлениям дополнительного образования:</a:t>
            </a:r>
          </a:p>
          <a:p>
            <a:pPr fontAlgn="base">
              <a:buFont typeface="+mj-lt"/>
              <a:buAutoNum type="arabicPeriod"/>
            </a:pPr>
            <a:r>
              <a:rPr lang="ru-RU" sz="1600" dirty="0"/>
              <a:t>Художественная (вокал, сольфеджио, фольклор, декоративно- прикладное творчество, музыкальные инструменты, хореография, изобразительное искусство, дизайн, флористика, дефиле);</a:t>
            </a:r>
          </a:p>
          <a:p>
            <a:pPr fontAlgn="base">
              <a:buFont typeface="+mj-lt"/>
              <a:buAutoNum type="arabicPeriod"/>
            </a:pPr>
            <a:r>
              <a:rPr lang="ru-RU" sz="1600" dirty="0"/>
              <a:t>Техническая (авиамоделизм);</a:t>
            </a:r>
          </a:p>
          <a:p>
            <a:pPr fontAlgn="base">
              <a:buFont typeface="+mj-lt"/>
              <a:buAutoNum type="arabicPeriod"/>
            </a:pPr>
            <a:r>
              <a:rPr lang="ru-RU" sz="1600" dirty="0"/>
              <a:t>Естественнонаучная (экология леса);</a:t>
            </a:r>
          </a:p>
          <a:p>
            <a:pPr fontAlgn="base">
              <a:buFont typeface="+mj-lt"/>
              <a:buAutoNum type="arabicPeriod"/>
            </a:pPr>
            <a:r>
              <a:rPr lang="ru-RU" sz="1600" dirty="0"/>
              <a:t>Туристско-краеведческая (водный, пешеходный туризм, краеведение);</a:t>
            </a:r>
          </a:p>
          <a:p>
            <a:pPr fontAlgn="base">
              <a:buFont typeface="+mj-lt"/>
              <a:buAutoNum type="arabicPeriod"/>
            </a:pPr>
            <a:r>
              <a:rPr lang="ru-RU" sz="1600" dirty="0"/>
              <a:t>Социально-педагогическая (дошкольная подготовка, английский язык, социально-значимая деятельность, этикет);</a:t>
            </a:r>
          </a:p>
          <a:p>
            <a:pPr>
              <a:buFont typeface="+mj-lt"/>
              <a:buAutoNum type="arabicPeriod"/>
            </a:pPr>
            <a:r>
              <a:rPr lang="ru-RU" sz="1600" dirty="0"/>
              <a:t>Физкультурно-спортивная (легкая атлетика, ОФП, футбол, баскетбол, волейбол, ушу, настольный теннис).</a:t>
            </a:r>
          </a:p>
          <a:p>
            <a:pPr>
              <a:buNone/>
            </a:pPr>
            <a:endParaRPr lang="ru-RU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Критерии результативности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90601"/>
            <a:ext cx="8229600" cy="1143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/>
              <a:t>Опрос потребителей (родителей учащихся)</a:t>
            </a:r>
          </a:p>
          <a:p>
            <a:pPr algn="ctr">
              <a:buNone/>
            </a:pPr>
            <a:r>
              <a:rPr lang="ru-RU" dirty="0"/>
              <a:t>Анкетирование</a:t>
            </a:r>
          </a:p>
        </p:txBody>
      </p:sp>
      <p:pic>
        <p:nvPicPr>
          <p:cNvPr id="26625" name="Picture 1" descr="C:\Users\User\Desktop\оценка привлечения по популярност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057400"/>
            <a:ext cx="8610600" cy="46508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Критерии результативности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SPACE</a:t>
            </a:r>
            <a:r>
              <a:rPr lang="ru-RU" dirty="0"/>
              <a:t>-анализ (оценка стратегического положения и действий):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Доходы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/>
              <a:t>Конкурентноспособность</a:t>
            </a:r>
            <a:r>
              <a:rPr lang="ru-RU" dirty="0"/>
              <a:t> и положение на рынке образовательных услуг = рост целевой аудитории в соц.сетях + пополнение учащихся в группах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Актуальность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2800" dirty="0">
                <a:cs typeface="Times New Roman" pitchFamily="18" charset="0"/>
              </a:rPr>
              <a:t>    Для эффективного функционирования образовательного учреждения, необходимо организовать управленческую деятельность, в которой руководство  учреждения смогут реализовать успешную стратегию развития образовательного учреждения с использованием инструментов </a:t>
            </a:r>
            <a:r>
              <a:rPr lang="ru-RU" sz="2800" dirty="0" err="1">
                <a:cs typeface="Times New Roman" pitchFamily="18" charset="0"/>
              </a:rPr>
              <a:t>интернет-маркетинга</a:t>
            </a:r>
            <a:r>
              <a:rPr lang="ru-RU" sz="2800" dirty="0"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Анализ результатов внедрения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/>
              <a:t>Группировка данных</a:t>
            </a:r>
          </a:p>
          <a:p>
            <a:pPr>
              <a:buNone/>
            </a:pPr>
            <a:r>
              <a:rPr lang="ru-RU" dirty="0"/>
              <a:t>    Будет применен метод статистической группировки данных, который позволит систематизировать распределение полученных оценок и представить результаты более информативно.</a:t>
            </a:r>
          </a:p>
          <a:p>
            <a:pPr algn="ctr">
              <a:buNone/>
            </a:pPr>
            <a:r>
              <a:rPr lang="ru-RU" dirty="0" err="1"/>
              <a:t>i</a:t>
            </a:r>
            <a:r>
              <a:rPr lang="ru-RU" dirty="0"/>
              <a:t> = </a:t>
            </a:r>
            <a:r>
              <a:rPr lang="en-US" dirty="0"/>
              <a:t>X</a:t>
            </a:r>
            <a:r>
              <a:rPr lang="ru-RU" dirty="0"/>
              <a:t>(</a:t>
            </a:r>
            <a:r>
              <a:rPr lang="ru-RU" dirty="0" err="1"/>
              <a:t>max</a:t>
            </a:r>
            <a:r>
              <a:rPr lang="ru-RU" dirty="0"/>
              <a:t>) – </a:t>
            </a:r>
            <a:r>
              <a:rPr lang="en-US" dirty="0"/>
              <a:t>X</a:t>
            </a:r>
            <a:r>
              <a:rPr lang="ru-RU" dirty="0"/>
              <a:t>(</a:t>
            </a:r>
            <a:r>
              <a:rPr lang="ru-RU" dirty="0" err="1"/>
              <a:t>min</a:t>
            </a:r>
            <a:r>
              <a:rPr lang="ru-RU" dirty="0"/>
              <a:t>)/</a:t>
            </a:r>
            <a:r>
              <a:rPr lang="ru-RU" dirty="0" err="1"/>
              <a:t>n</a:t>
            </a: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 </a:t>
            </a:r>
            <a:r>
              <a:rPr lang="ru-RU" sz="2400" dirty="0"/>
              <a:t>где </a:t>
            </a:r>
            <a:r>
              <a:rPr lang="ru-RU" sz="2400" dirty="0" err="1"/>
              <a:t>i</a:t>
            </a:r>
            <a:r>
              <a:rPr lang="ru-RU" sz="2400" dirty="0"/>
              <a:t> – длина интервала, </a:t>
            </a:r>
            <a:r>
              <a:rPr lang="en-US" sz="2400" dirty="0"/>
              <a:t>X</a:t>
            </a:r>
            <a:r>
              <a:rPr lang="ru-RU" sz="2400" dirty="0"/>
              <a:t>(</a:t>
            </a:r>
            <a:r>
              <a:rPr lang="ru-RU" sz="2400" dirty="0" err="1"/>
              <a:t>max</a:t>
            </a:r>
            <a:r>
              <a:rPr lang="ru-RU" sz="2400" dirty="0"/>
              <a:t>) и </a:t>
            </a:r>
            <a:r>
              <a:rPr lang="en-US" sz="2400" dirty="0"/>
              <a:t>X</a:t>
            </a:r>
            <a:r>
              <a:rPr lang="ru-RU" sz="2400" dirty="0"/>
              <a:t>(</a:t>
            </a:r>
            <a:r>
              <a:rPr lang="ru-RU" sz="2400" dirty="0" err="1"/>
              <a:t>min</a:t>
            </a:r>
            <a:r>
              <a:rPr lang="ru-RU" sz="2400" dirty="0"/>
              <a:t>) – максимальное и минимальное значения </a:t>
            </a:r>
            <a:r>
              <a:rPr lang="ru-RU" sz="2400" dirty="0" err="1"/>
              <a:t>группировочного</a:t>
            </a:r>
            <a:r>
              <a:rPr lang="ru-RU" sz="2400" dirty="0"/>
              <a:t> признака, </a:t>
            </a:r>
            <a:r>
              <a:rPr lang="ru-RU" sz="2400" dirty="0" err="1"/>
              <a:t>n</a:t>
            </a:r>
            <a:r>
              <a:rPr lang="ru-RU" sz="2400" dirty="0"/>
              <a:t> – количество групп, на которые разбивается выборка.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Анализ результатов внедрения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/>
              <a:t>Этапы группировки данных: </a:t>
            </a:r>
            <a:endParaRPr lang="ru-RU" dirty="0"/>
          </a:p>
          <a:p>
            <a:pPr marL="514350" indent="-514350">
              <a:buAutoNum type="arabicPeriod"/>
            </a:pPr>
            <a:r>
              <a:rPr lang="ru-RU" dirty="0"/>
              <a:t>Выбор по какому признаку = </a:t>
            </a:r>
            <a:r>
              <a:rPr lang="ru-RU" b="1" dirty="0">
                <a:solidFill>
                  <a:schemeClr val="accent6"/>
                </a:solidFill>
              </a:rPr>
              <a:t>из оценки целевой аудитории</a:t>
            </a:r>
            <a:r>
              <a:rPr lang="ru-RU" dirty="0">
                <a:solidFill>
                  <a:schemeClr val="accent6"/>
                </a:solidFill>
              </a:rPr>
              <a:t>:</a:t>
            </a:r>
          </a:p>
          <a:p>
            <a:pPr indent="19050" fontAlgn="base"/>
            <a:r>
              <a:rPr lang="ru-RU" dirty="0"/>
              <a:t>Демографическому — пол, возраст, семейное положение.</a:t>
            </a:r>
          </a:p>
          <a:p>
            <a:pPr indent="19050" fontAlgn="base"/>
            <a:r>
              <a:rPr lang="ru-RU" dirty="0"/>
              <a:t>Географическому — где живут потребители, в каком регионе, городе.</a:t>
            </a:r>
          </a:p>
          <a:p>
            <a:pPr>
              <a:buNone/>
            </a:pPr>
            <a:r>
              <a:rPr lang="ru-RU" dirty="0"/>
              <a:t>2. Ранжирование по признаку;</a:t>
            </a:r>
          </a:p>
          <a:p>
            <a:pPr>
              <a:buNone/>
            </a:pPr>
            <a:r>
              <a:rPr lang="ru-RU" dirty="0"/>
              <a:t>3. Определение числа групп;</a:t>
            </a:r>
          </a:p>
          <a:p>
            <a:pPr>
              <a:buNone/>
            </a:pPr>
            <a:r>
              <a:rPr lang="ru-RU" dirty="0"/>
              <a:t>4. Определение величины интервала;</a:t>
            </a:r>
          </a:p>
          <a:p>
            <a:pPr>
              <a:buNone/>
            </a:pPr>
            <a:r>
              <a:rPr lang="ru-RU" dirty="0"/>
              <a:t>5. Распределение единиц совокупности по образованным группам.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Анализ результатов внедрения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</a:pPr>
            <a:r>
              <a:rPr lang="ru-RU" b="1" dirty="0">
                <a:solidFill>
                  <a:schemeClr val="accent6"/>
                </a:solidFill>
              </a:rPr>
              <a:t>По методу группировки данных  систематизировать следующее:</a:t>
            </a:r>
          </a:p>
          <a:p>
            <a:pPr lvl="0"/>
            <a:r>
              <a:rPr lang="ru-RU" dirty="0"/>
              <a:t>Количество подписчиков;</a:t>
            </a:r>
          </a:p>
          <a:p>
            <a:pPr lvl="0"/>
            <a:r>
              <a:rPr lang="ru-RU" dirty="0"/>
              <a:t>Динамика появления новых подписчиков;</a:t>
            </a:r>
          </a:p>
          <a:p>
            <a:pPr lvl="0"/>
            <a:r>
              <a:rPr lang="ru-RU" dirty="0"/>
              <a:t>Охват аудитории;</a:t>
            </a:r>
          </a:p>
          <a:p>
            <a:pPr lvl="0"/>
            <a:r>
              <a:rPr lang="ru-RU" dirty="0"/>
              <a:t>Динамика посещаемости группы;</a:t>
            </a:r>
          </a:p>
          <a:p>
            <a:pPr lvl="0"/>
            <a:r>
              <a:rPr lang="ru-RU" dirty="0"/>
              <a:t>Количество переходов на сайт;</a:t>
            </a:r>
          </a:p>
          <a:p>
            <a:pPr lvl="0"/>
            <a:r>
              <a:rPr lang="ru-RU" dirty="0"/>
              <a:t>Динамика пополнения групп учащихся.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Наиболее значимые результаты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754563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b="1" dirty="0"/>
              <a:t>Педагогические</a:t>
            </a:r>
          </a:p>
          <a:p>
            <a:pPr marL="361950" indent="-361950">
              <a:buAutoNum type="arabicPeriod"/>
            </a:pPr>
            <a:r>
              <a:rPr lang="ru-RU" dirty="0"/>
              <a:t>Полученные результаты могут быть использованы при составлении планов и программ;</a:t>
            </a:r>
          </a:p>
          <a:p>
            <a:pPr marL="361950" indent="-361950">
              <a:buAutoNum type="arabicPeriod"/>
            </a:pPr>
            <a:endParaRPr lang="ru-RU" dirty="0"/>
          </a:p>
          <a:p>
            <a:pPr marL="361950" indent="-361950">
              <a:buAutoNum type="arabicPeriod"/>
            </a:pPr>
            <a:r>
              <a:rPr lang="ru-RU" dirty="0"/>
              <a:t> Разработка методических рекомендаций, пособий для профессиональной переподготовки и практической деятельности ОУ.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754563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b="1" dirty="0"/>
              <a:t>Экономические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Проведении мероприятий для  создания конкурентоспособного образовательного продукта при помощи различных современных маркетинговых технологий;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Рефлексия собственной конкурентоспособности.</a:t>
            </a:r>
            <a:endParaRPr lang="ru-RU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Заключения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/>
              <a:t>Цель: </a:t>
            </a:r>
            <a:r>
              <a:rPr lang="ru-RU" dirty="0"/>
              <a:t>Разработка алгоритма маркетинговой стратегии для учреждений дополнительного образования.</a:t>
            </a:r>
          </a:p>
          <a:p>
            <a:pPr>
              <a:buNone/>
            </a:pPr>
            <a:r>
              <a:rPr lang="ru-RU" b="1" dirty="0"/>
              <a:t>Объект: </a:t>
            </a:r>
            <a:r>
              <a:rPr lang="ru-RU" dirty="0"/>
              <a:t>МБОУ ДО </a:t>
            </a:r>
            <a:r>
              <a:rPr lang="ru-RU" dirty="0" err="1"/>
              <a:t>ЦТиР</a:t>
            </a:r>
            <a:r>
              <a:rPr lang="ru-RU" dirty="0"/>
              <a:t> № 1.(расшифровать без аббревиатуры)</a:t>
            </a:r>
          </a:p>
          <a:p>
            <a:pPr>
              <a:buNone/>
            </a:pPr>
            <a:r>
              <a:rPr lang="ru-RU" b="1" dirty="0"/>
              <a:t>Предмет: </a:t>
            </a:r>
            <a:r>
              <a:rPr lang="ru-RU" dirty="0"/>
              <a:t>Управленческий процесс в учреждении дополнительного образования в условиях современных тенденциях </a:t>
            </a:r>
            <a:r>
              <a:rPr lang="ru-RU" dirty="0" err="1"/>
              <a:t>интернет-маркетинга</a:t>
            </a:r>
            <a:r>
              <a:rPr lang="ru-RU" dirty="0"/>
              <a:t>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Задачи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/>
              <a:t>Изучение современных тенденций и инструментов </a:t>
            </a:r>
            <a:r>
              <a:rPr lang="ru-RU" dirty="0" err="1"/>
              <a:t>интернет-маркетинга</a:t>
            </a:r>
            <a:r>
              <a:rPr lang="ru-RU" dirty="0"/>
              <a:t>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Комплексный анализ Программы развития образовательного учреждения МБОУ ДО </a:t>
            </a:r>
            <a:r>
              <a:rPr lang="ru-RU" dirty="0" err="1"/>
              <a:t>ЦТиР</a:t>
            </a:r>
            <a:r>
              <a:rPr lang="ru-RU" dirty="0"/>
              <a:t> № 1 и выявление возможностей для продвижения;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Обоснование выбора инструментов </a:t>
            </a:r>
            <a:r>
              <a:rPr lang="ru-RU" dirty="0" err="1"/>
              <a:t>интернет-маркетинга</a:t>
            </a:r>
            <a:r>
              <a:rPr lang="ru-RU" dirty="0"/>
              <a:t> для продвижения компании;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Разработка стратегии </a:t>
            </a:r>
            <a:r>
              <a:rPr lang="ru-RU" dirty="0" err="1"/>
              <a:t>интернет-маркетинга</a:t>
            </a:r>
            <a:r>
              <a:rPr lang="ru-RU" dirty="0"/>
              <a:t> для продвижения компании в Интернете;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Разработка практических рекомендаций для реализации стратегии.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Проблема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Конкурентноспособность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современных социально-экономических условиях.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Пути решения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62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/>
              <a:t>Анализ макросреды и микросреды (STEP и  SWOT).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Выявить сущность педагогического маркетинга в деятельности учреждения дополнительного образования детей.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Выявить ресурсы учреждения для реализации маркетинговой стратегии.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Проведение анализа целевой аудитории в выбранных образовательных направлениях, определение их потребностей и ожиданий;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Разработка продукта или </a:t>
            </a:r>
            <a:r>
              <a:rPr lang="ru-RU" dirty="0" err="1"/>
              <a:t>нейминг</a:t>
            </a:r>
            <a:r>
              <a:rPr lang="ru-RU" dirty="0"/>
              <a:t>, соответствующего ожиданиям целевой аудитории потребителей;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Сравнительный анализ восприятия потребителями продуктов конкурентов и оценка позиционирования;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Разработка стратегии позиционирования продукта, создание конкурентного преимущества;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Продвижение продукта с помощью релевантных каналов маркетинговой коммуникации.</a:t>
            </a:r>
          </a:p>
          <a:p>
            <a:pPr marL="514350" lvl="0" indent="-514350">
              <a:buFont typeface="+mj-lt"/>
              <a:buAutoNum type="arabicPeriod"/>
            </a:pPr>
            <a:endParaRPr lang="ru-RU" dirty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Пути решения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algn="ctr">
              <a:buNone/>
            </a:pPr>
            <a:r>
              <a:rPr lang="ru-RU" dirty="0"/>
              <a:t>Анализ внутренней среды</a:t>
            </a:r>
          </a:p>
          <a:p>
            <a:pPr algn="ctr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04800" y="2209800"/>
          <a:ext cx="8610600" cy="3581399"/>
        </p:xfrm>
        <a:graphic>
          <a:graphicData uri="http://schemas.openxmlformats.org/drawingml/2006/table">
            <a:tbl>
              <a:tblPr/>
              <a:tblGrid>
                <a:gridCol w="4304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057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2887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Сильные стороны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Слабые стороны</a:t>
                      </a:r>
                      <a:endParaRPr lang="ru-RU" sz="160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85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Современный, удобный и понятный сайт</a:t>
                      </a:r>
                      <a:endParaRPr lang="ru-RU" sz="160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Отсутствие четкой стратегии продвижения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85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Качественные</a:t>
                      </a:r>
                      <a:r>
                        <a:rPr lang="ru-RU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 образовательные услуги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Calibri"/>
                        </a:rPr>
                        <a:t>Слабо развито дистанционное обучение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85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Calibri"/>
                        </a:rPr>
                        <a:t>Низкое</a:t>
                      </a:r>
                      <a:r>
                        <a:rPr lang="ru-RU" sz="1600" baseline="0" dirty="0">
                          <a:latin typeface="Times New Roman"/>
                          <a:ea typeface="Times New Roman"/>
                          <a:cs typeface="Calibri"/>
                        </a:rPr>
                        <a:t> ценообразование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Низкая выручка</a:t>
                      </a:r>
                      <a:endParaRPr lang="ru-RU" sz="160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85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Амбиции</a:t>
                      </a:r>
                      <a:r>
                        <a:rPr lang="ru-RU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 коллектива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Узкая специализация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6172">
                <a:tc>
                  <a:txBody>
                    <a:bodyPr/>
                    <a:lstStyle/>
                    <a:p>
                      <a:pPr marL="447675" indent="1588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Сотрудничество с образовательными организациями и педагогами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Конкуренция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Пути решения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algn="ctr">
              <a:buNone/>
            </a:pPr>
            <a:r>
              <a:rPr lang="ru-RU" dirty="0"/>
              <a:t>Анализ внешней среды</a:t>
            </a:r>
          </a:p>
          <a:p>
            <a:pPr algn="ctr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04800" y="2438400"/>
          <a:ext cx="8686800" cy="3448323"/>
        </p:xfrm>
        <a:graphic>
          <a:graphicData uri="http://schemas.openxmlformats.org/drawingml/2006/table">
            <a:tbl>
              <a:tblPr/>
              <a:tblGrid>
                <a:gridCol w="4798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8972"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Возможности</a:t>
                      </a:r>
                      <a:endParaRPr lang="ru-RU" sz="1600" b="1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Угрозы</a:t>
                      </a:r>
                      <a:endParaRPr lang="ru-RU" sz="1600" b="1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972"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Расширение спектра услуг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Рост конкуренции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7942">
                <a:tc>
                  <a:txBody>
                    <a:bodyPr/>
                    <a:lstStyle/>
                    <a:p>
                      <a:pPr marL="447675" indent="1588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Увеличение возможностей</a:t>
                      </a:r>
                      <a:r>
                        <a:rPr lang="ru-RU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 на рынке образовательных услуг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7675" indent="1588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Уменьшение спроса на   дистанционные образовательные услуги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7942">
                <a:tc>
                  <a:txBody>
                    <a:bodyPr/>
                    <a:lstStyle/>
                    <a:p>
                      <a:pPr marL="447675" indent="1588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Появление новых технологий продвижения в   Интернете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7675" indent="1588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Увеличение требовательности потребителей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972"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Появление инвесторов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Увеличение ответственности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ru-RU" b="1" dirty="0"/>
              <a:t>Пути решения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838200"/>
            <a:ext cx="8229600" cy="762000"/>
          </a:xfrm>
        </p:spPr>
        <p:txBody>
          <a:bodyPr/>
          <a:lstStyle/>
          <a:p>
            <a:pPr algn="ctr">
              <a:buNone/>
            </a:pPr>
            <a:r>
              <a:rPr lang="ru-RU" dirty="0"/>
              <a:t>Матрица </a:t>
            </a:r>
            <a:r>
              <a:rPr lang="en-US" dirty="0"/>
              <a:t>SWOT</a:t>
            </a:r>
            <a:r>
              <a:rPr lang="ru-RU" dirty="0"/>
              <a:t>-анализа</a:t>
            </a:r>
          </a:p>
          <a:p>
            <a:pPr algn="ctr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04798" y="1447801"/>
          <a:ext cx="8686801" cy="5215568"/>
        </p:xfrm>
        <a:graphic>
          <a:graphicData uri="http://schemas.openxmlformats.org/drawingml/2006/table">
            <a:tbl>
              <a:tblPr/>
              <a:tblGrid>
                <a:gridCol w="26622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89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23999">
                <a:tc>
                  <a:txBody>
                    <a:bodyPr/>
                    <a:lstStyle/>
                    <a:p>
                      <a:pPr indent="45021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449263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Times New Roman"/>
                          <a:cs typeface="Times New Roman"/>
                        </a:rPr>
                        <a:t>SWOT</a:t>
                      </a:r>
                      <a:endParaRPr lang="ru-RU" sz="2400" b="1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7675" indent="158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Возможности:</a:t>
                      </a:r>
                      <a:endParaRPr lang="ru-RU" sz="1600" b="1" dirty="0">
                        <a:latin typeface="Times New Roman"/>
                        <a:ea typeface="Times New Roman"/>
                        <a:cs typeface="Calibri"/>
                      </a:endParaRPr>
                    </a:p>
                    <a:p>
                      <a:pPr marL="447675" indent="158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расширение спектра услуг;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  <a:p>
                      <a:pPr marL="447675" indent="158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увеличение доли на рынке;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  <a:p>
                      <a:pPr marL="447675" indent="158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новые технологии продвижения;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  <a:p>
                      <a:pPr marL="447675" indent="158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инвесторы.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7675" indent="158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Угрозы:</a:t>
                      </a:r>
                      <a:endParaRPr lang="ru-RU" sz="1600" b="1" dirty="0">
                        <a:latin typeface="Times New Roman"/>
                        <a:ea typeface="Times New Roman"/>
                        <a:cs typeface="Calibri"/>
                      </a:endParaRPr>
                    </a:p>
                    <a:p>
                      <a:pPr marL="447675" indent="158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рост конкуренции;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  <a:p>
                      <a:pPr marL="447675" indent="158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уменьшение спроса;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  <a:p>
                      <a:pPr marL="447675" indent="158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увеличение требовательности потребителей.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64301">
                <a:tc>
                  <a:txBody>
                    <a:bodyPr/>
                    <a:lstStyle/>
                    <a:p>
                      <a:pPr marL="447675" indent="158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Сильные стороны:</a:t>
                      </a:r>
                      <a:endParaRPr lang="ru-RU" sz="1600" b="1" dirty="0">
                        <a:latin typeface="Times New Roman"/>
                        <a:ea typeface="Times New Roman"/>
                        <a:cs typeface="Calibri"/>
                      </a:endParaRPr>
                    </a:p>
                    <a:p>
                      <a:pPr marL="447675" indent="158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удобный сайт;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  <a:p>
                      <a:pPr marL="447675" indent="158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качественный продукт;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  <a:p>
                      <a:pPr marL="447675" indent="158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сильная команда;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  <a:p>
                      <a:pPr marL="447675" indent="158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сотрудничество с педагогами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7675" indent="158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внедрение услуг для педагогов;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  <a:p>
                      <a:pPr marL="447675" indent="158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привлечение инвестиций со стороны.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7675" indent="158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контроль качества продукта;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  <a:p>
                      <a:pPr marL="447675" indent="158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обновления сайта;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  <a:p>
                      <a:pPr marL="447675" indent="158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быстрое реагирование на изменения на рынке.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7268">
                <a:tc>
                  <a:txBody>
                    <a:bodyPr/>
                    <a:lstStyle/>
                    <a:p>
                      <a:pPr marL="447675" indent="158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Слабые стороны:</a:t>
                      </a:r>
                      <a:endParaRPr lang="ru-RU" sz="1600" b="1" dirty="0">
                        <a:latin typeface="Times New Roman"/>
                        <a:ea typeface="Times New Roman"/>
                        <a:cs typeface="Calibri"/>
                      </a:endParaRPr>
                    </a:p>
                    <a:p>
                      <a:pPr marL="447675" indent="158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нет стратегии продвижения;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  <a:p>
                      <a:pPr marL="447675" indent="158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слабая позиция на рынке;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  <a:p>
                      <a:pPr marL="447675" indent="158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низкая выручка;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  <a:p>
                      <a:pPr marL="447675" indent="158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узкая специализация.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7675" indent="158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разработка стратегии продвижения;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  <a:p>
                      <a:pPr marL="447675" indent="158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фокус на привлечение покупателей;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  <a:p>
                      <a:pPr marL="447675" indent="158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расширение линейки услуг.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7675" indent="158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разработка и реализация маркетинговой стратегии. </a:t>
                      </a:r>
                    </a:p>
                    <a:p>
                      <a:pPr marL="447675" indent="1588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 Корректировка Программы развития.</a:t>
                      </a:r>
                      <a:endParaRPr lang="ru-RU" sz="1600" dirty="0">
                        <a:latin typeface="Times New Roman"/>
                        <a:ea typeface="Times New Roman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1132</Words>
  <Application>Microsoft Office PowerPoint</Application>
  <PresentationFormat>Экран (4:3)</PresentationFormat>
  <Paragraphs>186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8" baseType="lpstr">
      <vt:lpstr>Arial</vt:lpstr>
      <vt:lpstr>Calibri</vt:lpstr>
      <vt:lpstr>Times New Roman</vt:lpstr>
      <vt:lpstr>Office Theme</vt:lpstr>
      <vt:lpstr>Власенко А.М.</vt:lpstr>
      <vt:lpstr>Актуальность</vt:lpstr>
      <vt:lpstr>Презентация PowerPoint</vt:lpstr>
      <vt:lpstr>Задачи</vt:lpstr>
      <vt:lpstr>Проблема</vt:lpstr>
      <vt:lpstr>Пути решения</vt:lpstr>
      <vt:lpstr>Пути решения</vt:lpstr>
      <vt:lpstr>Пути решения</vt:lpstr>
      <vt:lpstr>Пути решения</vt:lpstr>
      <vt:lpstr>Предлагаемая модель</vt:lpstr>
      <vt:lpstr>Предлагаемая модель</vt:lpstr>
      <vt:lpstr>Предлагаемая модель</vt:lpstr>
      <vt:lpstr>Предлагаемая модель</vt:lpstr>
      <vt:lpstr>Предлагаемая модель</vt:lpstr>
      <vt:lpstr>             Предлагаемая модель 3 ЭТАП Позиционирование </vt:lpstr>
      <vt:lpstr>Предлагаемая модель </vt:lpstr>
      <vt:lpstr>Анализ деятельности организации</vt:lpstr>
      <vt:lpstr>Критерии результативности</vt:lpstr>
      <vt:lpstr>Критерии результативности</vt:lpstr>
      <vt:lpstr>Анализ результатов внедрения</vt:lpstr>
      <vt:lpstr>Анализ результатов внедрения</vt:lpstr>
      <vt:lpstr>Анализ результатов внедрения</vt:lpstr>
      <vt:lpstr>Наиболее значимые результаты</vt:lpstr>
      <vt:lpstr>Заключения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15</cp:revision>
  <dcterms:created xsi:type="dcterms:W3CDTF">2020-03-12T03:38:42Z</dcterms:created>
  <dcterms:modified xsi:type="dcterms:W3CDTF">2020-03-18T10:22:49Z</dcterms:modified>
</cp:coreProperties>
</file>