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61" r:id="rId1"/>
    <p:sldMasterId id="2147483674" r:id="rId2"/>
  </p:sldMasterIdLst>
  <p:notesMasterIdLst>
    <p:notesMasterId r:id="rId22"/>
  </p:notesMasterIdLst>
  <p:handoutMasterIdLst>
    <p:handoutMasterId r:id="rId23"/>
  </p:handoutMasterIdLst>
  <p:sldIdLst>
    <p:sldId id="256" r:id="rId3"/>
    <p:sldId id="259" r:id="rId4"/>
    <p:sldId id="260" r:id="rId5"/>
    <p:sldId id="261" r:id="rId6"/>
    <p:sldId id="264" r:id="rId7"/>
    <p:sldId id="265" r:id="rId8"/>
    <p:sldId id="266" r:id="rId9"/>
    <p:sldId id="267" r:id="rId10"/>
    <p:sldId id="268" r:id="rId11"/>
    <p:sldId id="271" r:id="rId12"/>
    <p:sldId id="278" r:id="rId13"/>
    <p:sldId id="274" r:id="rId14"/>
    <p:sldId id="276" r:id="rId15"/>
    <p:sldId id="277" r:id="rId16"/>
    <p:sldId id="272" r:id="rId17"/>
    <p:sldId id="275" r:id="rId18"/>
    <p:sldId id="279" r:id="rId19"/>
    <p:sldId id="269" r:id="rId20"/>
    <p:sldId id="270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86" y="-3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chartUserShapes" Target="../drawings/drawing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roundedCorners val="0"/>
  <c:style val="2"/>
  <c:chart>
    <c:title>
      <c:tx>
        <c:rich>
          <a:bodyPr rot="0"/>
          <a:lstStyle/>
          <a:p>
            <a:pPr>
              <a:defRPr sz="2000" b="0" strike="noStrike" spc="-1">
                <a:latin typeface="Arial"/>
              </a:defRPr>
            </a:pPr>
            <a:r>
              <a:rPr lang="ru-RU" sz="2000" b="0" strike="noStrike" spc="-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Рис</a:t>
            </a:r>
            <a:r>
              <a:rPr lang="ru-RU" sz="2000" b="0" strike="noStrike" spc="-1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6.</a:t>
            </a:r>
            <a:r>
              <a:rPr lang="ru-RU" sz="2000" b="0" strike="noStrike" spc="-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Масса </a:t>
            </a:r>
            <a:r>
              <a:rPr lang="ru-RU" sz="2000" b="0" strike="noStrike" spc="-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жировых тканей, %</a:t>
            </a:r>
          </a:p>
        </c:rich>
      </c:tx>
      <c:layout>
        <c:manualLayout>
          <c:xMode val="edge"/>
          <c:yMode val="edge"/>
          <c:x val="0.16832022517805553"/>
          <c:y val="0.82177452825849051"/>
        </c:manualLayout>
      </c:layout>
      <c:overlay val="0"/>
      <c:spPr>
        <a:noFill/>
        <a:ln>
          <a:solidFill>
            <a:schemeClr val="accent1"/>
          </a:solidFill>
        </a:ln>
      </c:spPr>
    </c:title>
    <c:autoTitleDeleted val="0"/>
    <c:plotArea>
      <c:layout>
        <c:manualLayout>
          <c:layoutTarget val="inner"/>
          <c:xMode val="edge"/>
          <c:yMode val="edge"/>
          <c:x val="7.8110123357767236E-2"/>
          <c:y val="9.0443230538250652E-2"/>
          <c:w val="0.82280187747402511"/>
          <c:h val="0.5882795361629724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label 0</c:f>
              <c:strCache>
                <c:ptCount val="1"/>
                <c:pt idx="0">
                  <c:v>3 мес</c:v>
                </c:pt>
              </c:strCache>
            </c:strRef>
          </c:tx>
          <c:spPr>
            <a:solidFill>
              <a:srgbClr val="004586"/>
            </a:solidFill>
            <a:ln>
              <a:noFill/>
            </a:ln>
          </c:spPr>
          <c:invertIfNegative val="0"/>
          <c:dLbls>
            <c:txPr>
              <a:bodyPr/>
              <a:lstStyle/>
              <a:p>
                <a:pPr>
                  <a:defRPr sz="1000" b="0" strike="noStrike" spc="-1">
                    <a:latin typeface="Arial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1"/>
            <c:showLeaderLines val="0"/>
          </c:dLbls>
          <c:cat>
            <c:strRef>
              <c:f>categories</c:f>
              <c:strCache>
                <c:ptCount val="3"/>
                <c:pt idx="0">
                  <c:v>МБЖТ</c:v>
                </c:pt>
                <c:pt idx="1">
                  <c:v>ПахБелЖТ</c:v>
                </c:pt>
                <c:pt idx="2">
                  <c:v>ГонБелЖТ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3"/>
                <c:pt idx="0">
                  <c:v>0.42</c:v>
                </c:pt>
                <c:pt idx="1">
                  <c:v>1.48</c:v>
                </c:pt>
                <c:pt idx="2">
                  <c:v>1.45</c:v>
                </c:pt>
              </c:numCache>
            </c:numRef>
          </c:val>
        </c:ser>
        <c:ser>
          <c:idx val="1"/>
          <c:order val="1"/>
          <c:tx>
            <c:strRef>
              <c:f>label 1</c:f>
              <c:strCache>
                <c:ptCount val="1"/>
                <c:pt idx="0">
                  <c:v>12 мес</c:v>
                </c:pt>
              </c:strCache>
            </c:strRef>
          </c:tx>
          <c:spPr>
            <a:solidFill>
              <a:srgbClr val="FF420E"/>
            </a:solidFill>
            <a:ln>
              <a:noFill/>
            </a:ln>
          </c:spPr>
          <c:invertIfNegative val="0"/>
          <c:dLbls>
            <c:txPr>
              <a:bodyPr/>
              <a:lstStyle/>
              <a:p>
                <a:pPr>
                  <a:defRPr sz="1000" b="0" strike="noStrike" spc="-1">
                    <a:latin typeface="Arial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1"/>
            <c:showLeaderLines val="0"/>
          </c:dLbls>
          <c:cat>
            <c:strRef>
              <c:f>categories</c:f>
              <c:strCache>
                <c:ptCount val="3"/>
                <c:pt idx="0">
                  <c:v>МБЖТ</c:v>
                </c:pt>
                <c:pt idx="1">
                  <c:v>ПахБелЖТ</c:v>
                </c:pt>
                <c:pt idx="2">
                  <c:v>ГонБелЖТ</c:v>
                </c:pt>
              </c:strCache>
            </c:strRef>
          </c:cat>
          <c:val>
            <c:numRef>
              <c:f>1</c:f>
              <c:numCache>
                <c:formatCode>General</c:formatCode>
                <c:ptCount val="3"/>
                <c:pt idx="0">
                  <c:v>0.62</c:v>
                </c:pt>
                <c:pt idx="1">
                  <c:v>2.13</c:v>
                </c:pt>
                <c:pt idx="2">
                  <c:v>12.02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83387648"/>
        <c:axId val="183389184"/>
      </c:barChart>
      <c:catAx>
        <c:axId val="18338764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rgbClr val="B3B3B3"/>
            </a:solidFill>
          </a:ln>
        </c:spPr>
        <c:txPr>
          <a:bodyPr/>
          <a:lstStyle/>
          <a:p>
            <a:pPr>
              <a:defRPr sz="1200" b="0" strike="noStrike" spc="-1">
                <a:latin typeface="Arial"/>
              </a:defRPr>
            </a:pPr>
            <a:endParaRPr lang="ru-RU"/>
          </a:p>
        </c:txPr>
        <c:crossAx val="183389184"/>
        <c:crosses val="autoZero"/>
        <c:auto val="1"/>
        <c:lblAlgn val="ctr"/>
        <c:lblOffset val="100"/>
        <c:noMultiLvlLbl val="1"/>
      </c:catAx>
      <c:valAx>
        <c:axId val="183389184"/>
        <c:scaling>
          <c:orientation val="minMax"/>
        </c:scaling>
        <c:delete val="0"/>
        <c:axPos val="l"/>
        <c:majorGridlines>
          <c:spPr>
            <a:ln>
              <a:solidFill>
                <a:srgbClr val="B3B3B3"/>
              </a:solidFill>
            </a:ln>
          </c:spPr>
        </c:majorGridlines>
        <c:numFmt formatCode="General" sourceLinked="0"/>
        <c:majorTickMark val="out"/>
        <c:minorTickMark val="none"/>
        <c:tickLblPos val="nextTo"/>
        <c:spPr>
          <a:ln>
            <a:solidFill>
              <a:srgbClr val="B3B3B3"/>
            </a:solidFill>
          </a:ln>
        </c:spPr>
        <c:txPr>
          <a:bodyPr/>
          <a:lstStyle/>
          <a:p>
            <a:pPr>
              <a:defRPr sz="1300" b="0" strike="noStrike" spc="-1">
                <a:latin typeface="Arial"/>
              </a:defRPr>
            </a:pPr>
            <a:endParaRPr lang="ru-RU"/>
          </a:p>
        </c:txPr>
        <c:crossAx val="183387648"/>
        <c:crossesAt val="1"/>
        <c:crossBetween val="between"/>
      </c:valAx>
      <c:spPr>
        <a:noFill/>
        <a:ln>
          <a:solidFill>
            <a:srgbClr val="B3B3B3"/>
          </a:solidFill>
        </a:ln>
      </c:spPr>
    </c:plotArea>
    <c:plotVisOnly val="1"/>
    <c:dispBlanksAs val="gap"/>
    <c:showDLblsOverMax val="1"/>
  </c:chart>
  <c:spPr>
    <a:solidFill>
      <a:srgbClr val="FFFFFF"/>
    </a:solidFill>
    <a:ln>
      <a:noFill/>
    </a:ln>
  </c:spPr>
  <c:userShapes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roundedCorners val="0"/>
  <c:style val="2"/>
  <c:chart>
    <c:title>
      <c:tx>
        <c:rich>
          <a:bodyPr rot="0"/>
          <a:lstStyle/>
          <a:p>
            <a:pPr>
              <a:defRPr sz="2000" b="0" strike="noStrike" spc="-1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r>
              <a:rPr lang="ru-RU" sz="2000" b="0" strike="noStrike" spc="-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Рис 7. Содержание </a:t>
            </a:r>
            <a:r>
              <a:rPr lang="ru-RU" sz="2000" b="0" strike="noStrike" spc="-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белка в жировых тканях, мкг/мг</a:t>
            </a:r>
          </a:p>
        </c:rich>
      </c:tx>
      <c:layout>
        <c:manualLayout>
          <c:xMode val="edge"/>
          <c:yMode val="edge"/>
          <c:x val="0.16316896947347731"/>
          <c:y val="0.90195259994585886"/>
        </c:manualLayout>
      </c:layout>
      <c:overlay val="0"/>
      <c:spPr>
        <a:noFill/>
        <a:ln>
          <a:solidFill>
            <a:schemeClr val="accent1"/>
          </a:solidFill>
        </a:ln>
      </c:spPr>
    </c:title>
    <c:autoTitleDeleted val="0"/>
    <c:plotArea>
      <c:layout>
        <c:manualLayout>
          <c:layoutTarget val="inner"/>
          <c:xMode val="edge"/>
          <c:yMode val="edge"/>
          <c:x val="9.7582773922555613E-2"/>
          <c:y val="1.8568359384168582E-2"/>
          <c:w val="0.90241722606277119"/>
          <c:h val="0.787300896608195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label 0</c:f>
              <c:strCache>
                <c:ptCount val="1"/>
                <c:pt idx="0">
                  <c:v>3 мес</c:v>
                </c:pt>
              </c:strCache>
            </c:strRef>
          </c:tx>
          <c:spPr>
            <a:solidFill>
              <a:srgbClr val="004586"/>
            </a:solidFill>
            <a:ln>
              <a:noFill/>
            </a:ln>
          </c:spPr>
          <c:invertIfNegative val="0"/>
          <c:dLbls>
            <c:txPr>
              <a:bodyPr/>
              <a:lstStyle/>
              <a:p>
                <a:pPr>
                  <a:defRPr sz="1000" b="0" strike="noStrike" spc="-1">
                    <a:latin typeface="Arial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1"/>
            <c:showLeaderLines val="0"/>
          </c:dLbls>
          <c:cat>
            <c:strRef>
              <c:f>categories</c:f>
              <c:strCache>
                <c:ptCount val="3"/>
                <c:pt idx="0">
                  <c:v>МБЖТ</c:v>
                </c:pt>
                <c:pt idx="1">
                  <c:v>ПахБелЖТ</c:v>
                </c:pt>
                <c:pt idx="2">
                  <c:v>ГонБелЖТ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3"/>
                <c:pt idx="0">
                  <c:v>122</c:v>
                </c:pt>
                <c:pt idx="1">
                  <c:v>41.3</c:v>
                </c:pt>
                <c:pt idx="2">
                  <c:v>32.630000000000003</c:v>
                </c:pt>
              </c:numCache>
            </c:numRef>
          </c:val>
        </c:ser>
        <c:ser>
          <c:idx val="1"/>
          <c:order val="1"/>
          <c:tx>
            <c:strRef>
              <c:f>label 1</c:f>
              <c:strCache>
                <c:ptCount val="1"/>
                <c:pt idx="0">
                  <c:v>12 мес</c:v>
                </c:pt>
              </c:strCache>
            </c:strRef>
          </c:tx>
          <c:spPr>
            <a:solidFill>
              <a:srgbClr val="FF420E"/>
            </a:solidFill>
            <a:ln>
              <a:noFill/>
            </a:ln>
          </c:spPr>
          <c:invertIfNegative val="0"/>
          <c:dLbls>
            <c:txPr>
              <a:bodyPr/>
              <a:lstStyle/>
              <a:p>
                <a:pPr>
                  <a:defRPr sz="1000" b="0" strike="noStrike" spc="-1">
                    <a:latin typeface="Arial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1"/>
            <c:showLeaderLines val="0"/>
          </c:dLbls>
          <c:cat>
            <c:strRef>
              <c:f>categories</c:f>
              <c:strCache>
                <c:ptCount val="3"/>
                <c:pt idx="0">
                  <c:v>МБЖТ</c:v>
                </c:pt>
                <c:pt idx="1">
                  <c:v>ПахБелЖТ</c:v>
                </c:pt>
                <c:pt idx="2">
                  <c:v>ГонБелЖТ</c:v>
                </c:pt>
              </c:strCache>
            </c:strRef>
          </c:cat>
          <c:val>
            <c:numRef>
              <c:f>1</c:f>
              <c:numCache>
                <c:formatCode>General</c:formatCode>
                <c:ptCount val="3"/>
                <c:pt idx="0">
                  <c:v>58.67</c:v>
                </c:pt>
                <c:pt idx="1">
                  <c:v>8.43</c:v>
                </c:pt>
                <c:pt idx="2">
                  <c:v>8.5500000000000007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83321728"/>
        <c:axId val="183323264"/>
      </c:barChart>
      <c:catAx>
        <c:axId val="18332172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rgbClr val="B3B3B3"/>
            </a:solidFill>
          </a:ln>
        </c:spPr>
        <c:txPr>
          <a:bodyPr/>
          <a:lstStyle/>
          <a:p>
            <a:pPr>
              <a:defRPr sz="1200" b="0" strike="noStrike" spc="-1">
                <a:latin typeface="Arial"/>
              </a:defRPr>
            </a:pPr>
            <a:endParaRPr lang="ru-RU"/>
          </a:p>
        </c:txPr>
        <c:crossAx val="183323264"/>
        <c:crosses val="autoZero"/>
        <c:auto val="1"/>
        <c:lblAlgn val="ctr"/>
        <c:lblOffset val="100"/>
        <c:noMultiLvlLbl val="1"/>
      </c:catAx>
      <c:valAx>
        <c:axId val="183323264"/>
        <c:scaling>
          <c:orientation val="minMax"/>
        </c:scaling>
        <c:delete val="0"/>
        <c:axPos val="l"/>
        <c:majorGridlines>
          <c:spPr>
            <a:ln>
              <a:solidFill>
                <a:srgbClr val="B3B3B3"/>
              </a:solidFill>
            </a:ln>
          </c:spPr>
        </c:majorGridlines>
        <c:numFmt formatCode="General" sourceLinked="0"/>
        <c:majorTickMark val="out"/>
        <c:minorTickMark val="none"/>
        <c:tickLblPos val="nextTo"/>
        <c:spPr>
          <a:ln>
            <a:solidFill>
              <a:srgbClr val="B3B3B3"/>
            </a:solidFill>
          </a:ln>
        </c:spPr>
        <c:txPr>
          <a:bodyPr/>
          <a:lstStyle/>
          <a:p>
            <a:pPr>
              <a:defRPr sz="1300" b="0" strike="noStrike" spc="-1">
                <a:latin typeface="Arial"/>
              </a:defRPr>
            </a:pPr>
            <a:endParaRPr lang="ru-RU"/>
          </a:p>
        </c:txPr>
        <c:crossAx val="183321728"/>
        <c:crossesAt val="1"/>
        <c:crossBetween val="between"/>
      </c:valAx>
      <c:spPr>
        <a:noFill/>
        <a:ln>
          <a:solidFill>
            <a:srgbClr val="B3B3B3"/>
          </a:solidFill>
        </a:ln>
      </c:spPr>
    </c:plotArea>
    <c:plotVisOnly val="1"/>
    <c:dispBlanksAs val="gap"/>
    <c:showDLblsOverMax val="1"/>
  </c:chart>
  <c:spPr>
    <a:solidFill>
      <a:srgbClr val="FFFFFF"/>
    </a:solidFill>
    <a:ln>
      <a:noFill/>
    </a:ln>
  </c:spPr>
  <c:userShapes r:id="rId1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0.77168</cdr:x>
      <cdr:y>0.08303</cdr:y>
    </cdr:from>
    <cdr:to>
      <cdr:x>0.86565</cdr:x>
      <cdr:y>0.15789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4156213" y="319502"/>
          <a:ext cx="506147" cy="2880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0.75869</cdr:x>
      <cdr:y>0.10175</cdr:y>
    </cdr:from>
    <cdr:to>
      <cdr:x>0.92847</cdr:x>
      <cdr:y>0.33939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4086274" y="391515"/>
          <a:ext cx="914428" cy="91439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1100" dirty="0" smtClean="0"/>
            <a:t>*</a:t>
          </a:r>
          <a:endParaRPr lang="ru-RU" sz="1200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0.26923</cdr:x>
      <cdr:y>0.3662</cdr:y>
    </cdr:from>
    <cdr:to>
      <cdr:x>0.31731</cdr:x>
      <cdr:y>0.45071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016224" y="1872208"/>
          <a:ext cx="360063" cy="43206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2000" dirty="0" smtClean="0"/>
            <a:t>*</a:t>
          </a:r>
          <a:endParaRPr lang="ru-RU" sz="2000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5F4F85-096E-48A6-B42E-429949BF660E}" type="datetimeFigureOut">
              <a:rPr lang="ru-RU" smtClean="0"/>
              <a:t>27.06.2020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5DE258-6B3C-4DC7-A89E-2C2DBCCFF5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6994748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Для перемещения страницы щёлкните мышью</a:t>
            </a:r>
          </a:p>
        </p:txBody>
      </p:sp>
      <p:sp>
        <p:nvSpPr>
          <p:cNvPr id="83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ru-RU" sz="2000" b="0" strike="noStrike" spc="-1">
                <a:latin typeface="Arial"/>
              </a:rPr>
              <a:t>Для правки формата примечаний щёлкните мышью</a:t>
            </a:r>
          </a:p>
        </p:txBody>
      </p:sp>
      <p:sp>
        <p:nvSpPr>
          <p:cNvPr id="84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ru-RU" sz="1400" b="0" strike="noStrike" spc="-1">
                <a:latin typeface="Times New Roman"/>
              </a:rPr>
              <a:t> </a:t>
            </a:r>
          </a:p>
        </p:txBody>
      </p:sp>
      <p:sp>
        <p:nvSpPr>
          <p:cNvPr id="85" name="PlaceHolder 4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tIns="0" rIns="0" bIns="0"/>
          <a:lstStyle/>
          <a:p>
            <a:pPr algn="r"/>
            <a:r>
              <a:rPr lang="ru-RU" sz="1400" b="0" strike="noStrike" spc="-1">
                <a:latin typeface="Times New Roman"/>
              </a:rPr>
              <a:t> </a:t>
            </a:r>
          </a:p>
        </p:txBody>
      </p:sp>
      <p:sp>
        <p:nvSpPr>
          <p:cNvPr id="86" name="PlaceHolder 5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tIns="0" rIns="0" bIns="0" anchor="b"/>
          <a:lstStyle/>
          <a:p>
            <a:r>
              <a:rPr lang="ru-RU" sz="1400" b="0" strike="noStrike" spc="-1">
                <a:latin typeface="Times New Roman"/>
              </a:rPr>
              <a:t> </a:t>
            </a:r>
          </a:p>
        </p:txBody>
      </p:sp>
      <p:sp>
        <p:nvSpPr>
          <p:cNvPr id="87" name="PlaceHolder 6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lIns="0" tIns="0" rIns="0" bIns="0" anchor="b"/>
          <a:lstStyle/>
          <a:p>
            <a:pPr algn="r"/>
            <a:fld id="{1D520791-22F0-4153-883E-C6AA3102C3AD}" type="slidenum">
              <a:rPr lang="ru-RU" sz="1400" b="0" strike="noStrike" spc="-1">
                <a:latin typeface="Times New Roman"/>
              </a:rPr>
              <a:t>‹#›</a:t>
            </a:fld>
            <a:endParaRPr lang="ru-RU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187407466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179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/>
          <a:lstStyle/>
          <a:p>
            <a:endParaRPr lang="ru-RU" sz="2000" b="0" strike="noStrike" spc="-1">
              <a:latin typeface="Arial"/>
            </a:endParaRPr>
          </a:p>
        </p:txBody>
      </p:sp>
      <p:sp>
        <p:nvSpPr>
          <p:cNvPr id="180" name="TextShape 3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9D08EB5E-65BC-407A-95C3-AB9D4EC59F4D}" type="slidenum">
              <a:rPr lang="ru-RU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1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rPr lang="ru-RU" sz="1400" b="0" strike="noStrike" spc="-1" smtClean="0">
                <a:latin typeface="Times New Roman"/>
              </a:rPr>
              <a:t> </a:t>
            </a:r>
            <a:endParaRPr lang="ru-RU" sz="14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08075" y="812800"/>
            <a:ext cx="5343525" cy="40084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rPr lang="ru-RU" sz="1400" b="0" strike="noStrike" spc="-1" smtClean="0">
                <a:latin typeface="Times New Roman"/>
              </a:rPr>
              <a:t> 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pPr algn="r"/>
            <a:fld id="{1D520791-22F0-4153-883E-C6AA3102C3AD}" type="slidenum">
              <a:rPr lang="ru-RU" sz="1400" b="0" strike="noStrike" spc="-1" smtClean="0">
                <a:latin typeface="Times New Roman"/>
              </a:rPr>
              <a:t>2</a:t>
            </a:fld>
            <a:endParaRPr lang="ru-RU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2528620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26496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 type="body"/>
          </p:nvPr>
        </p:nvSpPr>
        <p:spPr>
          <a:xfrm>
            <a:off x="3239640" y="1600200"/>
            <a:ext cx="26496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 type="body"/>
          </p:nvPr>
        </p:nvSpPr>
        <p:spPr>
          <a:xfrm>
            <a:off x="6022080" y="1600200"/>
            <a:ext cx="26496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 type="body"/>
          </p:nvPr>
        </p:nvSpPr>
        <p:spPr>
          <a:xfrm>
            <a:off x="457200" y="3964320"/>
            <a:ext cx="26496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 type="body"/>
          </p:nvPr>
        </p:nvSpPr>
        <p:spPr>
          <a:xfrm>
            <a:off x="3239640" y="3964320"/>
            <a:ext cx="26496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 type="body"/>
          </p:nvPr>
        </p:nvSpPr>
        <p:spPr>
          <a:xfrm>
            <a:off x="6022080" y="3964320"/>
            <a:ext cx="26496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endParaRPr lang="ru-RU" sz="1200" b="0" strike="noStrike" spc="-1">
              <a:latin typeface="Times New Roman"/>
            </a:endParaRPr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z="2400" b="0" strike="noStrike" spc="-1" smtClean="0">
                <a:latin typeface="Times New Roman"/>
              </a:rPr>
              <a:t>2</a:t>
            </a:r>
            <a:endParaRPr lang="ru-RU" sz="2400" b="0" strike="noStrike" spc="-1">
              <a:latin typeface="Times New Roman"/>
            </a:endParaRPr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pPr algn="r">
              <a:lnSpc>
                <a:spcPct val="100000"/>
              </a:lnSpc>
            </a:pPr>
            <a:fld id="{F03EB761-8C2A-48FD-989D-E2890D2D8E0F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t>‹#›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2932" y="1449305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2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2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2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endParaRPr lang="ru-RU" sz="1200" b="0" strike="noStrike" spc="-1">
              <a:latin typeface="Times New Roman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z="2400" b="0" strike="noStrike" spc="-1" smtClean="0">
                <a:latin typeface="Times New Roman"/>
              </a:rPr>
              <a:t>2</a:t>
            </a:r>
            <a:endParaRPr lang="ru-RU" sz="2400" b="0" strike="noStrike" spc="-1">
              <a:latin typeface="Times New Roman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F03EB761-8C2A-48FD-989D-E2890D2D8E0F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t>‹#›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2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endParaRPr lang="ru-RU" sz="1200" b="0" strike="noStrike" spc="-1">
              <a:latin typeface="Times New Roman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r>
              <a:rPr lang="ru-RU" sz="2400" b="0" strike="noStrike" spc="-1" smtClean="0">
                <a:latin typeface="Times New Roman"/>
              </a:rPr>
              <a:t>2</a:t>
            </a:r>
            <a:endParaRPr lang="ru-RU" sz="2400" b="0" strike="noStrike" spc="-1">
              <a:latin typeface="Times New Roman"/>
            </a:endParaRPr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3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7" y="2341477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7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pPr algn="r">
              <a:lnSpc>
                <a:spcPct val="100000"/>
              </a:lnSpc>
            </a:pPr>
            <a:fld id="{F03EB761-8C2A-48FD-989D-E2890D2D8E0F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endParaRPr lang="ru-RU" sz="1200" b="0" strike="noStrike" spc="-1">
              <a:latin typeface="Times New Roman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z="2400" b="0" strike="noStrike" spc="-1" smtClean="0">
                <a:latin typeface="Times New Roman"/>
              </a:rPr>
              <a:t>2</a:t>
            </a:r>
            <a:endParaRPr lang="ru-RU" sz="2400" b="0" strike="noStrike" spc="-1">
              <a:latin typeface="Times New Roman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F03EB761-8C2A-48FD-989D-E2890D2D8E0F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t>‹#›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endParaRPr lang="ru-RU" sz="1200" b="0" strike="noStrike" spc="-1">
              <a:latin typeface="Times New Roman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z="2400" b="0" strike="noStrike" spc="-1" smtClean="0">
                <a:latin typeface="Times New Roman"/>
              </a:rPr>
              <a:t>2</a:t>
            </a:r>
            <a:endParaRPr lang="ru-RU" sz="2400" b="0" strike="noStrike" spc="-1">
              <a:latin typeface="Times New Roman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F03EB761-8C2A-48FD-989D-E2890D2D8E0F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t>‹#›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11" name="Объект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endParaRPr lang="ru-RU" sz="1200" b="0" strike="noStrike" spc="-1">
              <a:latin typeface="Times New Roman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z="2400" b="0" strike="noStrike" spc="-1" smtClean="0">
                <a:latin typeface="Times New Roman"/>
              </a:rPr>
              <a:t>2</a:t>
            </a:r>
            <a:endParaRPr lang="ru-RU" sz="2400" b="0" strike="noStrike" spc="-1">
              <a:latin typeface="Times New Roman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F03EB761-8C2A-48FD-989D-E2890D2D8E0F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endParaRPr lang="ru-RU" sz="1200" b="0" strike="noStrike" spc="-1">
              <a:latin typeface="Times New Roman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z="2400" b="0" strike="noStrike" spc="-1" smtClean="0">
                <a:latin typeface="Times New Roman"/>
              </a:rPr>
              <a:t>2</a:t>
            </a:r>
            <a:endParaRPr lang="ru-RU" sz="2400" b="0" strike="noStrike" spc="-1">
              <a:latin typeface="Times New Roman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F03EB761-8C2A-48FD-989D-E2890D2D8E0F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endParaRPr lang="ru-RU" sz="1200" b="0" strike="noStrike" spc="-1">
              <a:latin typeface="Times New Roman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z="2400" b="0" strike="noStrike" spc="-1" smtClean="0">
                <a:latin typeface="Times New Roman"/>
              </a:rPr>
              <a:t>2</a:t>
            </a:r>
            <a:endParaRPr lang="ru-RU" sz="2400" b="0" strike="noStrike" spc="-1">
              <a:latin typeface="Times New Roman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F03EB761-8C2A-48FD-989D-E2890D2D8E0F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t>‹#›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11" name="Объект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endParaRPr lang="ru-RU" sz="1200" b="0" strike="noStrike" spc="-1">
              <a:latin typeface="Times New Roman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r>
              <a:rPr lang="ru-RU" sz="2400" b="0" strike="noStrike" spc="-1" smtClean="0">
                <a:latin typeface="Times New Roman"/>
              </a:rPr>
              <a:t>2</a:t>
            </a:r>
            <a:endParaRPr lang="ru-RU" sz="2400" b="0" strike="noStrike" spc="-1">
              <a:latin typeface="Times New Roman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pPr algn="r">
              <a:lnSpc>
                <a:spcPct val="100000"/>
              </a:lnSpc>
            </a:pPr>
            <a:fld id="{F03EB761-8C2A-48FD-989D-E2890D2D8E0F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t>‹#›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9" y="4650476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1" y="4773226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9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endParaRPr lang="ru-RU" sz="1200" b="0" strike="noStrike" spc="-1">
              <a:latin typeface="Times New Roman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z="2400" b="0" strike="noStrike" spc="-1" smtClean="0">
                <a:latin typeface="Times New Roman"/>
              </a:rPr>
              <a:t>2</a:t>
            </a:r>
            <a:endParaRPr lang="ru-RU" sz="2400" b="0" strike="noStrike" spc="-1">
              <a:latin typeface="Times New Roman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F03EB761-8C2A-48FD-989D-E2890D2D8E0F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3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endParaRPr lang="ru-RU" sz="1200" b="0" strike="noStrike" spc="-1">
              <a:latin typeface="Times New Roman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z="2400" b="0" strike="noStrike" spc="-1" smtClean="0">
                <a:latin typeface="Times New Roman"/>
              </a:rPr>
              <a:t>2</a:t>
            </a:r>
            <a:endParaRPr lang="ru-RU" sz="2400" b="0" strike="noStrike" spc="-1">
              <a:latin typeface="Times New Roman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F03EB761-8C2A-48FD-989D-E2890D2D8E0F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52977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ru-RU" sz="4400" b="0" strike="noStrike" spc="-1">
                <a:solidFill>
                  <a:srgbClr val="000000"/>
                </a:solidFill>
                <a:latin typeface="Calibri"/>
              </a:rPr>
              <a:t>Образец заголовка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/>
          <a:lstStyle/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Образец текста</a:t>
            </a:r>
          </a:p>
          <a:p>
            <a:pPr marL="743040" lvl="1" indent="-28548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lang="ru-RU" sz="2800" b="0" strike="noStrike" spc="-1">
                <a:solidFill>
                  <a:srgbClr val="000000"/>
                </a:solidFill>
                <a:latin typeface="Calibri"/>
              </a:rPr>
              <a:t>Второй уровень</a:t>
            </a:r>
          </a:p>
          <a:p>
            <a:pPr marL="1143000" lvl="2" indent="-22824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lang="ru-RU" sz="2400" b="0" strike="noStrike" spc="-1">
                <a:solidFill>
                  <a:srgbClr val="000000"/>
                </a:solidFill>
                <a:latin typeface="Calibri"/>
              </a:rPr>
              <a:t>Третий уровень</a:t>
            </a:r>
          </a:p>
          <a:p>
            <a:pPr marL="1600200" lvl="3" indent="-22824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Четвертый уровень</a:t>
            </a:r>
          </a:p>
          <a:p>
            <a:pPr marL="2057400" lvl="4" indent="-22824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Пятый уровень</a:t>
            </a:r>
          </a:p>
        </p:txBody>
      </p:sp>
      <p:sp>
        <p:nvSpPr>
          <p:cNvPr id="43" name="PlaceHolder 3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endParaRPr lang="ru-RU" sz="1200" b="0" strike="noStrike" spc="-1">
              <a:latin typeface="Times New Roman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anchor="ctr"/>
          <a:lstStyle/>
          <a:p>
            <a:r>
              <a:rPr lang="ru-RU" sz="2400" b="0" strike="noStrike" spc="-1" smtClean="0">
                <a:latin typeface="Times New Roman"/>
              </a:rPr>
              <a:t>2</a:t>
            </a:r>
            <a:endParaRPr lang="ru-RU" sz="2400" b="0" strike="noStrike" spc="-1">
              <a:latin typeface="Times New Roman"/>
            </a:endParaRPr>
          </a:p>
        </p:txBody>
      </p:sp>
      <p:sp>
        <p:nvSpPr>
          <p:cNvPr id="45" name="PlaceHolder 5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fld id="{6E022DDE-8F07-4564-AC1D-78484960AEF2}" type="slidenum">
              <a:rPr lang="ru-RU" sz="1200" b="0" strike="noStrike" spc="-1">
                <a:solidFill>
                  <a:srgbClr val="8B8B8B"/>
                </a:solidFill>
                <a:latin typeface="Calibri"/>
              </a:r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hf hdr="0" dt="0"/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lnSpc>
                <a:spcPct val="100000"/>
              </a:lnSpc>
            </a:pPr>
            <a:endParaRPr lang="ru-RU" sz="1200" b="0" strike="noStrike" spc="-1">
              <a:latin typeface="Times New Roman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r>
              <a:rPr lang="ru-RU" sz="2400" b="0" strike="noStrike" spc="-1" smtClean="0">
                <a:latin typeface="Times New Roman"/>
              </a:rPr>
              <a:t>2</a:t>
            </a:r>
            <a:endParaRPr lang="ru-RU" sz="2400" b="0" strike="noStrike" spc="-1">
              <a:latin typeface="Times New Roman"/>
            </a:endParaRP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00000"/>
              </a:lnSpc>
            </a:pPr>
            <a:fld id="{F03EB761-8C2A-48FD-989D-E2890D2D8E0F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hf hd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Relationship Id="rId9" Type="http://schemas.openxmlformats.org/officeDocument/2006/relationships/image" Target="../media/image37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TextShape 1"/>
          <p:cNvSpPr txBox="1"/>
          <p:nvPr/>
        </p:nvSpPr>
        <p:spPr>
          <a:xfrm>
            <a:off x="827584" y="1628800"/>
            <a:ext cx="7772040" cy="146952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normAutofit fontScale="86500"/>
          </a:bodyPr>
          <a:lstStyle/>
          <a:p>
            <a:pPr algn="ctr">
              <a:lnSpc>
                <a:spcPct val="100000"/>
              </a:lnSpc>
            </a:pPr>
            <a:r>
              <a:rPr lang="ru-RU" sz="3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исследовательской работы «Белковый паспорт </a:t>
            </a:r>
            <a:r>
              <a:rPr lang="ru-RU" sz="32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адипозного</a:t>
            </a:r>
            <a:r>
              <a:rPr lang="ru-RU" sz="3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органа» в профильных естественнонаучных классах старшей школы</a:t>
            </a:r>
            <a:endParaRPr lang="ru-RU" sz="4400" b="1" strike="noStrike" spc="-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451692" y="37579"/>
            <a:ext cx="669230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МИНИСТЕРСТВО ПРОСВЕЩЕНИЯ РФ </a:t>
            </a:r>
            <a:br>
              <a:rPr lang="ru-RU" sz="1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ФЕДЕРАЛЬНОЕ ГОСУДАРСТВЕННОЕ БЮДЖЕТНОЕ ОБРАЗОВАТЕЛЬНОЕ УЧЕРЕЖДЕНИЕ  </a:t>
            </a:r>
            <a:br>
              <a:rPr lang="ru-RU" sz="1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ВЫСШЕГО ОБРАЗОВАНИЯ </a:t>
            </a:r>
            <a:br>
              <a:rPr lang="ru-RU" sz="1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«КРАСНОЯРСКИЙ ГОСУДАРСТВЕННЫЙ ПЕДАГОГИЧЕСКИЙ УНИВЕРСИТЕТ им. В.П. АСТАФЬЕВА» </a:t>
            </a:r>
            <a:br>
              <a:rPr lang="ru-RU" sz="1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ФАКУЛЬТЕТ БИОЛОГИИ, ГЕОГРАФИИ И ХИМИИ</a:t>
            </a:r>
            <a:br>
              <a:rPr lang="ru-RU" sz="1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КАФЕДРА БИОЛОГИИ,ХИМИИ И ЭКОЛОГИИ</a:t>
            </a:r>
            <a:endParaRPr lang="ru-RU" sz="1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C:\Users\User\AppData\Local\Temp\Rar$DIa5572.24716\фбгх_лого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800" y="306251"/>
            <a:ext cx="2560212" cy="1005096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179512" y="3501008"/>
            <a:ext cx="70567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Направление подготовки 44.03.05 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Педагогическое образование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двумя профилями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аправленность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(профиль) образовательной программы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иология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химия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012160" y="4837778"/>
            <a:ext cx="604874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Научный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                                                                                                                                                                        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Елсукова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Е.И., к.б.н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доцент</a:t>
            </a:r>
          </a:p>
          <a:p>
            <a:r>
              <a:rPr lang="ru-RU" dirty="0"/>
              <a:t>         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03012" y="4837778"/>
            <a:ext cx="228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Обучающийся:</a:t>
            </a:r>
          </a:p>
          <a:p>
            <a:pPr lvl="0"/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Гусева Е.К</a:t>
            </a:r>
            <a:r>
              <a:rPr lang="ru-RU" dirty="0" smtClean="0">
                <a:solidFill>
                  <a:prstClr val="black"/>
                </a:solidFill>
              </a:rPr>
              <a:t>.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275856" y="6258891"/>
            <a:ext cx="19944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dirty="0">
                <a:solidFill>
                  <a:prstClr val="black"/>
                </a:solidFill>
              </a:rPr>
              <a:t>Красноярск </a:t>
            </a:r>
            <a:r>
              <a:rPr lang="ru-RU" dirty="0" smtClean="0">
                <a:solidFill>
                  <a:prstClr val="black"/>
                </a:solidFill>
              </a:rPr>
              <a:t>2020</a:t>
            </a:r>
            <a:endParaRPr lang="ru-RU" dirty="0">
              <a:solidFill>
                <a:prstClr val="black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504" y="188640"/>
            <a:ext cx="8784976" cy="83099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Занятия специализированного 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класса в 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лаборатории 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биохимии и физиологии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энергообмена</a:t>
            </a: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1" y="1211596"/>
            <a:ext cx="2952328" cy="443181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8655" y="5719227"/>
            <a:ext cx="603429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Рис 8.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Обучающиеся специализированного 10 класса МАОУ Образовательного Комплекса «Покровский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на занятиях в лаборатории биохимии и физиологии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энергообмена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[https://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153krsk.ru/poisk-po-sajtu]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ru-RU" dirty="0" smtClean="0"/>
          </a:p>
          <a:p>
            <a:r>
              <a:rPr lang="ru-RU" dirty="0" smtClean="0"/>
              <a:t>  </a:t>
            </a:r>
            <a:endParaRPr lang="ru-RU" dirty="0"/>
          </a:p>
        </p:txBody>
      </p:sp>
      <p:pic>
        <p:nvPicPr>
          <p:cNvPr id="1026" name="Picture 2" descr="C:\Users\Пользователь\OneDrive\Pictures\Снимки экрана\2020-05-27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1131" y="1772816"/>
            <a:ext cx="5603643" cy="3150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342589" y="5028337"/>
            <a:ext cx="53103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Рис 9.Скриншот  сайта школы МАОУ Образовательный Комплекс «Покровский»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748464" y="6453336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10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62261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sun9-10.userapi.com/6wGyr7jWayeY8zBi-8X1Y_7NnxtAWyuAb-gydA/_Lm9rFYQ4sU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913" b="19592"/>
          <a:stretch/>
        </p:blipFill>
        <p:spPr bwMode="auto">
          <a:xfrm>
            <a:off x="2195736" y="291467"/>
            <a:ext cx="4336892" cy="6160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3384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1520" y="188640"/>
            <a:ext cx="8640960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Методические материалы</a:t>
            </a:r>
            <a:endParaRPr lang="ru-RU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9511" y="1084674"/>
            <a:ext cx="8564665" cy="70788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1.Индивидуальный план научно-исследовательской работы (включил этапы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примерные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сроки их выполнения и конкретные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результаты)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2179" y="5013176"/>
            <a:ext cx="8488226" cy="40011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4.Иллюстрированное руководство «Белковый электрофорез»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161453" y="2060848"/>
            <a:ext cx="8568952" cy="70788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2.Пояснительная записка (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обоснованием актуальности исследования, выдвижением гипотезы, постановкой цели 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9510" y="3097031"/>
            <a:ext cx="8564665" cy="163121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3.Список литературы (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чащейся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был предоставлен список базовых литературных источников по теме исследования. В ходе работы она добавила еще ряд источников, преимущественно научно-популярного характера и с известных научно-популярных сайтов, таких как Биомолекула.ru,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elementy.ru)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748464" y="6453336"/>
            <a:ext cx="4240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11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65166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52315" y="1587969"/>
            <a:ext cx="4964264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b="1" dirty="0" err="1" smtClean="0"/>
              <a:t>Mini</a:t>
            </a:r>
            <a:r>
              <a:rPr lang="ru-RU" sz="2400" b="1" dirty="0" smtClean="0"/>
              <a:t>-PROTEAN</a:t>
            </a:r>
            <a:r>
              <a:rPr lang="ru-RU" sz="2400" dirty="0" smtClean="0"/>
              <a:t> </a:t>
            </a:r>
            <a:r>
              <a:rPr lang="ru-RU" sz="2400" dirty="0" err="1"/>
              <a:t>Tetra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28261" y="5301208"/>
            <a:ext cx="878497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 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Mini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-PROTEAN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Tetra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– это удобная и надежная камера производства компании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Bio-Rad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вертикального электрофореза полиакриламидных гелей небольших размеров. Уникальной особенностью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Mini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-PROTEAN</a:t>
            </a:r>
            <a:r>
              <a:rPr lang="ru-RU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®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Tetra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является увеличенная производительность камеры, благодаря которой возможна постановка от 1-ого до 4-х гелей одновременно</a:t>
            </a:r>
            <a:r>
              <a:rPr lang="ru-RU" dirty="0"/>
              <a:t>.</a:t>
            </a:r>
          </a:p>
        </p:txBody>
      </p:sp>
      <p:sp>
        <p:nvSpPr>
          <p:cNvPr id="2" name="Rectangle 20"/>
          <p:cNvSpPr>
            <a:spLocks noChangeArrowheads="1"/>
          </p:cNvSpPr>
          <p:nvPr/>
        </p:nvSpPr>
        <p:spPr bwMode="auto">
          <a:xfrm>
            <a:off x="152400" y="152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3" name="Group 1"/>
          <p:cNvGrpSpPr>
            <a:grpSpLocks/>
          </p:cNvGrpSpPr>
          <p:nvPr/>
        </p:nvGrpSpPr>
        <p:grpSpPr bwMode="auto">
          <a:xfrm>
            <a:off x="1277194" y="1014945"/>
            <a:ext cx="6463157" cy="4286263"/>
            <a:chOff x="0" y="0"/>
            <a:chExt cx="9348" cy="5986"/>
          </a:xfrm>
        </p:grpSpPr>
        <p:sp>
          <p:nvSpPr>
            <p:cNvPr id="6" name="Rectangle 19"/>
            <p:cNvSpPr>
              <a:spLocks noChangeArrowheads="1"/>
            </p:cNvSpPr>
            <p:nvPr/>
          </p:nvSpPr>
          <p:spPr bwMode="auto">
            <a:xfrm>
              <a:off x="0" y="3"/>
              <a:ext cx="9348" cy="5983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7" name="Group 8"/>
            <p:cNvGrpSpPr>
              <a:grpSpLocks/>
            </p:cNvGrpSpPr>
            <p:nvPr/>
          </p:nvGrpSpPr>
          <p:grpSpPr bwMode="auto">
            <a:xfrm>
              <a:off x="0" y="210"/>
              <a:ext cx="9074" cy="5769"/>
              <a:chOff x="0" y="210"/>
              <a:chExt cx="9074" cy="5769"/>
            </a:xfrm>
          </p:grpSpPr>
          <p:grpSp>
            <p:nvGrpSpPr>
              <p:cNvPr id="14" name="Group 10"/>
              <p:cNvGrpSpPr>
                <a:grpSpLocks/>
              </p:cNvGrpSpPr>
              <p:nvPr/>
            </p:nvGrpSpPr>
            <p:grpSpPr bwMode="auto">
              <a:xfrm>
                <a:off x="0" y="210"/>
                <a:ext cx="9074" cy="5769"/>
                <a:chOff x="0" y="210"/>
                <a:chExt cx="9074" cy="5769"/>
              </a:xfrm>
            </p:grpSpPr>
            <p:grpSp>
              <p:nvGrpSpPr>
                <p:cNvPr id="16" name="Group 15"/>
                <p:cNvGrpSpPr>
                  <a:grpSpLocks/>
                </p:cNvGrpSpPr>
                <p:nvPr/>
              </p:nvGrpSpPr>
              <p:grpSpPr bwMode="auto">
                <a:xfrm>
                  <a:off x="102" y="210"/>
                  <a:ext cx="8972" cy="5766"/>
                  <a:chOff x="102" y="210"/>
                  <a:chExt cx="8972" cy="5766"/>
                </a:xfrm>
              </p:grpSpPr>
              <p:pic>
                <p:nvPicPr>
                  <p:cNvPr id="2066" name="Picture 18"/>
                  <p:cNvPicPr>
                    <a:picLocks noChangeAspect="1" noChangeArrowheads="1"/>
                  </p:cNvPicPr>
                  <p:nvPr/>
                </p:nvPicPr>
                <p:blipFill>
                  <a:blip r:embed="rId2">
                    <a:lum bright="-8000" contrast="8000"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102" y="210"/>
                    <a:ext cx="8972" cy="5766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blipFill dpi="0" rotWithShape="0">
                          <a:blip>
                            <a:lum bright="-8000" contrast="8000"/>
                          </a:blip>
                          <a:srcRect/>
                          <a:stretch>
                            <a:fillRect/>
                          </a:stretch>
                        </a:blip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</p:pic>
              <p:sp>
                <p:nvSpPr>
                  <p:cNvPr id="20" name="Text Box 1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193" y="618"/>
                    <a:ext cx="2979" cy="387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0" tIns="0" rIns="0" bIns="0" numCol="1" anchor="ctr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rPr>
                      <a:t>Заливочный столик</a:t>
                    </a:r>
                    <a:endParaRPr kumimoji="0" lang="ru-RU" altLang="ru-RU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21" name="Line 16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539" y="1341"/>
                    <a:ext cx="405" cy="405"/>
                  </a:xfrm>
                  <a:prstGeom prst="line">
                    <a:avLst/>
                  </a:prstGeom>
                  <a:noFill/>
                  <a:ln w="9360">
                    <a:solidFill>
                      <a:srgbClr val="000000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7" name="Group 11"/>
                <p:cNvGrpSpPr>
                  <a:grpSpLocks/>
                </p:cNvGrpSpPr>
                <p:nvPr/>
              </p:nvGrpSpPr>
              <p:grpSpPr bwMode="auto">
                <a:xfrm>
                  <a:off x="0" y="3408"/>
                  <a:ext cx="5235" cy="2571"/>
                  <a:chOff x="0" y="3408"/>
                  <a:chExt cx="5235" cy="2571"/>
                </a:xfrm>
              </p:grpSpPr>
              <p:pic>
                <p:nvPicPr>
                  <p:cNvPr id="2062" name="Picture 14"/>
                  <p:cNvPicPr>
                    <a:picLocks noChangeAspect="1" noChangeArrowheads="1"/>
                  </p:cNvPicPr>
                  <p:nvPr/>
                </p:nvPicPr>
                <p:blipFill>
                  <a:blip r:embed="rId3">
                    <a:lum bright="-16000" contrast="4000"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0" y="3408"/>
                    <a:ext cx="2573" cy="2571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blipFill dpi="0" rotWithShape="0">
                          <a:blip>
                            <a:lum bright="-16000" contrast="4000"/>
                          </a:blip>
                          <a:srcRect/>
                          <a:stretch>
                            <a:fillRect/>
                          </a:stretch>
                        </a:blip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</p:pic>
              <p:sp>
                <p:nvSpPr>
                  <p:cNvPr id="18" name="Text Box 1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471" y="5055"/>
                    <a:ext cx="2764" cy="387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0" tIns="0" rIns="0" bIns="0" numCol="1" anchor="ctr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rPr>
                      <a:t>Модуль для гелей</a:t>
                    </a:r>
                    <a:endParaRPr kumimoji="0" lang="ru-RU" altLang="ru-RU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19" name="Line 12"/>
                  <p:cNvSpPr>
                    <a:spLocks noChangeShapeType="1"/>
                  </p:cNvSpPr>
                  <p:nvPr/>
                </p:nvSpPr>
                <p:spPr bwMode="auto">
                  <a:xfrm>
                    <a:off x="1960" y="5160"/>
                    <a:ext cx="405" cy="96"/>
                  </a:xfrm>
                  <a:prstGeom prst="line">
                    <a:avLst/>
                  </a:prstGeom>
                  <a:noFill/>
                  <a:ln w="9360">
                    <a:solidFill>
                      <a:srgbClr val="000000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</p:grpSp>
          <p:sp>
            <p:nvSpPr>
              <p:cNvPr id="15" name="Text Box 9"/>
              <p:cNvSpPr txBox="1">
                <a:spLocks noChangeArrowheads="1"/>
              </p:cNvSpPr>
              <p:nvPr/>
            </p:nvSpPr>
            <p:spPr bwMode="auto">
              <a:xfrm>
                <a:off x="7092" y="4674"/>
                <a:ext cx="1006" cy="3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altLang="ru-RU" sz="12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Times New Roman" pitchFamily="18" charset="0"/>
                    <a:cs typeface="Arial" pitchFamily="34" charset="0"/>
                  </a:rPr>
                  <a:t>стекла</a:t>
                </a:r>
                <a:endParaRPr kumimoji="0" lang="ru-RU" alt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8" name="Line 7"/>
            <p:cNvSpPr>
              <a:spLocks noChangeShapeType="1"/>
            </p:cNvSpPr>
            <p:nvPr/>
          </p:nvSpPr>
          <p:spPr bwMode="auto">
            <a:xfrm flipH="1" flipV="1">
              <a:off x="1751" y="1445"/>
              <a:ext cx="407" cy="1130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" name="Text Box 6"/>
            <p:cNvSpPr txBox="1">
              <a:spLocks noChangeArrowheads="1"/>
            </p:cNvSpPr>
            <p:nvPr/>
          </p:nvSpPr>
          <p:spPr bwMode="auto">
            <a:xfrm>
              <a:off x="1076" y="719"/>
              <a:ext cx="1819" cy="7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Заливочная</a:t>
              </a:r>
              <a:endParaRPr kumimoji="0" lang="ru-RU" altLang="ru-RU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рамка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Text Box 5"/>
            <p:cNvSpPr txBox="1">
              <a:spLocks noChangeArrowheads="1"/>
            </p:cNvSpPr>
            <p:nvPr/>
          </p:nvSpPr>
          <p:spPr bwMode="auto">
            <a:xfrm>
              <a:off x="5882" y="0"/>
              <a:ext cx="3463" cy="3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Камера с электродами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" name="Line 4"/>
            <p:cNvSpPr>
              <a:spLocks noChangeShapeType="1"/>
            </p:cNvSpPr>
            <p:nvPr/>
          </p:nvSpPr>
          <p:spPr bwMode="auto">
            <a:xfrm flipV="1">
              <a:off x="8055" y="516"/>
              <a:ext cx="96" cy="923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" name="Text Box 3"/>
            <p:cNvSpPr txBox="1">
              <a:spLocks noChangeArrowheads="1"/>
            </p:cNvSpPr>
            <p:nvPr/>
          </p:nvSpPr>
          <p:spPr bwMode="auto">
            <a:xfrm>
              <a:off x="7920" y="2816"/>
              <a:ext cx="1356" cy="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гребенка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Line 2"/>
            <p:cNvSpPr>
              <a:spLocks noChangeShapeType="1"/>
            </p:cNvSpPr>
            <p:nvPr/>
          </p:nvSpPr>
          <p:spPr bwMode="auto">
            <a:xfrm flipV="1">
              <a:off x="8157" y="3305"/>
              <a:ext cx="201" cy="405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4" name="Прямоугольник 23"/>
          <p:cNvSpPr/>
          <p:nvPr/>
        </p:nvSpPr>
        <p:spPr>
          <a:xfrm>
            <a:off x="22946" y="62986"/>
            <a:ext cx="8784976" cy="95410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Иллюстрированное 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руководство «Белковый электрофорез</a:t>
            </a:r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7976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663167"/>
            <a:ext cx="1966913" cy="194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4F81B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 descr="s-l4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4417" y="1663167"/>
            <a:ext cx="2116138" cy="183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lum bright="-8000" contrast="2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9826" y="1663168"/>
            <a:ext cx="2222500" cy="180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 descr="ESjyk1k13OM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89" b="71046"/>
          <a:stretch>
            <a:fillRect/>
          </a:stretch>
        </p:blipFill>
        <p:spPr bwMode="auto">
          <a:xfrm>
            <a:off x="6532326" y="1663167"/>
            <a:ext cx="2399859" cy="180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 descr="2740428_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484" y="4005065"/>
            <a:ext cx="2922424" cy="216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8"/>
          <p:cNvSpPr>
            <a:spLocks noChangeArrowheads="1"/>
          </p:cNvSpPr>
          <p:nvPr/>
        </p:nvSpPr>
        <p:spPr bwMode="auto">
          <a:xfrm>
            <a:off x="0" y="21717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zh-CN" sz="14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ru-RU" altLang="zh-CN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84730" y="3539954"/>
            <a:ext cx="503534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339725" algn="l"/>
              </a:tabLst>
            </a:pPr>
            <a:r>
              <a:rPr lang="ru-RU" altLang="ru-RU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3.Вставить </a:t>
            </a:r>
            <a:r>
              <a:rPr lang="ru-RU" altLang="ru-RU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модули в камеру для электрофореза</a:t>
            </a:r>
            <a:endParaRPr lang="ru-RU" altLang="ru-RU" sz="2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81" name="Picture 9" descr="iksE7yFZDV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20" b="71507"/>
          <a:stretch>
            <a:fillRect/>
          </a:stretch>
        </p:blipFill>
        <p:spPr bwMode="auto">
          <a:xfrm>
            <a:off x="3162908" y="3979085"/>
            <a:ext cx="3414767" cy="21841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2" name="Picture 10" descr="nxJ_kJHRB6o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34" b="71655"/>
          <a:stretch>
            <a:fillRect/>
          </a:stretch>
        </p:blipFill>
        <p:spPr bwMode="auto">
          <a:xfrm>
            <a:off x="6519072" y="3970676"/>
            <a:ext cx="2573721" cy="2200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7626" y="29835"/>
            <a:ext cx="4802665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Заливка 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полимеризация </a:t>
            </a:r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гелей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Наложите на стекло с ограничителями простое стекло и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закрепите их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заливочной рамке. Заливочную рамку закрепите на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заливочном столике. Залейте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между стеклами рабочий гель. По завершении  его полимеризации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(20-30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мин) залейте концентрирующий гель и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вставьте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гребенку                                                                                                                                          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220072" y="629998"/>
            <a:ext cx="35549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модуля с </a:t>
            </a:r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гелями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Стекла с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заполимеризовавшимися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гелями вставьте в модуль</a:t>
            </a:r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5384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107504" y="260648"/>
            <a:ext cx="3600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Залить электродный буфер, предварительно в камеру до указанной на передней стенке отметки.</a:t>
            </a:r>
          </a:p>
        </p:txBody>
      </p:sp>
      <p:pic>
        <p:nvPicPr>
          <p:cNvPr id="1039" name="Рисунок 12" descr="https://sun9-4.userapi.com/c855236/v855236752/1f26d9/1jlkumrUVj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651" r="28709"/>
          <a:stretch>
            <a:fillRect/>
          </a:stretch>
        </p:blipFill>
        <p:spPr bwMode="auto">
          <a:xfrm>
            <a:off x="25266" y="1139601"/>
            <a:ext cx="1738897" cy="22274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0" name="Рисунок 13" descr="https://sun9-63.userapi.com/c854424/v854424752/1f2f82/JJh3400d7Fk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1827" y="1117974"/>
            <a:ext cx="1675272" cy="224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18"/>
          <p:cNvSpPr>
            <a:spLocks noChangeArrowheads="1"/>
          </p:cNvSpPr>
          <p:nvPr/>
        </p:nvSpPr>
        <p:spPr bwMode="auto">
          <a:xfrm>
            <a:off x="25267" y="3575304"/>
            <a:ext cx="3617549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9239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9239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9239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9239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9239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9239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9239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9239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9239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3925" algn="l"/>
              </a:tabLst>
            </a:pPr>
            <a:r>
              <a:rPr lang="ru-RU" altLang="zh-CN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kumimoji="0" lang="ru-RU" altLang="zh-CN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kumimoji="0" lang="ru-RU" altLang="zh-CN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Пипеткой внести в кармашки раствор белков маркеров и анализируемые пробы</a:t>
            </a:r>
            <a:endParaRPr kumimoji="0" lang="ru-RU" altLang="zh-CN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41" name="Рисунок 2" descr="https://sun9-33.userapi.com/c205820/v205820863/37e9a/JZOi6m5pNPI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" r="14771" b="27222"/>
          <a:stretch>
            <a:fillRect/>
          </a:stretch>
        </p:blipFill>
        <p:spPr bwMode="auto">
          <a:xfrm>
            <a:off x="0" y="4471356"/>
            <a:ext cx="1721669" cy="1952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9"/>
          <p:cNvSpPr>
            <a:spLocks noChangeArrowheads="1"/>
          </p:cNvSpPr>
          <p:nvPr/>
        </p:nvSpPr>
        <p:spPr bwMode="auto">
          <a:xfrm>
            <a:off x="0" y="22288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1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altLang="ru-RU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44" name="Рисунок 11" descr="https://sun9-11.userapi.com/c853628/v853628863/1ba743/z8arVD8SrMg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815"/>
          <a:stretch>
            <a:fillRect/>
          </a:stretch>
        </p:blipFill>
        <p:spPr bwMode="auto">
          <a:xfrm>
            <a:off x="1755037" y="4471356"/>
            <a:ext cx="2025731" cy="1964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6" name="Picture 22" descr="k97KiJhiJMk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8161" y="861796"/>
            <a:ext cx="2230998" cy="2518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5" name="Picture 21" descr="ck_iMey2sAQ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0168" y="861795"/>
            <a:ext cx="2262272" cy="2554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23"/>
          <p:cNvSpPr>
            <a:spLocks noChangeArrowheads="1"/>
          </p:cNvSpPr>
          <p:nvPr/>
        </p:nvSpPr>
        <p:spPr bwMode="auto">
          <a:xfrm>
            <a:off x="3851920" y="260648"/>
            <a:ext cx="4896544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9239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9239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9239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9239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9239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9239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9239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9239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9239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3925" algn="l"/>
              </a:tabLst>
            </a:pPr>
            <a:r>
              <a:rPr lang="ru-RU" altLang="zh-CN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kumimoji="0" lang="ru-RU" altLang="zh-CN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.Подсоединить электроды к источнику питания. Включить тумблер питания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3925" algn="l"/>
              </a:tabLst>
            </a:pPr>
            <a:endParaRPr kumimoji="0" lang="ru-RU" altLang="zh-CN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49" name="Рисунок 6" descr="https://sun9-28.userapi.com/c855228/v855228335/1c7cbf/Ek54PrqxljU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6030" y="4067748"/>
            <a:ext cx="1778981" cy="2368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8" name="Рисунок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19" b="30814"/>
          <a:stretch>
            <a:fillRect/>
          </a:stretch>
        </p:blipFill>
        <p:spPr bwMode="auto">
          <a:xfrm>
            <a:off x="5689169" y="4151799"/>
            <a:ext cx="3319219" cy="2284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26"/>
          <p:cNvSpPr>
            <a:spLocks noChangeArrowheads="1"/>
          </p:cNvSpPr>
          <p:nvPr/>
        </p:nvSpPr>
        <p:spPr bwMode="auto">
          <a:xfrm>
            <a:off x="4028161" y="3652249"/>
            <a:ext cx="3554483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9239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9239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9239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9239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9239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9239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9239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9239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9239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3925" algn="l"/>
              </a:tabLst>
            </a:pPr>
            <a:r>
              <a:rPr lang="ru-RU" altLang="zh-CN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kumimoji="0" lang="ru-RU" altLang="zh-CN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.Фиксация и окрашивание.</a:t>
            </a:r>
            <a:endParaRPr kumimoji="0" lang="ru-RU" altLang="zh-CN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748464" y="6453336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12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1075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69206" y="188640"/>
            <a:ext cx="8623274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Апробация</a:t>
            </a:r>
            <a:endParaRPr lang="ru-RU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7857" y="4053706"/>
            <a:ext cx="8611180" cy="160043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.Елсукова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Е.И.,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Трегузов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А.А., Гусева Е.К. Метаболическая активность жировых тканей бурого и белого типов у аутбредных мышей ICR (предварительное исследование)/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Елсукова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Е.И.,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Трегузов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А.А., Гусева Е.К. //Современные биоэкологические исследования Средней Сибири [Электронный ресурс]: материалы научно-практической конференции «БИОЭКО». – Электрон. дан. – Красноярск: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Красн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гос.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пед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ун-т им. В.П. Астафьева, 2019,-116с.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29919" y="1124744"/>
            <a:ext cx="8611180" cy="107721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1.Елсукова 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Е.И., Гусева Е.К. Приемы функциональной классификации белков при </a:t>
            </a:r>
            <a:r>
              <a:rPr lang="ru-RU" sz="1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протеомном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анализе/ </a:t>
            </a:r>
            <a:r>
              <a:rPr lang="ru-RU" sz="1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Елсукова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Е.И., Гусева Е.К.//Современные биоэкологические исследования Средней Сибири [Электронный ресурс]: материалы научно-практической конференции «БИОЭКО». – Электрон. дан. – Красноярск: </a:t>
            </a:r>
            <a:r>
              <a:rPr lang="ru-RU" sz="1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гос. </a:t>
            </a:r>
            <a:r>
              <a:rPr lang="ru-RU" sz="1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ун-т им. В.П. Астафьева, 2019,-116с.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29919" y="2492896"/>
            <a:ext cx="8562561" cy="132343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2.Якушина 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М.И., Гаджиева А.К., Гусева Е.К. Пищевые предпочтения лабораторных мышей линии ICR на диете кафетерия/ Якушина М.И., Гаджиева А.К., Гусева Е.К. // Современные биоэкологические исследования Средней Сибири [Электронный ресурс]: материалы научно-практической конференции «БИОЭКО». – Электрон. дан. – Красноярск: </a:t>
            </a:r>
            <a:r>
              <a:rPr lang="ru-RU" sz="1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гос. </a:t>
            </a:r>
            <a:r>
              <a:rPr lang="ru-RU" sz="1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ун-т им. В.П. Астафьева, 2019,-116с.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748464" y="651390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13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05815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50" b="5017"/>
          <a:stretch/>
        </p:blipFill>
        <p:spPr>
          <a:xfrm>
            <a:off x="2123728" y="188640"/>
            <a:ext cx="4833797" cy="6325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546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TextShape 1"/>
          <p:cNvSpPr txBox="1"/>
          <p:nvPr/>
        </p:nvSpPr>
        <p:spPr>
          <a:xfrm>
            <a:off x="469936" y="69964"/>
            <a:ext cx="8229240" cy="84960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ru-RU" sz="3200" b="1" strike="noStrike" spc="-1">
                <a:solidFill>
                  <a:srgbClr val="000000"/>
                </a:solidFill>
                <a:latin typeface="Times New Roman"/>
              </a:rPr>
              <a:t>Выводы </a:t>
            </a: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69936" y="692696"/>
            <a:ext cx="8325029" cy="86177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литературе отсутствуют сопоставимые полученные на одной линии животных данные для сравнительного анализа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протеомов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бурой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типично белой жировых тканей. Сведения о возрастной динамике имеются только для абдоминальной жировой ткани</a:t>
            </a:r>
            <a:r>
              <a:rPr lang="ru-RU" dirty="0"/>
              <a:t>.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69936" y="1700808"/>
            <a:ext cx="8321652" cy="110799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разделения и идентификации тканевых белков освоен метод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ПААГ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электрофореза по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Леммли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Использование программного обеспечения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GelAnalyzer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автоматизирует характеристику белков на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электрофореграммах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повышает достоверность результатов</a:t>
            </a: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453857" y="2924944"/>
            <a:ext cx="8308130" cy="107721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Впервые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одной линии лабораторных мышей получены сведения о содержании и составе белков в трех основных типах жировых тканей при старении животных. Во всех тканях наблюдается снижение белка, уменьшается количество белковых полос при старении. Возрастные изменения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протеома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более выражены в бурой жировой ткани.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03160" y="4237345"/>
            <a:ext cx="8325029" cy="230832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Разработаны организационные материалы к научно-исследовательской работе старшеклассника на тему: «Содержание и состав клеточных белков в жировых тканях при старении  лабораторных мышей»: пояснительная записка, индивидуальный план, список литературы, иллюстрированное руководство «Белковый электрофорез».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Работа выполнена весной 2020 участницей 10 «Е»  класса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МАОУ Образовательный Комплекс «Покровский»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представлена на школьной конференции и 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конкурсе научно-исследовательских работ «Научный дебют» среди учащихся общеобразовательных организаций среднего общего образования г. Красноярска  и Красноярского края обучающаяся заняла 3 место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748464" y="6453336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14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420888"/>
            <a:ext cx="8229240" cy="1142640"/>
          </a:xfrm>
        </p:spPr>
        <p:txBody>
          <a:bodyPr/>
          <a:lstStyle/>
          <a:p>
            <a:pPr algn="ctr"/>
            <a:r>
              <a:rPr lang="ru-RU" sz="4000" dirty="0" smtClean="0"/>
              <a:t>Спасибо за внимание!</a:t>
            </a:r>
            <a:endParaRPr lang="ru-RU" sz="4000" dirty="0"/>
          </a:p>
        </p:txBody>
      </p:sp>
      <p:sp>
        <p:nvSpPr>
          <p:cNvPr id="3" name="TextBox 2"/>
          <p:cNvSpPr txBox="1"/>
          <p:nvPr/>
        </p:nvSpPr>
        <p:spPr>
          <a:xfrm>
            <a:off x="8748464" y="6453336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15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9925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TextShape 1"/>
          <p:cNvSpPr txBox="1"/>
          <p:nvPr/>
        </p:nvSpPr>
        <p:spPr>
          <a:xfrm>
            <a:off x="351655" y="274680"/>
            <a:ext cx="8229240" cy="1142640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>
            <a:normAutofit fontScale="92500"/>
          </a:bodyPr>
          <a:lstStyle/>
          <a:p>
            <a:r>
              <a:rPr dirty="0"/>
              <a:t/>
            </a:r>
            <a:br>
              <a:rPr dirty="0"/>
            </a:br>
            <a:r>
              <a:rPr lang="ru-RU" sz="2400" u="sng" dirty="0"/>
              <a:t>Цель работы-</a:t>
            </a:r>
            <a:r>
              <a:rPr lang="ru-RU" sz="2400" dirty="0"/>
              <a:t>  проектирование  исследовательской  работы старшеклассников «Белковый паспорт </a:t>
            </a:r>
            <a:r>
              <a:rPr lang="ru-RU" sz="2400" dirty="0" err="1"/>
              <a:t>адипозного</a:t>
            </a:r>
            <a:r>
              <a:rPr lang="ru-RU" sz="2400" dirty="0"/>
              <a:t> </a:t>
            </a:r>
            <a:r>
              <a:rPr lang="ru-RU" sz="2400" dirty="0" smtClean="0"/>
              <a:t>органа»</a:t>
            </a:r>
            <a:endParaRPr lang="ru-RU" sz="2400" dirty="0"/>
          </a:p>
          <a:p>
            <a:pPr algn="ctr">
              <a:lnSpc>
                <a:spcPct val="100000"/>
              </a:lnSpc>
            </a:pPr>
            <a:endParaRPr lang="ru-RU" sz="1800" b="0" strike="noStrike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9" name="CustomShape 2"/>
          <p:cNvSpPr/>
          <p:nvPr/>
        </p:nvSpPr>
        <p:spPr>
          <a:xfrm>
            <a:off x="351655" y="4275912"/>
            <a:ext cx="8214805" cy="1080120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0000" tIns="45000" rIns="90000" bIns="45000"/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Сопоставить содержание общего белка и электрофоретические белковые спектры в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бурой и белой 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жировых тканях у 3 и 12-мес лабораторных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мышей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/>
          </a:p>
          <a:p>
            <a:r>
              <a:rPr lang="ru-RU" sz="2000" dirty="0">
                <a:solidFill>
                  <a:prstClr val="black"/>
                </a:solidFill>
              </a:rPr>
              <a:t> </a:t>
            </a:r>
            <a:endParaRPr lang="ru-RU" sz="2400" dirty="0">
              <a:solidFill>
                <a:prstClr val="black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66089" y="1469975"/>
            <a:ext cx="4248472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ru-RU" sz="2400" u="sng" dirty="0">
                <a:solidFill>
                  <a:prstClr val="black"/>
                </a:solidFill>
              </a:rPr>
              <a:t>Задачи исследования: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51655" y="2125304"/>
            <a:ext cx="8160037" cy="101566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Подготовить литературный обзор о современном состоянии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биохимических 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физиологических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исследований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жировых тканей разных типов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51655" y="3155643"/>
            <a:ext cx="8175632" cy="107721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Освоить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электрофоретического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разделения и анализа белков жировых тканей</a:t>
            </a:r>
          </a:p>
          <a:p>
            <a:pPr lvl="0"/>
            <a:endParaRPr lang="ru-RU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9131" y="5517232"/>
            <a:ext cx="8160680" cy="70788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Подготовить методические материалы для научно-исследовательской работы старшеклассника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748464" y="645333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2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TextShape 1"/>
          <p:cNvSpPr txBox="1"/>
          <p:nvPr/>
        </p:nvSpPr>
        <p:spPr>
          <a:xfrm>
            <a:off x="251520" y="1097034"/>
            <a:ext cx="8628704" cy="1899918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Самки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мышей линии ICR.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около 3-3,5 мес. соответствует прекращению роста тела в длину, возраст 12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мес.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пожилые мыши (примерно соответствуют возрасту 50 лет у человека).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Выделяли межлопаточную бурую жировую ткань, паховую 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окологонадную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жировые ткани.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720"/>
              </a:spcBef>
            </a:pPr>
            <a:endParaRPr lang="ru-RU" sz="2000" b="0" strike="noStrike" spc="-1" dirty="0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720"/>
              </a:spcBef>
            </a:pPr>
            <a:endParaRPr lang="ru-RU" sz="2400" b="0" strike="noStrike" spc="-1" dirty="0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720"/>
              </a:spcBef>
            </a:pPr>
            <a:endParaRPr lang="ru-RU" sz="2400" b="0" strike="noStrike" spc="-1" dirty="0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720"/>
              </a:spcBef>
            </a:pPr>
            <a:endParaRPr lang="ru-RU" sz="2400" b="0" strike="noStrike" spc="-1" dirty="0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31" name="Рисунок 3"/>
          <p:cNvPicPr/>
          <p:nvPr/>
        </p:nvPicPr>
        <p:blipFill>
          <a:blip r:embed="rId2"/>
          <a:stretch/>
        </p:blipFill>
        <p:spPr>
          <a:xfrm>
            <a:off x="251519" y="3308474"/>
            <a:ext cx="3264120" cy="244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2" name="Рисунок 9"/>
          <p:cNvPicPr/>
          <p:nvPr/>
        </p:nvPicPr>
        <p:blipFill>
          <a:blip r:embed="rId3"/>
          <a:stretch/>
        </p:blipFill>
        <p:spPr>
          <a:xfrm>
            <a:off x="5796136" y="3148294"/>
            <a:ext cx="3168844" cy="1720866"/>
          </a:xfrm>
          <a:prstGeom prst="rect">
            <a:avLst/>
          </a:prstGeom>
          <a:ln>
            <a:noFill/>
          </a:ln>
        </p:spPr>
      </p:pic>
      <p:pic>
        <p:nvPicPr>
          <p:cNvPr id="133" name="Рисунок 13"/>
          <p:cNvPicPr/>
          <p:nvPr/>
        </p:nvPicPr>
        <p:blipFill>
          <a:blip r:embed="rId4"/>
          <a:stretch/>
        </p:blipFill>
        <p:spPr>
          <a:xfrm>
            <a:off x="3419872" y="4437112"/>
            <a:ext cx="2520280" cy="1397130"/>
          </a:xfrm>
          <a:prstGeom prst="rect">
            <a:avLst/>
          </a:prstGeom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251520" y="255289"/>
            <a:ext cx="8628704" cy="58477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360" lvl="0">
              <a:spcBef>
                <a:spcPts val="720"/>
              </a:spcBef>
              <a:buClr>
                <a:srgbClr val="000000"/>
              </a:buClr>
            </a:pPr>
            <a:r>
              <a:rPr lang="ru-RU" sz="3200" b="1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Объект </a:t>
            </a:r>
            <a:r>
              <a:rPr lang="ru-RU" sz="3200" b="1" spc="-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исследования</a:t>
            </a:r>
            <a:r>
              <a:rPr lang="ru-RU" sz="3200" b="1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sz="3200" spc="-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6196" y="5891823"/>
            <a:ext cx="302781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Рис 1.3-х месячная аутбредная мышь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15640" y="5891823"/>
            <a:ext cx="27241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Рис 2.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Окологонадная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жировая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ткань (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гонБелЖТ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239829" y="4958611"/>
            <a:ext cx="29695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Рис 3. Бурая жировая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ткань (МБЖТ)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748464" y="645333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3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130012"/>
            <a:ext cx="8297398" cy="58477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исследования:</a:t>
            </a:r>
            <a:endParaRPr lang="ru-RU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9512" y="1084674"/>
            <a:ext cx="5688632" cy="40011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1.Определение</a:t>
            </a:r>
            <a:r>
              <a:rPr lang="ru-RU" dirty="0" smtClean="0"/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тканевого белка по методу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Лоури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84872" y="1700808"/>
            <a:ext cx="8292038" cy="163121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2.ПААГ электрофорез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лизатов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жировых тканей в буферной системе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Леммли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 12% рабочим гелем и 5% концентрирующим гелем, использовалась установка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Mini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-PROTEAN 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Tetra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Bio-Rad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,маркеры молекулярных масс(10-)-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биорад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напряжение 20В,окрашивание гелей  кума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G250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 3.5%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HClO4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Shape 1"/>
          <p:cNvSpPr txBox="1"/>
          <p:nvPr/>
        </p:nvSpPr>
        <p:spPr>
          <a:xfrm>
            <a:off x="179512" y="3361571"/>
            <a:ext cx="8297398" cy="1247368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ru-RU" sz="2000" strike="noStrike" spc="-1" dirty="0" smtClean="0">
                <a:solidFill>
                  <a:srgbClr val="000000"/>
                </a:solidFill>
                <a:latin typeface="Times New Roman"/>
              </a:rPr>
              <a:t>3.Определение </a:t>
            </a:r>
            <a:r>
              <a:rPr lang="ru-RU" sz="2000" strike="noStrike" spc="-1" dirty="0">
                <a:solidFill>
                  <a:srgbClr val="000000"/>
                </a:solidFill>
                <a:latin typeface="Times New Roman"/>
              </a:rPr>
              <a:t>молекулярных </a:t>
            </a:r>
            <a:r>
              <a:rPr lang="ru-RU" sz="2000" strike="noStrike" spc="-1" dirty="0" smtClean="0">
                <a:solidFill>
                  <a:srgbClr val="000000"/>
                </a:solidFill>
                <a:latin typeface="Times New Roman"/>
              </a:rPr>
              <a:t>масс  и денситометрия </a:t>
            </a:r>
            <a:r>
              <a:rPr lang="ru-RU" sz="2000" strike="noStrike" spc="-1" dirty="0">
                <a:solidFill>
                  <a:srgbClr val="000000"/>
                </a:solidFill>
                <a:latin typeface="Times New Roman"/>
              </a:rPr>
              <a:t>белковых полос с помощью компьютерной программы </a:t>
            </a:r>
            <a:r>
              <a:rPr lang="ru-RU" sz="2000" strike="noStrike" spc="-1" dirty="0" err="1">
                <a:solidFill>
                  <a:srgbClr val="000000"/>
                </a:solidFill>
                <a:latin typeface="Times New Roman"/>
              </a:rPr>
              <a:t>GelAnalyzer</a:t>
            </a:r>
            <a:r>
              <a:rPr lang="ru-RU" sz="2000" strike="noStrike" spc="-1" dirty="0">
                <a:solidFill>
                  <a:srgbClr val="000000"/>
                </a:solidFill>
                <a:latin typeface="Times New Roman"/>
              </a:rPr>
              <a:t> 2010 (USA)</a:t>
            </a:r>
            <a:endParaRPr lang="ru-RU" sz="2000" strike="noStrike" spc="-1" dirty="0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6" name="Рисунок 3"/>
          <p:cNvPicPr/>
          <p:nvPr/>
        </p:nvPicPr>
        <p:blipFill>
          <a:blip r:embed="rId2"/>
          <a:stretch/>
        </p:blipFill>
        <p:spPr>
          <a:xfrm>
            <a:off x="251520" y="4608939"/>
            <a:ext cx="5259278" cy="2087976"/>
          </a:xfrm>
          <a:prstGeom prst="rect">
            <a:avLst/>
          </a:prstGeom>
          <a:ln>
            <a:noFill/>
          </a:ln>
        </p:spPr>
      </p:pic>
      <p:sp>
        <p:nvSpPr>
          <p:cNvPr id="10" name="TextBox 9"/>
          <p:cNvSpPr txBox="1"/>
          <p:nvPr/>
        </p:nvSpPr>
        <p:spPr>
          <a:xfrm>
            <a:off x="8748464" y="645333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4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CustomShape 1"/>
          <p:cNvSpPr/>
          <p:nvPr/>
        </p:nvSpPr>
        <p:spPr>
          <a:xfrm flipH="1">
            <a:off x="107504" y="116632"/>
            <a:ext cx="8712968" cy="59591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3200" b="1" strike="noStrike" spc="-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исследования</a:t>
            </a:r>
            <a:br>
              <a:rPr lang="ru-RU" sz="3200" b="1" strike="noStrike" spc="-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b="1" strike="noStrike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48" name="Диаграмма 147"/>
          <p:cNvGraphicFramePr/>
          <p:nvPr>
            <p:extLst>
              <p:ext uri="{D42A27DB-BD31-4B8C-83A1-F6EECF244321}">
                <p14:modId xmlns:p14="http://schemas.microsoft.com/office/powerpoint/2010/main" val="1082355843"/>
              </p:ext>
            </p:extLst>
          </p:nvPr>
        </p:nvGraphicFramePr>
        <p:xfrm>
          <a:off x="3726064" y="1309298"/>
          <a:ext cx="5385960" cy="38478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49" name="Рисунок 148"/>
          <p:cNvPicPr/>
          <p:nvPr/>
        </p:nvPicPr>
        <p:blipFill>
          <a:blip r:embed="rId3"/>
          <a:stretch/>
        </p:blipFill>
        <p:spPr>
          <a:xfrm>
            <a:off x="178689" y="1201735"/>
            <a:ext cx="3384376" cy="3305242"/>
          </a:xfrm>
          <a:prstGeom prst="rect">
            <a:avLst/>
          </a:prstGeom>
          <a:ln>
            <a:noFill/>
          </a:ln>
        </p:spPr>
      </p:pic>
      <p:sp>
        <p:nvSpPr>
          <p:cNvPr id="150" name="TextShape 3"/>
          <p:cNvSpPr txBox="1"/>
          <p:nvPr/>
        </p:nvSpPr>
        <p:spPr>
          <a:xfrm>
            <a:off x="728481" y="4437035"/>
            <a:ext cx="2520000" cy="720080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90000" tIns="45000" rIns="90000" bIns="45000"/>
          <a:lstStyle/>
          <a:p>
            <a:r>
              <a:rPr lang="ru-RU" sz="2000" b="0" strike="noStrike" spc="-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 </a:t>
            </a:r>
            <a:r>
              <a:rPr lang="ru-RU" sz="2000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2000" b="0" strike="noStrike" spc="-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Масса </a:t>
            </a:r>
            <a:r>
              <a:rPr lang="ru-RU" sz="2000" b="0" strike="noStrike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тела </a:t>
            </a:r>
            <a:r>
              <a:rPr lang="ru-RU" sz="2000" b="0" strike="noStrike" spc="-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мышей</a:t>
            </a:r>
          </a:p>
        </p:txBody>
      </p:sp>
      <p:sp>
        <p:nvSpPr>
          <p:cNvPr id="151" name="CustomShape 4"/>
          <p:cNvSpPr/>
          <p:nvPr/>
        </p:nvSpPr>
        <p:spPr>
          <a:xfrm>
            <a:off x="5511371" y="5661248"/>
            <a:ext cx="284765" cy="369332"/>
          </a:xfrm>
          <a:prstGeom prst="rect">
            <a:avLst/>
          </a:prstGeom>
          <a:solidFill>
            <a:srgbClr val="729FCF"/>
          </a:solidFill>
          <a:ln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52" name="CustomShape 5"/>
          <p:cNvSpPr/>
          <p:nvPr/>
        </p:nvSpPr>
        <p:spPr>
          <a:xfrm>
            <a:off x="5511371" y="6160520"/>
            <a:ext cx="380134" cy="332800"/>
          </a:xfrm>
          <a:prstGeom prst="rect">
            <a:avLst/>
          </a:prstGeom>
          <a:solidFill>
            <a:srgbClr val="FF4000"/>
          </a:solidFill>
          <a:ln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" name="TextBox 1"/>
          <p:cNvSpPr txBox="1"/>
          <p:nvPr/>
        </p:nvSpPr>
        <p:spPr>
          <a:xfrm>
            <a:off x="5796135" y="5661248"/>
            <a:ext cx="2448271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3-3,5мес.,лаб.мыши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5891504" y="6160520"/>
            <a:ext cx="2352903" cy="36933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12мес.,лаб.мыши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20020" y="5237190"/>
            <a:ext cx="471629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этом и последующих рисунках</a:t>
            </a:r>
            <a:endParaRPr lang="ru-RU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*-статистическая </a:t>
            </a:r>
            <a:r>
              <a:rPr lang="ru-RU" spc="-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значимость</a:t>
            </a:r>
            <a:r>
              <a:rPr lang="en-US" spc="-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различий между</a:t>
            </a:r>
          </a:p>
          <a:p>
            <a:r>
              <a:rPr lang="ru-RU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pc="-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руппами животных </a:t>
            </a:r>
            <a:r>
              <a:rPr lang="en-US" spc="-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p&lt;0</a:t>
            </a:r>
            <a:r>
              <a:rPr lang="ru-RU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pc="-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05</a:t>
            </a:r>
            <a:endParaRPr lang="ru-RU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8748464" y="645333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5</a:t>
            </a:r>
            <a:endParaRPr lang="ru-RU" dirty="0"/>
          </a:p>
        </p:txBody>
      </p:sp>
      <p:sp>
        <p:nvSpPr>
          <p:cNvPr id="13" name="TextBox 1"/>
          <p:cNvSpPr txBox="1"/>
          <p:nvPr/>
        </p:nvSpPr>
        <p:spPr>
          <a:xfrm>
            <a:off x="2171974" y="980728"/>
            <a:ext cx="599826" cy="504072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ru-RU" sz="1100" dirty="0"/>
          </a:p>
        </p:txBody>
      </p:sp>
      <p:sp>
        <p:nvSpPr>
          <p:cNvPr id="5" name="TextBox 4"/>
          <p:cNvSpPr txBox="1"/>
          <p:nvPr/>
        </p:nvSpPr>
        <p:spPr>
          <a:xfrm>
            <a:off x="2287156" y="1310976"/>
            <a:ext cx="340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*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4" name="Диаграмма 153"/>
          <p:cNvGraphicFramePr/>
          <p:nvPr>
            <p:extLst>
              <p:ext uri="{D42A27DB-BD31-4B8C-83A1-F6EECF244321}">
                <p14:modId xmlns:p14="http://schemas.microsoft.com/office/powerpoint/2010/main" val="2065951633"/>
              </p:ext>
            </p:extLst>
          </p:nvPr>
        </p:nvGraphicFramePr>
        <p:xfrm>
          <a:off x="827584" y="692696"/>
          <a:ext cx="7488832" cy="5112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748464" y="645333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6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Picture 2"/>
          <p:cNvPicPr/>
          <p:nvPr/>
        </p:nvPicPr>
        <p:blipFill>
          <a:blip r:embed="rId2"/>
          <a:srcRect l="55494" t="16291" r="9068" b="9531"/>
          <a:stretch/>
        </p:blipFill>
        <p:spPr>
          <a:xfrm>
            <a:off x="594360" y="620640"/>
            <a:ext cx="2536920" cy="3623040"/>
          </a:xfrm>
          <a:prstGeom prst="rect">
            <a:avLst/>
          </a:prstGeom>
          <a:ln>
            <a:noFill/>
          </a:ln>
        </p:spPr>
      </p:pic>
      <p:pic>
        <p:nvPicPr>
          <p:cNvPr id="156" name="Рисунок 4"/>
          <p:cNvPicPr/>
          <p:nvPr/>
        </p:nvPicPr>
        <p:blipFill rotWithShape="1">
          <a:blip r:embed="rId3"/>
          <a:srcRect l="54601" t="22613" b="36211"/>
          <a:stretch/>
        </p:blipFill>
        <p:spPr>
          <a:xfrm>
            <a:off x="4623759" y="4353668"/>
            <a:ext cx="4016307" cy="2052175"/>
          </a:xfrm>
          <a:prstGeom prst="rect">
            <a:avLst/>
          </a:prstGeom>
          <a:ln>
            <a:noFill/>
          </a:ln>
        </p:spPr>
      </p:pic>
      <p:sp>
        <p:nvSpPr>
          <p:cNvPr id="157" name="CustomShape 1"/>
          <p:cNvSpPr/>
          <p:nvPr/>
        </p:nvSpPr>
        <p:spPr>
          <a:xfrm>
            <a:off x="737640" y="20520"/>
            <a:ext cx="2250720" cy="1187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1800" b="0" strike="noStrike" spc="-1" dirty="0" smtClean="0">
                <a:solidFill>
                  <a:srgbClr val="000000"/>
                </a:solidFill>
                <a:latin typeface="Calibri"/>
              </a:rPr>
              <a:t>  </a:t>
            </a:r>
            <a:endParaRPr lang="ru-RU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600" b="0" strike="noStrike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12-мес </a:t>
            </a:r>
            <a:r>
              <a:rPr lang="ru-RU" sz="1800" b="0" strike="noStrike" spc="-1" dirty="0">
                <a:solidFill>
                  <a:srgbClr val="000000"/>
                </a:solidFill>
                <a:latin typeface="Calibri"/>
              </a:rPr>
              <a:t>        </a:t>
            </a:r>
            <a:r>
              <a:rPr lang="ru-RU" sz="1600" b="0" strike="noStrike" spc="-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3-мес</a:t>
            </a:r>
            <a:endParaRPr lang="ru-RU" sz="1600" b="0" strike="noStrike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endParaRPr lang="ru-RU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800" b="0" strike="noStrike" spc="-1" dirty="0">
              <a:latin typeface="Arial"/>
            </a:endParaRPr>
          </a:p>
        </p:txBody>
      </p:sp>
      <p:sp>
        <p:nvSpPr>
          <p:cNvPr id="158" name="CustomShape 2"/>
          <p:cNvSpPr/>
          <p:nvPr/>
        </p:nvSpPr>
        <p:spPr>
          <a:xfrm flipH="1">
            <a:off x="2339640" y="3717000"/>
            <a:ext cx="1872000" cy="3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round/>
            <a:tailEnd type="triangle" w="med" len="med"/>
          </a:ln>
          <a:effectLst>
            <a:outerShdw blurRad="40000" dist="20160" dir="5400000" rotWithShape="0">
              <a:srgbClr val="000000">
                <a:alpha val="38000"/>
              </a:srgbClr>
            </a:outerShdw>
          </a:effectLst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/>
        </p:style>
      </p:sp>
      <p:sp>
        <p:nvSpPr>
          <p:cNvPr id="159" name="CustomShape 3"/>
          <p:cNvSpPr/>
          <p:nvPr/>
        </p:nvSpPr>
        <p:spPr>
          <a:xfrm flipH="1">
            <a:off x="2375640" y="3067200"/>
            <a:ext cx="1836000" cy="3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round/>
            <a:tailEnd type="triangle" w="med" len="med"/>
          </a:ln>
          <a:effectLst>
            <a:outerShdw blurRad="40000" dist="20160" dir="5400000" rotWithShape="0">
              <a:srgbClr val="000000">
                <a:alpha val="38000"/>
              </a:srgbClr>
            </a:outerShdw>
          </a:effectLst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/>
        </p:style>
      </p:sp>
      <p:pic>
        <p:nvPicPr>
          <p:cNvPr id="161" name="Picture 3"/>
          <p:cNvPicPr/>
          <p:nvPr/>
        </p:nvPicPr>
        <p:blipFill>
          <a:blip r:embed="rId4"/>
          <a:stretch/>
        </p:blipFill>
        <p:spPr>
          <a:xfrm>
            <a:off x="2238120" y="1240200"/>
            <a:ext cx="1633320" cy="304560"/>
          </a:xfrm>
          <a:prstGeom prst="rect">
            <a:avLst/>
          </a:prstGeom>
          <a:ln>
            <a:noFill/>
          </a:ln>
        </p:spPr>
      </p:pic>
      <p:sp>
        <p:nvSpPr>
          <p:cNvPr id="162" name="CustomShape 5"/>
          <p:cNvSpPr/>
          <p:nvPr/>
        </p:nvSpPr>
        <p:spPr>
          <a:xfrm>
            <a:off x="3946718" y="939960"/>
            <a:ext cx="1193808" cy="364680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1800" b="0" strike="noStrike" spc="-1" dirty="0" smtClean="0">
                <a:solidFill>
                  <a:srgbClr val="000000"/>
                </a:solidFill>
                <a:latin typeface="Calibri"/>
              </a:rPr>
              <a:t>144кДа (3)</a:t>
            </a:r>
            <a:endParaRPr lang="ru-RU" sz="1800" b="0" strike="noStrike" spc="-1" dirty="0">
              <a:latin typeface="Arial"/>
            </a:endParaRPr>
          </a:p>
        </p:txBody>
      </p:sp>
      <p:sp>
        <p:nvSpPr>
          <p:cNvPr id="163" name="CustomShape 6"/>
          <p:cNvSpPr/>
          <p:nvPr/>
        </p:nvSpPr>
        <p:spPr>
          <a:xfrm>
            <a:off x="3946718" y="1362420"/>
            <a:ext cx="1193808" cy="364680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1800" b="0" strike="noStrike" spc="-1" dirty="0" smtClean="0">
                <a:solidFill>
                  <a:srgbClr val="000000"/>
                </a:solidFill>
                <a:latin typeface="Calibri"/>
              </a:rPr>
              <a:t>88кДа (6)</a:t>
            </a:r>
            <a:endParaRPr lang="ru-RU" sz="1800" b="0" strike="noStrike" spc="-1" dirty="0">
              <a:latin typeface="Arial"/>
            </a:endParaRPr>
          </a:p>
        </p:txBody>
      </p:sp>
      <p:sp>
        <p:nvSpPr>
          <p:cNvPr id="164" name="CustomShape 7"/>
          <p:cNvSpPr/>
          <p:nvPr/>
        </p:nvSpPr>
        <p:spPr>
          <a:xfrm>
            <a:off x="4214880" y="3532320"/>
            <a:ext cx="1232032" cy="364680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1800" b="0" strike="noStrike" spc="-1" dirty="0" smtClean="0">
                <a:solidFill>
                  <a:srgbClr val="000000"/>
                </a:solidFill>
                <a:latin typeface="Calibri"/>
              </a:rPr>
              <a:t>20кДа (17)</a:t>
            </a:r>
            <a:endParaRPr lang="ru-RU" sz="1800" b="0" strike="noStrike" spc="-1" dirty="0">
              <a:latin typeface="Arial"/>
            </a:endParaRPr>
          </a:p>
        </p:txBody>
      </p:sp>
      <p:sp>
        <p:nvSpPr>
          <p:cNvPr id="165" name="CustomShape 8"/>
          <p:cNvSpPr/>
          <p:nvPr/>
        </p:nvSpPr>
        <p:spPr>
          <a:xfrm>
            <a:off x="4225696" y="2882520"/>
            <a:ext cx="1221216" cy="364680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1800" b="0" strike="noStrike" spc="-1" dirty="0" smtClean="0">
                <a:solidFill>
                  <a:srgbClr val="000000"/>
                </a:solidFill>
                <a:latin typeface="Calibri"/>
              </a:rPr>
              <a:t>22кДа (15)</a:t>
            </a:r>
            <a:endParaRPr lang="ru-RU" sz="1800" b="0" strike="noStrike" spc="-1" dirty="0">
              <a:latin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225911" y="6380209"/>
            <a:ext cx="6485750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err="1" smtClean="0"/>
              <a:t>Денситограммы</a:t>
            </a:r>
            <a:r>
              <a:rPr lang="ru-RU" dirty="0" smtClean="0"/>
              <a:t> МБЖТ слева12-месячных справа 3-мес.   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403648" y="20520"/>
            <a:ext cx="7632848" cy="36933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Электрофореграмма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межлопаточной бурой жировой ткани (МБЖТ)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Picture 3"/>
          <p:cNvPicPr/>
          <p:nvPr/>
        </p:nvPicPr>
        <p:blipFill>
          <a:blip r:embed="rId4"/>
          <a:stretch/>
        </p:blipFill>
        <p:spPr>
          <a:xfrm>
            <a:off x="2275471" y="1004139"/>
            <a:ext cx="1633320" cy="304560"/>
          </a:xfrm>
          <a:prstGeom prst="rect">
            <a:avLst/>
          </a:prstGeom>
          <a:ln>
            <a:noFill/>
          </a:ln>
        </p:spPr>
      </p:pic>
      <p:pic>
        <p:nvPicPr>
          <p:cNvPr id="17" name="Рисунок 16"/>
          <p:cNvPicPr/>
          <p:nvPr/>
        </p:nvPicPr>
        <p:blipFill rotWithShape="1">
          <a:blip r:embed="rId5"/>
          <a:srcRect l="55061" t="23837" b="35986"/>
          <a:stretch/>
        </p:blipFill>
        <p:spPr>
          <a:xfrm>
            <a:off x="314470" y="4328033"/>
            <a:ext cx="4122340" cy="2052176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8748464" y="645333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7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" name="Рисунок 3"/>
          <p:cNvPicPr/>
          <p:nvPr/>
        </p:nvPicPr>
        <p:blipFill>
          <a:blip r:embed="rId2"/>
          <a:srcRect l="54978" t="22904" b="38558"/>
          <a:stretch/>
        </p:blipFill>
        <p:spPr>
          <a:xfrm>
            <a:off x="539640" y="3789000"/>
            <a:ext cx="3893544" cy="2280960"/>
          </a:xfrm>
          <a:prstGeom prst="rect">
            <a:avLst/>
          </a:prstGeom>
          <a:ln>
            <a:noFill/>
          </a:ln>
        </p:spPr>
      </p:pic>
      <p:pic>
        <p:nvPicPr>
          <p:cNvPr id="167" name="Picture 2"/>
          <p:cNvPicPr/>
          <p:nvPr/>
        </p:nvPicPr>
        <p:blipFill>
          <a:blip r:embed="rId3"/>
          <a:srcRect l="5178" t="18073" r="46438" b="8437"/>
          <a:stretch/>
        </p:blipFill>
        <p:spPr>
          <a:xfrm>
            <a:off x="539640" y="717840"/>
            <a:ext cx="3528000" cy="3070800"/>
          </a:xfrm>
          <a:prstGeom prst="rect">
            <a:avLst/>
          </a:prstGeom>
          <a:ln>
            <a:noFill/>
          </a:ln>
        </p:spPr>
      </p:pic>
      <p:sp>
        <p:nvSpPr>
          <p:cNvPr id="168" name="CustomShape 1"/>
          <p:cNvSpPr/>
          <p:nvPr/>
        </p:nvSpPr>
        <p:spPr>
          <a:xfrm>
            <a:off x="1900440" y="116640"/>
            <a:ext cx="1863720" cy="639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endParaRPr lang="ru-RU" sz="1800" b="0" strike="noStrike" spc="-1" dirty="0" smtClean="0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</a:pPr>
            <a:r>
              <a:rPr lang="ru-RU" sz="1600" b="0" strike="noStrike" spc="-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12-мес</a:t>
            </a:r>
            <a:r>
              <a:rPr lang="ru-RU" sz="1800" b="0" strike="noStrike" spc="-1" dirty="0" smtClean="0">
                <a:solidFill>
                  <a:srgbClr val="000000"/>
                </a:solidFill>
                <a:latin typeface="Calibri"/>
              </a:rPr>
              <a:t>         </a:t>
            </a:r>
            <a:r>
              <a:rPr lang="ru-RU" sz="1600" b="0" strike="noStrike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3-мес</a:t>
            </a:r>
            <a:endParaRPr lang="ru-RU" sz="1600" b="0" strike="noStrike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9" name="CustomShape 2"/>
          <p:cNvSpPr/>
          <p:nvPr/>
        </p:nvSpPr>
        <p:spPr>
          <a:xfrm flipH="1">
            <a:off x="2339640" y="2081880"/>
            <a:ext cx="2304000" cy="3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round/>
            <a:tailEnd type="triangle" w="med" len="med"/>
          </a:ln>
          <a:effectLst>
            <a:outerShdw blurRad="40000" dist="20160" dir="5400000" rotWithShape="0">
              <a:srgbClr val="000000">
                <a:alpha val="38000"/>
              </a:srgbClr>
            </a:outerShdw>
          </a:effectLst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/>
        </p:style>
      </p:sp>
      <p:sp>
        <p:nvSpPr>
          <p:cNvPr id="170" name="CustomShape 3"/>
          <p:cNvSpPr/>
          <p:nvPr/>
        </p:nvSpPr>
        <p:spPr>
          <a:xfrm>
            <a:off x="4643640" y="1888560"/>
            <a:ext cx="1212240" cy="364680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1800" b="0" strike="noStrike" spc="-1" dirty="0">
                <a:solidFill>
                  <a:srgbClr val="000000"/>
                </a:solidFill>
                <a:latin typeface="Calibri"/>
              </a:rPr>
              <a:t>27 </a:t>
            </a:r>
            <a:r>
              <a:rPr lang="ru-RU" sz="1800" b="0" strike="noStrike" spc="-1" dirty="0" err="1" smtClean="0">
                <a:solidFill>
                  <a:srgbClr val="000000"/>
                </a:solidFill>
                <a:latin typeface="Calibri"/>
              </a:rPr>
              <a:t>кДа</a:t>
            </a:r>
            <a:r>
              <a:rPr lang="ru-RU" sz="1800" b="0" strike="noStrike" spc="-1" dirty="0" smtClean="0">
                <a:solidFill>
                  <a:srgbClr val="000000"/>
                </a:solidFill>
                <a:latin typeface="Calibri"/>
              </a:rPr>
              <a:t> (5)</a:t>
            </a:r>
            <a:endParaRPr lang="ru-RU" sz="1800" b="0" strike="noStrike" spc="-1" dirty="0">
              <a:latin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59165" y="54010"/>
            <a:ext cx="7689299" cy="40011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Электрофореграмма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пахаховой</a:t>
            </a:r>
            <a:r>
              <a:rPr lang="ru-RU" sz="2000" spc="-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белой жировой ткани (</a:t>
            </a:r>
            <a:r>
              <a:rPr lang="ru-RU" sz="2000" spc="-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пахБелЖТ</a:t>
            </a:r>
            <a:r>
              <a:rPr lang="ru-RU" sz="2000" spc="-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000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/>
          <p:nvPr/>
        </p:nvPicPr>
        <p:blipFill rotWithShape="1">
          <a:blip r:embed="rId4"/>
          <a:srcRect l="54739" t="22336" b="39221"/>
          <a:stretch/>
        </p:blipFill>
        <p:spPr>
          <a:xfrm>
            <a:off x="4433184" y="3788640"/>
            <a:ext cx="4524608" cy="228132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059165" y="6207808"/>
            <a:ext cx="6588663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err="1" smtClean="0"/>
              <a:t>Денситограммы</a:t>
            </a:r>
            <a:r>
              <a:rPr lang="ru-RU" dirty="0" smtClean="0"/>
              <a:t> </a:t>
            </a:r>
            <a:r>
              <a:rPr lang="ru-RU" dirty="0" err="1" smtClean="0"/>
              <a:t>пахБелЖТ</a:t>
            </a:r>
            <a:r>
              <a:rPr lang="ru-RU" dirty="0" smtClean="0"/>
              <a:t>: слева 12-мес. справа 3-мес.   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8748464" y="645333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8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" name="Picture 2"/>
          <p:cNvPicPr/>
          <p:nvPr/>
        </p:nvPicPr>
        <p:blipFill>
          <a:blip r:embed="rId2"/>
          <a:srcRect l="4431" t="10862" r="20690" b="28347"/>
          <a:stretch/>
        </p:blipFill>
        <p:spPr>
          <a:xfrm>
            <a:off x="473400" y="1142280"/>
            <a:ext cx="3240000" cy="3507120"/>
          </a:xfrm>
          <a:prstGeom prst="rect">
            <a:avLst/>
          </a:prstGeom>
          <a:ln>
            <a:noFill/>
          </a:ln>
        </p:spPr>
      </p:pic>
      <p:pic>
        <p:nvPicPr>
          <p:cNvPr id="172" name="Picture 3"/>
          <p:cNvPicPr/>
          <p:nvPr/>
        </p:nvPicPr>
        <p:blipFill>
          <a:blip r:embed="rId3"/>
          <a:srcRect l="55672" t="25330" r="1015" b="40945"/>
          <a:stretch/>
        </p:blipFill>
        <p:spPr>
          <a:xfrm>
            <a:off x="4296544" y="4561090"/>
            <a:ext cx="4712205" cy="1770341"/>
          </a:xfrm>
          <a:prstGeom prst="rect">
            <a:avLst/>
          </a:prstGeom>
          <a:ln>
            <a:noFill/>
          </a:ln>
        </p:spPr>
      </p:pic>
      <p:sp>
        <p:nvSpPr>
          <p:cNvPr id="173" name="CustomShape 1"/>
          <p:cNvSpPr/>
          <p:nvPr/>
        </p:nvSpPr>
        <p:spPr>
          <a:xfrm>
            <a:off x="1547640" y="478440"/>
            <a:ext cx="1872000" cy="639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endParaRPr lang="ru-RU" sz="1800" b="0" strike="noStrike" spc="-1" dirty="0" smtClean="0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</a:pPr>
            <a:r>
              <a:rPr lang="ru-RU" sz="1800" b="0" strike="noStrike" spc="-1" dirty="0" smtClean="0">
                <a:solidFill>
                  <a:srgbClr val="000000"/>
                </a:solidFill>
                <a:latin typeface="Calibri"/>
              </a:rPr>
              <a:t>12-мес         </a:t>
            </a:r>
            <a:r>
              <a:rPr lang="ru-RU" sz="1800" b="0" strike="noStrike" spc="-1" dirty="0">
                <a:solidFill>
                  <a:srgbClr val="000000"/>
                </a:solidFill>
                <a:latin typeface="Calibri"/>
              </a:rPr>
              <a:t>3-мес </a:t>
            </a:r>
            <a:endParaRPr lang="ru-RU" sz="1800" b="0" strike="noStrike" spc="-1" dirty="0">
              <a:latin typeface="Arial"/>
            </a:endParaRPr>
          </a:p>
        </p:txBody>
      </p:sp>
      <p:sp>
        <p:nvSpPr>
          <p:cNvPr id="174" name="CustomShape 2"/>
          <p:cNvSpPr/>
          <p:nvPr/>
        </p:nvSpPr>
        <p:spPr>
          <a:xfrm flipH="1">
            <a:off x="3206520" y="1448280"/>
            <a:ext cx="1836000" cy="3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round/>
            <a:tailEnd type="triangle" w="med" len="med"/>
          </a:ln>
          <a:effectLst>
            <a:outerShdw blurRad="40000" dist="20160" dir="5400000" rotWithShape="0">
              <a:srgbClr val="000000">
                <a:alpha val="38000"/>
              </a:srgbClr>
            </a:outerShdw>
          </a:effectLst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/>
        </p:style>
      </p:sp>
      <p:sp>
        <p:nvSpPr>
          <p:cNvPr id="175" name="CustomShape 3"/>
          <p:cNvSpPr/>
          <p:nvPr/>
        </p:nvSpPr>
        <p:spPr>
          <a:xfrm>
            <a:off x="5042520" y="1276802"/>
            <a:ext cx="1224136" cy="364680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1800" b="0" strike="noStrike" spc="-1" dirty="0" smtClean="0">
                <a:solidFill>
                  <a:srgbClr val="000000"/>
                </a:solidFill>
                <a:latin typeface="Calibri"/>
              </a:rPr>
              <a:t>125кДа (2)</a:t>
            </a:r>
          </a:p>
          <a:p>
            <a:pPr>
              <a:lnSpc>
                <a:spcPct val="100000"/>
              </a:lnSpc>
            </a:pPr>
            <a:endParaRPr lang="ru-RU" sz="1800" b="0" strike="noStrike" spc="-1" dirty="0">
              <a:latin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71600" y="120832"/>
            <a:ext cx="7256667" cy="40011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spc="-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Электрофореграмма</a:t>
            </a:r>
            <a:r>
              <a:rPr lang="ru-RU" sz="2000" spc="-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гонадной белой жировой ткани (</a:t>
            </a:r>
            <a:r>
              <a:rPr lang="ru-RU" sz="2000" spc="-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гонБелЖТ</a:t>
            </a:r>
            <a:r>
              <a:rPr lang="ru-RU" sz="2000" spc="-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000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Users\Пользователь\OneDrive\Pictures\Снимки экрана\2020-02-21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909" t="23147" r="995" b="40552"/>
          <a:stretch/>
        </p:blipFill>
        <p:spPr bwMode="auto">
          <a:xfrm>
            <a:off x="251517" y="4411416"/>
            <a:ext cx="4045027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187624" y="6351060"/>
            <a:ext cx="6492226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err="1" smtClean="0"/>
              <a:t>Денситограммы</a:t>
            </a:r>
            <a:r>
              <a:rPr lang="ru-RU" dirty="0" smtClean="0"/>
              <a:t> </a:t>
            </a:r>
            <a:r>
              <a:rPr lang="ru-RU" dirty="0" err="1" smtClean="0"/>
              <a:t>гонБелЖТ</a:t>
            </a:r>
            <a:r>
              <a:rPr lang="ru-RU" dirty="0" smtClean="0"/>
              <a:t>: слева 12-мес.  справа 3-мес. 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8748464" y="645333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9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Справедливость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12830</TotalTime>
  <Words>931</Words>
  <Application>Microsoft Office PowerPoint</Application>
  <PresentationFormat>Экран (4:3)</PresentationFormat>
  <Paragraphs>127</Paragraphs>
  <Slides>19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19</vt:i4>
      </vt:variant>
    </vt:vector>
  </HeadingPairs>
  <TitlesOfParts>
    <vt:vector size="21" baseType="lpstr">
      <vt:lpstr>Office Theme</vt:lpstr>
      <vt:lpstr>Справедливость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Содержание и состав клеточных белков в жировых тканях лабораторных мышей</dc:title>
  <dc:creator>Евгения Гусева</dc:creator>
  <cp:lastModifiedBy>Евгения Гусева</cp:lastModifiedBy>
  <cp:revision>102</cp:revision>
  <dcterms:created xsi:type="dcterms:W3CDTF">2020-02-12T07:54:51Z</dcterms:created>
  <dcterms:modified xsi:type="dcterms:W3CDTF">2020-06-28T04:59:00Z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1</vt:i4>
  </property>
  <property fmtid="{D5CDD505-2E9C-101B-9397-08002B2CF9AE}" pid="8" name="PresentationFormat">
    <vt:lpwstr>Экран (4:3)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14</vt:i4>
  </property>
</Properties>
</file>