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95" r:id="rId3"/>
    <p:sldId id="257" r:id="rId4"/>
    <p:sldId id="260" r:id="rId5"/>
    <p:sldId id="263" r:id="rId6"/>
    <p:sldId id="273" r:id="rId7"/>
    <p:sldId id="265" r:id="rId8"/>
    <p:sldId id="266" r:id="rId9"/>
    <p:sldId id="274" r:id="rId10"/>
    <p:sldId id="275" r:id="rId11"/>
    <p:sldId id="276" r:id="rId12"/>
    <p:sldId id="279" r:id="rId13"/>
    <p:sldId id="280" r:id="rId14"/>
    <p:sldId id="281" r:id="rId15"/>
    <p:sldId id="282" r:id="rId16"/>
    <p:sldId id="283" r:id="rId17"/>
    <p:sldId id="285" r:id="rId18"/>
    <p:sldId id="286" r:id="rId19"/>
    <p:sldId id="287" r:id="rId20"/>
    <p:sldId id="291" r:id="rId21"/>
    <p:sldId id="292" r:id="rId22"/>
    <p:sldId id="293" r:id="rId23"/>
    <p:sldId id="294" r:id="rId24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62" autoAdjust="0"/>
    <p:restoredTop sz="94660"/>
  </p:normalViewPr>
  <p:slideViewPr>
    <p:cSldViewPr snapToGrid="0">
      <p:cViewPr varScale="1">
        <p:scale>
          <a:sx n="70" d="100"/>
          <a:sy n="70" d="100"/>
        </p:scale>
        <p:origin x="71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viewProps" Target="viewProp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12959D-8960-4B04-A0C9-ED344D7CE590}" type="datetimeFigureOut">
              <a:rPr lang="ru-RU" smtClean="0"/>
              <a:t>30.06.2020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156D0D-6D7C-4A87-B06E-4A2075DB00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733939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12959D-8960-4B04-A0C9-ED344D7CE590}" type="datetimeFigureOut">
              <a:rPr lang="ru-RU" smtClean="0"/>
              <a:t>30.06.2020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156D0D-6D7C-4A87-B06E-4A2075DB00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496158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12959D-8960-4B04-A0C9-ED344D7CE590}" type="datetimeFigureOut">
              <a:rPr lang="ru-RU" smtClean="0"/>
              <a:t>30.06.2020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156D0D-6D7C-4A87-B06E-4A2075DB00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4043573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78B0BFBA-3E83-4A69-BC1D-F580375C064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xmlns="" id="{ED9BC281-61BA-4F00-A71F-BEE01558272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0E91AD5D-91F4-4840-AFA6-4BC41F64A9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70244-A410-4B52-92D8-E76839D4DB1C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30.06.2020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426EEED4-BFCB-4920-AB84-B602820DCE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7C2E180B-AC7F-4DAA-865B-9DE59202EF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07FFE-C2A8-458D-8FB3-628CCBA00D23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261716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10D55741-3C6C-40B2-B0E5-8D3EFDFC8B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A83277C1-369B-41E4-BF90-758D5455842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B2CF5B5C-9E53-4B19-A1E0-023050CA4D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70244-A410-4B52-92D8-E76839D4DB1C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30.06.2020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8AB07B99-8D4A-4842-807B-6EC90EE427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D67D16E4-E842-4D3A-8E95-759773D91B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07FFE-C2A8-458D-8FB3-628CCBA00D23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95246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740F4640-9637-4DFB-8BAA-C52C36099E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693FA78F-AD44-4FA0-B311-BCEF680766A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E81FAC53-DE32-4B2F-87BD-A3A11AAA74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70244-A410-4B52-92D8-E76839D4DB1C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30.06.2020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D2FAC80E-7548-4CAF-8826-870343402A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B49830AB-DD84-42D5-A3E2-B6BC19522C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07FFE-C2A8-458D-8FB3-628CCBA00D23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508991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B7FBCEAE-1C63-4A0C-A4D2-890FE069B8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CDC8C787-95DA-42BE-B151-E0EBC3B38F3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xmlns="" id="{C7A80443-28D9-49DF-9B26-B7358EB5C61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8AD03E94-E4C0-4F81-B43D-DBA3F86E73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70244-A410-4B52-92D8-E76839D4DB1C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30.06.2020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56CFA802-911E-4925-80A6-7BE38098C4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7CD90A1E-0E46-4F9D-B54B-FA2018370F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07FFE-C2A8-458D-8FB3-628CCBA00D23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542173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AF0879F4-B572-4001-A1B7-4A7CC052A6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8DFD974E-F6E9-40C6-84B3-D366D00875F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xmlns="" id="{EA1C5092-EC09-4702-A3F8-29BC6CCA1F7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xmlns="" id="{C6B17F6A-4BA5-4042-9788-F41FA8583C8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xmlns="" id="{FE2EDA6E-2DB5-42E5-8D92-43B17A9A1F1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xmlns="" id="{A120FAA6-0E60-46C3-8393-1E932BAE6E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70244-A410-4B52-92D8-E76839D4DB1C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30.06.2020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xmlns="" id="{3155F4E5-EEFF-4CBE-8D9D-24C791F0D5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xmlns="" id="{9262AB80-96DD-4427-96D3-0C39C36398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07FFE-C2A8-458D-8FB3-628CCBA00D23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667399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FAA0FB79-CCC9-4773-8BDD-3D0BCE051C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xmlns="" id="{1849C355-91A8-4CD6-BA7F-DDA0AB8016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70244-A410-4B52-92D8-E76839D4DB1C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30.06.2020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xmlns="" id="{501A73C8-B25A-41AE-9CD7-E615200E69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xmlns="" id="{D8624B01-1D27-456E-8620-F3FC35413F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07FFE-C2A8-458D-8FB3-628CCBA00D23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0146075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xmlns="" id="{4267B27A-B87B-4A6E-BB79-79B14B93D6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70244-A410-4B52-92D8-E76839D4DB1C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30.06.2020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xmlns="" id="{9BCD0E10-E6B2-493F-941B-574B05B50E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xmlns="" id="{070B39B9-F52F-4E96-8D7D-B684A4BF8D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07FFE-C2A8-458D-8FB3-628CCBA00D23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23090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3E726227-EB2F-4A7C-ADC3-9EFFB3A025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31CB7719-5C1D-4C7A-97A3-F128C95E65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xmlns="" id="{6199A12E-4271-4C5C-81D2-3E109A0F0AE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64BC0105-AF8C-460F-846A-7F15FDAFF6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70244-A410-4B52-92D8-E76839D4DB1C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30.06.2020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AA885C06-D674-4C0A-BBF0-0140C6A5FA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664CC461-5A48-456D-8A60-0B188C86D2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07FFE-C2A8-458D-8FB3-628CCBA00D23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69941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12959D-8960-4B04-A0C9-ED344D7CE590}" type="datetimeFigureOut">
              <a:rPr lang="ru-RU" smtClean="0"/>
              <a:t>30.06.2020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156D0D-6D7C-4A87-B06E-4A2075DB00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2049979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F781F1A8-AD0B-408A-83A1-4759AF7EF7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xmlns="" id="{D2F8B9B4-B7D9-4FA6-A7AD-66FB4617A1A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xmlns="" id="{CE98973D-BE8E-4F2F-8F92-4E782C36358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F3020639-2F69-4952-B3D8-8F090D7868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70244-A410-4B52-92D8-E76839D4DB1C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30.06.2020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BB0D7D40-7308-4C01-9A33-C96C90BAE2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1453861F-9420-4CED-9944-52D9D4146A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07FFE-C2A8-458D-8FB3-628CCBA00D23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2418782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697B490E-94BD-4369-A2EF-1828794888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xmlns="" id="{359ED93E-922E-4E6F-9256-D029FDBF29A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98778D03-5E53-459B-8B8C-C66822AA1C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70244-A410-4B52-92D8-E76839D4DB1C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30.06.2020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DFDBF6AE-9478-460D-9FED-2ED3C3B1C4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7B6659FB-09B9-4917-B347-F0059FE7EE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07FFE-C2A8-458D-8FB3-628CCBA00D23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884216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xmlns="" id="{A029942A-8044-42BB-9487-B72777AB0D8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xmlns="" id="{43DA059D-BFF7-48CF-B837-03CE8553A3A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FF99DD8B-EEB9-41E7-A336-413F642FBF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70244-A410-4B52-92D8-E76839D4DB1C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30.06.2020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BEAA3FEC-9C63-46CC-AE47-4C05FBF786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79145B0B-BA38-4D59-89B3-56D9A237CE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07FFE-C2A8-458D-8FB3-628CCBA00D23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83420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12959D-8960-4B04-A0C9-ED344D7CE590}" type="datetimeFigureOut">
              <a:rPr lang="ru-RU" smtClean="0"/>
              <a:t>30.06.2020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156D0D-6D7C-4A87-B06E-4A2075DB00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685521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12959D-8960-4B04-A0C9-ED344D7CE590}" type="datetimeFigureOut">
              <a:rPr lang="ru-RU" smtClean="0"/>
              <a:t>30.06.2020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156D0D-6D7C-4A87-B06E-4A2075DB00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136335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12959D-8960-4B04-A0C9-ED344D7CE590}" type="datetimeFigureOut">
              <a:rPr lang="ru-RU" smtClean="0"/>
              <a:t>30.06.2020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156D0D-6D7C-4A87-B06E-4A2075DB00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330146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12959D-8960-4B04-A0C9-ED344D7CE590}" type="datetimeFigureOut">
              <a:rPr lang="ru-RU" smtClean="0"/>
              <a:t>30.06.2020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156D0D-6D7C-4A87-B06E-4A2075DB00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504619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12959D-8960-4B04-A0C9-ED344D7CE590}" type="datetimeFigureOut">
              <a:rPr lang="ru-RU" smtClean="0"/>
              <a:t>30.06.2020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156D0D-6D7C-4A87-B06E-4A2075DB00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90799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12959D-8960-4B04-A0C9-ED344D7CE590}" type="datetimeFigureOut">
              <a:rPr lang="ru-RU" smtClean="0"/>
              <a:t>30.06.2020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156D0D-6D7C-4A87-B06E-4A2075DB00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36347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12959D-8960-4B04-A0C9-ED344D7CE590}" type="datetimeFigureOut">
              <a:rPr lang="ru-RU" smtClean="0"/>
              <a:t>30.06.2020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156D0D-6D7C-4A87-B06E-4A2075DB00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618754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-6000" b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12959D-8960-4B04-A0C9-ED344D7CE590}" type="datetimeFigureOut">
              <a:rPr lang="ru-RU" smtClean="0"/>
              <a:t>30.06.2020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156D0D-6D7C-4A87-B06E-4A2075DB00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057176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CDAB2279-B095-40B5-82E8-22DCC6A402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56C2D8CE-EA6E-4381-9B14-0DBC5DC41D8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052F3F4B-BB9B-42A8-A9F8-FB6492CEF1C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F70244-A410-4B52-92D8-E76839D4DB1C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30.06.2020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6AE7F264-68C2-478C-95CB-512D8710436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50BD123A-05D5-4F67-B373-0C9F23B5FCB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807FFE-C2A8-458D-8FB3-628CCBA00D23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128653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875D205D-872F-4B1D-B363-983F3E086E5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1884217"/>
            <a:ext cx="12192000" cy="2267991"/>
          </a:xfrm>
        </p:spPr>
        <p:txBody>
          <a:bodyPr>
            <a:noAutofit/>
          </a:bodyPr>
          <a:lstStyle/>
          <a:p>
            <a:pPr>
              <a:lnSpc>
                <a:spcPct val="80000"/>
              </a:lnSpc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Семыкин Евгений Иванович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ВЫПУСКНАЯ КВАЛИФИКАЦИОННАЯ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РАБОТА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Тема: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Изучение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темы “Политическая ссылка в ХХ веке в Красноярском крае”, как основа проектной деятельности обучающихся 9-10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классов.</a:t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Научный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руководитель: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к.и.н., доцент кафедры отечественной истории,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Ясенецкая Елена Петровна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678" y="136432"/>
            <a:ext cx="1235793" cy="1221312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A2905FDF-A0E6-4F88-AB54-7AC4FF44C501}"/>
              </a:ext>
            </a:extLst>
          </p:cNvPr>
          <p:cNvSpPr txBox="1"/>
          <p:nvPr/>
        </p:nvSpPr>
        <p:spPr>
          <a:xfrm>
            <a:off x="140677" y="4180344"/>
            <a:ext cx="11884855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Институт/факультет/департамент: исторический факультет</a:t>
            </a:r>
            <a:b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Выпускающая кафедра: кафедра отечественной истории</a:t>
            </a:r>
            <a:b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Направление подготовки/специальность: 44.03.05.</a:t>
            </a:r>
            <a:b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Педагогическое образование (с двумя профилями).</a:t>
            </a:r>
            <a:b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Направленность(профиль) образовательной программы:</a:t>
            </a:r>
            <a:b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История и право</a:t>
            </a:r>
            <a:b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Группа: </a:t>
            </a:r>
            <a:r>
              <a:rPr lang="en-US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GO-</a:t>
            </a: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Б15 Д-01</a:t>
            </a:r>
            <a:endParaRPr lang="ru-RU" sz="2400" dirty="0">
              <a:solidFill>
                <a:prstClr val="black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452255" y="136432"/>
            <a:ext cx="97397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>
              <a:solidFill>
                <a:prstClr val="black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376471" y="136432"/>
            <a:ext cx="10469165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3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МИНИСТЕРСТВО ПРОСВЕЩЕНИЯ РОССИЙСКОЙ ФЕДЕРАЦИИ</a:t>
            </a:r>
            <a:br>
              <a:rPr lang="ru-RU" sz="23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3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федеральное государственное бюджетное образовательное учреждение высшего образования</a:t>
            </a:r>
            <a:br>
              <a:rPr lang="ru-RU" sz="23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3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«КРАСНОЯРСКИЙ ГОСУДАРСТВЕННЫЙ ПЕДАГОГИЧЕСКИЙ УНИВЕРСИТЕТ им. В.П. Астафьева»</a:t>
            </a:r>
            <a:endParaRPr lang="ru-RU" sz="23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6857654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Ключевые положения </a:t>
            </a:r>
            <a:r>
              <a:rPr lang="en-US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 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Главы</a:t>
            </a:r>
            <a:endParaRPr lang="ru-RU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В-третьих, необходимость детальной проработки каждого проекта отдельно обусловлено основополагающими особенностями данной методики, таких как 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личностная актуализация темы проекта, </a:t>
            </a:r>
            <a:r>
              <a:rPr lang="ru-RU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самоактуализации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учащегося в рамках проектной деятельности и т.д. 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Реализация проектной деятельности через заранее составленный стандартизированный 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шаблон видится малоэффективной. 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Однако, 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все же необходимо 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нахождение алгоритмов разработки метода проектов в рамках выбранной нами темы, 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составление правил и рекомендаций на основании выявление особенностей и требований. </a:t>
            </a:r>
            <a:endParaRPr lang="ru-RU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6868736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2.1 Тема политической ссылки по национальному признаку в школьных учебниках истории.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Учебные пособия и УМК разработанные до принятия ФГОС</a:t>
            </a:r>
            <a:endParaRPr lang="ru-RU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Объект 4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ru-RU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Учебные пособия и УМК </a:t>
            </a:r>
            <a:r>
              <a:rPr lang="ru-RU" dirty="0" smtClean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разработанные после принятия ФГОС</a:t>
            </a:r>
            <a:endParaRPr lang="ru-RU" dirty="0"/>
          </a:p>
        </p:txBody>
      </p:sp>
      <p:sp>
        <p:nvSpPr>
          <p:cNvPr id="6" name="Стрелка вниз 5"/>
          <p:cNvSpPr/>
          <p:nvPr/>
        </p:nvSpPr>
        <p:spPr>
          <a:xfrm>
            <a:off x="5542128" y="3534770"/>
            <a:ext cx="955343" cy="1555845"/>
          </a:xfrm>
          <a:prstGeom prst="downArrow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266364" y="5090615"/>
            <a:ext cx="638260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Существенных отличий в среднем не замечено</a:t>
            </a:r>
            <a:endParaRPr lang="ru-RU" sz="2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632232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2.2 Сравнительный анализ метода проектной деятельности с другими типами организации изучения темы политической ссылки в Красноярский край в ХХ веке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Комбинированный урок</a:t>
            </a:r>
            <a:endParaRPr lang="ru-RU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Объект 4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3554791" cy="3684588"/>
          </a:xfrm>
        </p:spPr>
        <p:txBody>
          <a:bodyPr/>
          <a:lstStyle/>
          <a:p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Анализ источников</a:t>
            </a:r>
          </a:p>
          <a:p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Самостоятельная работа</a:t>
            </a:r>
          </a:p>
          <a:p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Работа с картами</a:t>
            </a:r>
          </a:p>
          <a:p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Работа с региональным материалом </a:t>
            </a:r>
            <a:endParaRPr lang="ru-RU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3"/>
          </p:nvPr>
        </p:nvSpPr>
        <p:spPr>
          <a:xfrm>
            <a:off x="8188656" y="1681163"/>
            <a:ext cx="3166732" cy="823912"/>
          </a:xfrm>
        </p:spPr>
        <p:txBody>
          <a:bodyPr/>
          <a:lstStyle/>
          <a:p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Проект</a:t>
            </a:r>
            <a:endParaRPr lang="ru-RU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Объект 6"/>
          <p:cNvSpPr>
            <a:spLocks noGrp="1"/>
          </p:cNvSpPr>
          <p:nvPr>
            <p:ph sz="quarter" idx="4"/>
          </p:nvPr>
        </p:nvSpPr>
        <p:spPr>
          <a:xfrm>
            <a:off x="8188656" y="2505075"/>
            <a:ext cx="3166731" cy="3684588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8" name="Стрелка вправо 7"/>
          <p:cNvSpPr/>
          <p:nvPr/>
        </p:nvSpPr>
        <p:spPr>
          <a:xfrm>
            <a:off x="4509968" y="2065793"/>
            <a:ext cx="3384645" cy="2110421"/>
          </a:xfrm>
          <a:prstGeom prst="rightArrow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Стрелка влево 8"/>
          <p:cNvSpPr/>
          <p:nvPr/>
        </p:nvSpPr>
        <p:spPr>
          <a:xfrm>
            <a:off x="4223366" y="4347369"/>
            <a:ext cx="3548418" cy="2033516"/>
          </a:xfrm>
          <a:prstGeom prst="leftArrow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TextBox 9"/>
          <p:cNvSpPr txBox="1"/>
          <p:nvPr/>
        </p:nvSpPr>
        <p:spPr>
          <a:xfrm>
            <a:off x="4509968" y="2647666"/>
            <a:ext cx="292806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Используемые методы могут быть составной частью проекта</a:t>
            </a:r>
            <a:endParaRPr lang="ru-RU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971504" y="4952587"/>
            <a:ext cx="264022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Продукт проекта может быть использован при изучении темы на уроке</a:t>
            </a:r>
            <a:endParaRPr lang="ru-RU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5952579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Ключевые положения </a:t>
            </a:r>
            <a:r>
              <a:rPr lang="en-US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 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Главы</a:t>
            </a:r>
            <a:endParaRPr lang="ru-RU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Во-первых, несмотря на принятие историко-культурного стандарта в составе нового УМК по отечественной истории, в вопросах освещения советской национальной политики и актов применения политики депортации в отношении национальностей некоторые актуальные на сегодняшний день учебники не далеко ушли от своих предшественник периода до принятия ФГОС. Несмотря на рекомендации ФГОС о недопустимости замалчивания трагических моментов истории России, освещение спорных вопросов нашей истории, зачастую, авторы подходят к некоторым конкретным требованием с позиции 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формализма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фактически не отражая тему в нужном объеме и глубине.</a:t>
            </a:r>
          </a:p>
        </p:txBody>
      </p:sp>
    </p:spTree>
    <p:extLst>
      <p:ext uri="{BB962C8B-B14F-4D97-AF65-F5344CB8AC3E}">
        <p14:creationId xmlns:p14="http://schemas.microsoft.com/office/powerpoint/2010/main" val="46585411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Ключевые положения </a:t>
            </a:r>
            <a:r>
              <a:rPr lang="en-US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 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Главы</a:t>
            </a:r>
            <a:endParaRPr lang="ru-RU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Во-вторых, косвенным подтверждением нашего тезиса о целесообразности применения метода проектов при изучении темы является тот факт, что ряд учебников в свое методическом аппарате отводят отдельные параграфы для проектной деятельности. 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 тому же 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сущность 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метода проектов 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такова, 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что она не требует обязательной привязки к какой-либо теме в календарно-урочном планировании. Проектная деятельность может пройти сквозной линией, в зависимости от выбранной длительности, хоть на какой-то раздел, хоть на весь период 20 века, и результаты этой деятельности могут быть применены уже при изучении некоторых тем в текущем учебном процессе.</a:t>
            </a:r>
          </a:p>
        </p:txBody>
      </p:sp>
    </p:spTree>
    <p:extLst>
      <p:ext uri="{BB962C8B-B14F-4D97-AF65-F5344CB8AC3E}">
        <p14:creationId xmlns:p14="http://schemas.microsoft.com/office/powerpoint/2010/main" val="363190579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Ключевые положения </a:t>
            </a:r>
            <a:r>
              <a:rPr lang="en-US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 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Главы</a:t>
            </a:r>
            <a:endParaRPr lang="ru-RU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В-третьих, метод проектной деятельности, его практическая реализации нуждается в усиленной теоретической и методической разработке и исследовании, как в ситуации наличия хороший основы в виде школьного учебника, так и при его отсутствии. 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любом случае учебное пособие 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 в состоянии поставить уникальную и актуальную для учащегося проблему, средством разрешения которой должен и стать метод проектов, он не в состоянии отразить необходимую индивидуальную специфику обучающихся, актуализировать информацию на региональном материале. </a:t>
            </a:r>
          </a:p>
        </p:txBody>
      </p:sp>
    </p:spTree>
    <p:extLst>
      <p:ext uri="{BB962C8B-B14F-4D97-AF65-F5344CB8AC3E}">
        <p14:creationId xmlns:p14="http://schemas.microsoft.com/office/powerpoint/2010/main" val="38329268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3.1 Процесс и результаты апробации применения метода проектной деятельности при изучении темы политической ссылки в Красноярский край в ХХ веке.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5148381"/>
          </a:xfrm>
        </p:spPr>
        <p:txBody>
          <a:bodyPr>
            <a:normAutofit fontScale="850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Мне просто не интересна эта тема  </a:t>
            </a:r>
            <a:endParaRPr lang="ru-RU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Мне 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целом не интересен этот предмет </a:t>
            </a:r>
            <a:endParaRPr lang="ru-RU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Преподаватель 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был недостаточно убедителен (не сумел заинтересовать) </a:t>
            </a:r>
            <a:endParaRPr lang="ru-RU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Мне 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было недостаточно мотивации в виде пятерки по истории (хотелось больше одной пятерки) </a:t>
            </a:r>
            <a:endParaRPr lang="ru-RU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 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меня и так достаточно хорошие баллы по 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истории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 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недостаточно знаю этого педагога (мало доверяю) </a:t>
            </a:r>
            <a:endParaRPr lang="ru-RU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 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знаю, что педагог практикант и скоро уйдет (это все несерьезная деятельность) </a:t>
            </a:r>
            <a:endParaRPr lang="ru-RU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 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меня очень мало времени для того чтобы чем-то дополнительно 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заниматься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Меня 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вообще не интересует проектная и исследовательская деятельность </a:t>
            </a:r>
            <a:endParaRPr lang="ru-RU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 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готовлюсь к ЕГЭ по другим предметам и не вижу смысла заниматься проектной деятельностью по истории </a:t>
            </a:r>
          </a:p>
        </p:txBody>
      </p:sp>
      <p:sp>
        <p:nvSpPr>
          <p:cNvPr id="7" name="Блок-схема: документ 6"/>
          <p:cNvSpPr/>
          <p:nvPr/>
        </p:nvSpPr>
        <p:spPr>
          <a:xfrm>
            <a:off x="9485193" y="1146644"/>
            <a:ext cx="2456597" cy="1357959"/>
          </a:xfrm>
          <a:prstGeom prst="flowChartDocumen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TextBox 7"/>
          <p:cNvSpPr txBox="1"/>
          <p:nvPr/>
        </p:nvSpPr>
        <p:spPr>
          <a:xfrm>
            <a:off x="9672849" y="1146644"/>
            <a:ext cx="2081283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Вопросы из второго этапа  анкетирования учащихся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9249246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3.2 Примерный </a:t>
            </a:r>
            <a:r>
              <a:rPr lang="ru-RU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план проекта по теме политическая ссылка в Красноярский край в ХХ веке, с учетом выявленных методических особенностей.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Правильный пятиугольник 3"/>
          <p:cNvSpPr/>
          <p:nvPr/>
        </p:nvSpPr>
        <p:spPr>
          <a:xfrm>
            <a:off x="3813877" y="1747360"/>
            <a:ext cx="3671247" cy="3002507"/>
          </a:xfrm>
          <a:prstGeom prst="pentagon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Стрелка влево 4"/>
          <p:cNvSpPr/>
          <p:nvPr/>
        </p:nvSpPr>
        <p:spPr>
          <a:xfrm rot="1257181">
            <a:off x="7136243" y="3428198"/>
            <a:ext cx="1387603" cy="1187355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Стрелка вниз 5"/>
          <p:cNvSpPr/>
          <p:nvPr/>
        </p:nvSpPr>
        <p:spPr>
          <a:xfrm rot="14795864">
            <a:off x="2821366" y="3365830"/>
            <a:ext cx="1214651" cy="146031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Стрелка вниз 6"/>
          <p:cNvSpPr/>
          <p:nvPr/>
        </p:nvSpPr>
        <p:spPr>
          <a:xfrm rot="10800000">
            <a:off x="4967423" y="4866778"/>
            <a:ext cx="1374979" cy="131018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TextBox 7"/>
          <p:cNvSpPr txBox="1"/>
          <p:nvPr/>
        </p:nvSpPr>
        <p:spPr>
          <a:xfrm>
            <a:off x="3957851" y="2850018"/>
            <a:ext cx="326181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Информационный/прикладной проект</a:t>
            </a:r>
          </a:p>
          <a:p>
            <a:pPr algn="ctr"/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Групповой</a:t>
            </a:r>
          </a:p>
          <a:p>
            <a:pPr algn="ctr"/>
            <a:endParaRPr lang="ru-RU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авильный пятиугольник 8"/>
          <p:cNvSpPr/>
          <p:nvPr/>
        </p:nvSpPr>
        <p:spPr>
          <a:xfrm rot="1813619">
            <a:off x="872190" y="3647283"/>
            <a:ext cx="2035541" cy="1995606"/>
          </a:xfrm>
          <a:prstGeom prst="pentagon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авильный пятиугольник 9"/>
          <p:cNvSpPr/>
          <p:nvPr/>
        </p:nvSpPr>
        <p:spPr>
          <a:xfrm rot="19285118">
            <a:off x="8360904" y="3636949"/>
            <a:ext cx="1986934" cy="1850407"/>
          </a:xfrm>
          <a:prstGeom prst="pentagon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TextBox 10"/>
          <p:cNvSpPr txBox="1"/>
          <p:nvPr/>
        </p:nvSpPr>
        <p:spPr>
          <a:xfrm>
            <a:off x="1026541" y="4442098"/>
            <a:ext cx="172683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Индивидуальный</a:t>
            </a:r>
          </a:p>
          <a:p>
            <a:pPr algn="ctr"/>
            <a:r>
              <a:rPr lang="ru-RU" sz="1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Исследовательский</a:t>
            </a:r>
            <a:endParaRPr lang="ru-RU" sz="1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8705866" y="4239398"/>
            <a:ext cx="14090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Групповой</a:t>
            </a:r>
          </a:p>
          <a:p>
            <a:pPr algn="ctr"/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Творческий</a:t>
            </a:r>
            <a:endParaRPr lang="ru-RU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1523057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Ключевые положения </a:t>
            </a:r>
            <a:r>
              <a:rPr lang="en-US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III 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Главы</a:t>
            </a:r>
            <a:endParaRPr lang="ru-RU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23081" y="1528548"/>
            <a:ext cx="10930719" cy="484495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Во-первых, 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этапе подготовки ключевым 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фактором успешной реализации 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проекта является первичный 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анализ педагогической ситуации и последующий учет особенностей 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классе. 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Помимо 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анализа 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мотивации учебной деятельности стоит так же уделить внимание определению у учащихся определенных навыков и интересов не только в предметной области, но и в рамках творческой деятельности. </a:t>
            </a:r>
            <a:endParaRPr lang="ru-RU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buNone/>
            </a:pPr>
            <a:r>
              <a:rPr lang="ru-RU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Во-вторых, исходя из теоретических и методических особенностей, а так же из специфики темы политической ссылки в Красноярский край в ХХ веке, реализуемый проект должен быть в обязательном порядке комбинированным как по ведущем формам деятельности, так и по применяемым методическим приемам. </a:t>
            </a:r>
          </a:p>
          <a:p>
            <a:pPr marL="0" indent="0">
              <a:buNone/>
            </a:pPr>
            <a:endParaRPr lang="ru-RU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3516076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Общие заключительные положения</a:t>
            </a:r>
            <a:endParaRPr lang="ru-RU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основании анализа нормативно-правовой базы, теоретической информации, методических разработок, учебных пособий и практического опыта применения метода проектной деятельности, мы пришли к выводу, что метод проекта является одним из самых актуальных и целесообразных в 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использовании 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 арсенал методических практик педагога, применительно к обозначенной теме. </a:t>
            </a:r>
          </a:p>
        </p:txBody>
      </p:sp>
    </p:spTree>
    <p:extLst>
      <p:ext uri="{BB962C8B-B14F-4D97-AF65-F5344CB8AC3E}">
        <p14:creationId xmlns:p14="http://schemas.microsoft.com/office/powerpoint/2010/main" val="33400251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Актуальность</a:t>
            </a:r>
            <a:endParaRPr lang="ru-RU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529455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Во-первых, ФГОС ставит перед процессом образования задачу достижения ряда личностных, предметных и метапредметных результатов, наилучшим методом для выполнения которой может выступать проектная деятельность.</a:t>
            </a:r>
          </a:p>
          <a:p>
            <a:pPr marL="0" indent="0">
              <a:buNone/>
            </a:pP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Во-вторых, изучение регионального компонента истории занимает важное место в рамках ФГОС и ИКС, выбранная нами тема является важной для понимания истории региона, связи ее с общероссийской историей. </a:t>
            </a:r>
          </a:p>
          <a:p>
            <a:pPr marL="0" indent="0">
              <a:buNone/>
            </a:pP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В-третьих, тема политической ссылки в Красноярский край является одной из важнейших для осознания гражданской идентичности, понимания этнических и региональных особенностей края.</a:t>
            </a:r>
          </a:p>
          <a:p>
            <a:pPr marL="0" indent="0">
              <a:buNone/>
            </a:pP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четвертых, тема репрессий в Советском союзе часто выступает как элемент пропаганды, факты часто искажаются, особенно важно обеспечить усвоение объективного знания об этом периоде для учащихся, мировоззрение которых находится на этапе становления.</a:t>
            </a:r>
          </a:p>
        </p:txBody>
      </p:sp>
    </p:spTree>
    <p:extLst>
      <p:ext uri="{BB962C8B-B14F-4D97-AF65-F5344CB8AC3E}">
        <p14:creationId xmlns:p14="http://schemas.microsoft.com/office/powerpoint/2010/main" val="240870623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Общие заключительные положения</a:t>
            </a:r>
            <a:endParaRPr lang="ru-RU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Исходя из максимизации возможностей, ограниченностью временных ресурсов использование метода проектной деятельности при изучении темы политической ссылке в Красноярский край в ХХ веке является практически безальтернативной. Такой подход не только удовлетворяет всем требованиям, предъявляемым 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государственными стандартами 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образования, но и дает педагогу, использующему метод проектной деятельности ряд преимуществ. </a:t>
            </a:r>
          </a:p>
        </p:txBody>
      </p:sp>
    </p:spTree>
    <p:extLst>
      <p:ext uri="{BB962C8B-B14F-4D97-AF65-F5344CB8AC3E}">
        <p14:creationId xmlns:p14="http://schemas.microsoft.com/office/powerpoint/2010/main" val="58545376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Общие заключительные положения</a:t>
            </a:r>
            <a:endParaRPr lang="ru-RU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Исходя из максимизации возможностей, ограниченностью временных ресурсов использование метода проектной деятельности при изучении темы политической ссылке в Красноярский край в ХХ веке является практически безальтернативной. Такой подход не только удовлетворяет всем требованиям, предъявляемым 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государственными стандартами 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образования, но и дает педагогу, использующему метод проектной деятельности ряд преимуществ. </a:t>
            </a:r>
          </a:p>
        </p:txBody>
      </p:sp>
    </p:spTree>
    <p:extLst>
      <p:ext uri="{BB962C8B-B14F-4D97-AF65-F5344CB8AC3E}">
        <p14:creationId xmlns:p14="http://schemas.microsoft.com/office/powerpoint/2010/main" val="131796826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Общие заключительные положения</a:t>
            </a:r>
            <a:endParaRPr lang="ru-RU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основании данного исследования можно выделить следующие методические рекомендации:</a:t>
            </a:r>
          </a:p>
          <a:p>
            <a:pPr marL="514350" indent="-514350">
              <a:buAutoNum type="arabicPeriod"/>
            </a:pP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Учет 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особенностей метода проектной деятельность. Анализ педагогической ситуации и педагогических задач, в контексте 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целесообразности 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применения метода проектов. </a:t>
            </a:r>
            <a:endParaRPr lang="ru-RU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AutoNum type="arabicPeriod"/>
            </a:pP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Учет 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особенностей учебного коллектива, индивидуальности каждого 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ребенка 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виде тщательной и объемной аналитической работе предшествующей началу составления плана будущего проекта. </a:t>
            </a:r>
            <a:endParaRPr lang="ru-RU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AutoNum type="arabicPeriod"/>
            </a:pP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Обязательность практической, реальной личностной и педагогической значимости, высокая доля самостоятельности. </a:t>
            </a:r>
            <a:endParaRPr lang="ru-RU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AutoNum type="arabicPeriod"/>
            </a:pP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Системный комбинированный характер проектной деятельности при изучении темы политической ссылки в Красноярский край в ХХ веке. </a:t>
            </a:r>
          </a:p>
        </p:txBody>
      </p:sp>
    </p:spTree>
    <p:extLst>
      <p:ext uri="{BB962C8B-B14F-4D97-AF65-F5344CB8AC3E}">
        <p14:creationId xmlns:p14="http://schemas.microsoft.com/office/powerpoint/2010/main" val="23790170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77672" y="1"/>
            <a:ext cx="10515600" cy="928048"/>
          </a:xfrm>
        </p:spPr>
        <p:txBody>
          <a:bodyPr/>
          <a:lstStyle/>
          <a:p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Объект, предмет, цель</a:t>
            </a:r>
            <a:endParaRPr lang="ru-RU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77672" y="1433015"/>
            <a:ext cx="11436824" cy="526803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b="1" u="sng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Объектом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данной работы является проектная деятельность учащихся 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9 -10 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классов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endParaRPr lang="ru-RU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u="sng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Предметом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работы является реализация методики проектной деятельности учащихся 9-10 классов при изучении темы «Политическая ссылка в Красноярский край в ХХ веке». </a:t>
            </a:r>
            <a:endParaRPr lang="ru-RU" dirty="0" smtClean="0">
              <a:solidFill>
                <a:schemeClr val="bg1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buNone/>
            </a:pPr>
            <a:r>
              <a:rPr lang="ru-RU" b="1" u="sng" dirty="0" smtClean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Цель: </a:t>
            </a:r>
            <a:r>
              <a:rPr lang="ru-RU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</a:t>
            </a:r>
            <a:r>
              <a:rPr lang="ru-RU" dirty="0" smtClean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оказать </a:t>
            </a:r>
            <a:r>
              <a:rPr lang="ru-RU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целесообразность применения проектного метода в изучении темы политической ссылки и выявить методические особенности организации проектной деятельности школьников на основе обозначенной темы. 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955826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Задачи </a:t>
            </a:r>
            <a:endParaRPr lang="ru-RU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	Дать характеристику нормативно-правовой основы регулирования образования в РФ.</a:t>
            </a:r>
          </a:p>
          <a:p>
            <a:pPr marL="0" indent="0">
              <a:buNone/>
            </a:pP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	Кратко изложить теоретические основы метода проектной деятельности</a:t>
            </a:r>
          </a:p>
          <a:p>
            <a:pPr marL="0" indent="0">
              <a:buNone/>
            </a:pP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	Выявить особенности реализации проектного метода на уроках истории.</a:t>
            </a:r>
          </a:p>
          <a:p>
            <a:pPr marL="0" indent="0">
              <a:buNone/>
            </a:pP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	Проанализировать текущие освещение темы политической ссылки в Красноярский край в ХХ веке в школьных учебниках. </a:t>
            </a:r>
          </a:p>
          <a:p>
            <a:pPr marL="0" indent="0">
              <a:buNone/>
            </a:pP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	Разработать проект в рамках изучения темы политической ссылки в Красноярский край в ХХ веке.</a:t>
            </a:r>
          </a:p>
          <a:p>
            <a:pPr marL="0" indent="0">
              <a:buNone/>
            </a:pP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6.	Проанализировать опыт разработки и организации проектной деятельности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805903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Новизна и практическая значимость</a:t>
            </a:r>
            <a:endParaRPr lang="ru-RU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Объект 5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Новизна работы состоит в дальнейшем методическом изучении применения метода проектов, конкретизированное на определенное теме.</a:t>
            </a:r>
          </a:p>
          <a:p>
            <a:pPr marL="0" indent="0">
              <a:buNone/>
            </a:pP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Практическая значимость</a:t>
            </a:r>
            <a:r>
              <a:rPr lang="en-US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заключается в том, 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данное исследование может стать основой для будущих исследований в рамках рассмотрения 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применения 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метода проектной деятельности при изучении других тем отечественной, всемирной и региональной истории. Теоретическая и методическая база, общий анализ применения метода проектов на уроках истории, собранные в данной работе, являются хороший рабочей основой для будущих исследований. Помимо этого, конкретные методические рекомендации по применению проектного метода при изучении темы политической ссылки в Красноярский край в ХХ веке могут нести практический и прикладной характер в рамках педагогической деятельности, а также, стать основой для разработки других проектов по схожей тематике. </a:t>
            </a:r>
          </a:p>
        </p:txBody>
      </p:sp>
    </p:spTree>
    <p:extLst>
      <p:ext uri="{BB962C8B-B14F-4D97-AF65-F5344CB8AC3E}">
        <p14:creationId xmlns:p14="http://schemas.microsoft.com/office/powerpoint/2010/main" val="19613514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8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.1</a:t>
            </a:r>
            <a:r>
              <a:rPr lang="ru-RU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Нормативно-правовые основы регулирования современного школьного образования в РФ</a:t>
            </a:r>
            <a:r>
              <a:rPr lang="ru-RU" sz="28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01040" y="1950719"/>
            <a:ext cx="11231880" cy="4693921"/>
          </a:xfrm>
        </p:spPr>
        <p:txBody>
          <a:bodyPr>
            <a:normAutofit fontScale="92500"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Конституция РФ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Федеральный закон №273 «Об образовании в Российской Федерации» 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Национальная доктрина образования в РФ до 2025 года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Федеральный государственный образовательный стандарт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Историко-культурный стандарт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Концепция нового УМК по отечественной истории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Закон Красноярского края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№ 6-2519 «Об образовании в Красноярском крае»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Закон Красноярского края № 17-4256  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«Об установлении краевого (национально-регионального) компонента государственных образовательных стандартов общего образования в Красноярском крае» </a:t>
            </a:r>
            <a:endParaRPr lang="ru-RU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Font typeface="+mj-lt"/>
              <a:buAutoNum type="arabicPeriod"/>
            </a:pPr>
            <a:endParaRPr lang="ru-RU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Font typeface="+mj-lt"/>
              <a:buAutoNum type="arabicPeriod"/>
            </a:pPr>
            <a:endParaRPr lang="ru-RU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Font typeface="+mj-lt"/>
              <a:buAutoNum type="arabicPeriod"/>
            </a:pPr>
            <a:endParaRPr lang="ru-RU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134825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8364" y="0"/>
            <a:ext cx="10515600" cy="794935"/>
          </a:xfrm>
        </p:spPr>
        <p:txBody>
          <a:bodyPr>
            <a:normAutofit/>
          </a:bodyPr>
          <a:lstStyle/>
          <a:p>
            <a:endParaRPr lang="ru-RU" sz="2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238197" y="1238048"/>
            <a:ext cx="4975248" cy="686286"/>
          </a:xfrm>
        </p:spPr>
        <p:txBody>
          <a:bodyPr>
            <a:noAutofit/>
          </a:bodyPr>
          <a:lstStyle/>
          <a:p>
            <a:r>
              <a:rPr lang="ru-RU" sz="2000" b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1.2 Теоретическая основа метода проектной деятельности </a:t>
            </a:r>
            <a:br>
              <a:rPr lang="ru-RU" sz="2000" b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000" b="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half" idx="2"/>
          </p:nvPr>
        </p:nvSpPr>
        <p:spPr>
          <a:xfrm>
            <a:off x="218364" y="1681163"/>
            <a:ext cx="5953836" cy="5176837"/>
          </a:xfrm>
        </p:spPr>
        <p:txBody>
          <a:bodyPr>
            <a:normAutofit fontScale="85000" lnSpcReduction="20000"/>
          </a:bodyPr>
          <a:lstStyle/>
          <a:p>
            <a:pPr marL="0" lvl="0" indent="0">
              <a:buNone/>
            </a:pP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Требования к методу проектной деятельности</a:t>
            </a:r>
          </a:p>
          <a:p>
            <a:pPr marL="0" indent="0">
              <a:buNone/>
            </a:pPr>
            <a:endParaRPr lang="ru-RU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Наличие 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значимой в исследовательском творческом плане проблемы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Должна 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присутствовать практическая, познавательная или теоретическая значимость полученных результатов. </a:t>
            </a:r>
            <a:endParaRPr lang="ru-RU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Самостоятельная 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работа учащихся в индивидуальной, парной или групповой формах. </a:t>
            </a:r>
            <a:endParaRPr lang="ru-RU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Содержательная 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часть проекта должна быть поэтапно структурирована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рамках 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проектной деятельности должны быть использованы исследовательские методы. 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015314"/>
            <a:ext cx="5183188" cy="823912"/>
          </a:xfrm>
        </p:spPr>
        <p:txBody>
          <a:bodyPr>
            <a:normAutofit fontScale="92500"/>
          </a:bodyPr>
          <a:lstStyle/>
          <a:p>
            <a:r>
              <a:rPr lang="ru-RU" b="0" dirty="0">
                <a:solidFill>
                  <a:prstClr val="white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1.3 Особенности проектной деятельность на уроках истории в 9-10 классах </a:t>
            </a:r>
            <a:endParaRPr lang="ru-RU" dirty="0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199" y="1924334"/>
            <a:ext cx="5687705" cy="4612944"/>
          </a:xfrm>
        </p:spPr>
        <p:txBody>
          <a:bodyPr>
            <a:normAutofit fontScale="92500" lnSpcReduction="10000"/>
          </a:bodyPr>
          <a:lstStyle/>
          <a:p>
            <a:pPr marL="0" lvl="0" indent="0">
              <a:buNone/>
            </a:pPr>
            <a:r>
              <a:rPr lang="ru-RU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Рекомендации при реализации метода проекта на уроке истории:</a:t>
            </a:r>
          </a:p>
          <a:p>
            <a:pPr marL="0" lvl="0" indent="0">
              <a:buNone/>
            </a:pPr>
            <a:r>
              <a:rPr lang="ru-RU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	Высокий уровень самостоятельности и автономности учащихся</a:t>
            </a:r>
          </a:p>
          <a:p>
            <a:pPr marL="0" lvl="0" indent="0">
              <a:buNone/>
            </a:pPr>
            <a:r>
              <a:rPr lang="ru-RU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	Индивидуальная личностная актуализация темы проекта </a:t>
            </a:r>
          </a:p>
          <a:p>
            <a:pPr marL="0" lvl="0" indent="0">
              <a:buNone/>
            </a:pPr>
            <a:r>
              <a:rPr lang="ru-RU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	</a:t>
            </a:r>
            <a:r>
              <a:rPr lang="ru-RU" dirty="0" err="1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Самоактуализации</a:t>
            </a:r>
            <a:r>
              <a:rPr lang="ru-RU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обучающегося в рамках проектной деятельности </a:t>
            </a:r>
          </a:p>
          <a:p>
            <a:pPr marL="0" lvl="0" indent="0">
              <a:buNone/>
            </a:pPr>
            <a:r>
              <a:rPr lang="ru-RU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	Локализация и конкретизация темы проекта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853785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Ключевые положения </a:t>
            </a:r>
            <a:r>
              <a:rPr lang="en-US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 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Главы</a:t>
            </a:r>
            <a:endParaRPr lang="ru-RU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Во-первых, нормативная основа регулирования образования в Российской Федерации, в требуемых результатах образовательного процесса в виде компетенций, таких как умение анализировать и отбирать информацию, самостоятельно определять цели обучения и организовывать свою деятельность, практически подталкивают педагога к применению проектного метода. В частности, преимущества использования метода проектов отчетливо видно в социально-гуманитарных дисциплинах, таких как история. </a:t>
            </a:r>
          </a:p>
        </p:txBody>
      </p:sp>
    </p:spTree>
    <p:extLst>
      <p:ext uri="{BB962C8B-B14F-4D97-AF65-F5344CB8AC3E}">
        <p14:creationId xmlns:p14="http://schemas.microsoft.com/office/powerpoint/2010/main" val="406221102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Ключевые положения </a:t>
            </a:r>
            <a:r>
              <a:rPr lang="en-US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 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Главы</a:t>
            </a:r>
            <a:endParaRPr lang="ru-RU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Во-вторых, 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кажущаяся потеря </a:t>
            </a:r>
            <a:r>
              <a:rPr lang="ru-RU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инновационности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 эффективности проектного метода во многом вызвана масштабами и частотой применения, при этом чаще всего используются либо какие-то отдельные элементы метода, либо, зачастую, лишь внешняя форма. На выходе педагог имеет обычную реферативную или самостоятельную работу, что нивелирует большую часть позитивных эффектов данной методике. При должно разработке метода проектной 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деятельности 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соответствие с теоретической основой и методическими особенности, применение его на 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уроках истории по-прежнему является 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актуальным 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востребованным.  </a:t>
            </a:r>
            <a:endParaRPr lang="ru-RU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9444407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376</TotalTime>
  <Words>1555</Words>
  <Application>Microsoft Office PowerPoint</Application>
  <PresentationFormat>Широкоэкранный</PresentationFormat>
  <Paragraphs>107</Paragraphs>
  <Slides>22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2</vt:i4>
      </vt:variant>
      <vt:variant>
        <vt:lpstr>Заголовки слайдов</vt:lpstr>
      </vt:variant>
      <vt:variant>
        <vt:i4>22</vt:i4>
      </vt:variant>
    </vt:vector>
  </HeadingPairs>
  <TitlesOfParts>
    <vt:vector size="28" baseType="lpstr">
      <vt:lpstr>Arial</vt:lpstr>
      <vt:lpstr>Calibri</vt:lpstr>
      <vt:lpstr>Calibri Light</vt:lpstr>
      <vt:lpstr>Times New Roman</vt:lpstr>
      <vt:lpstr>Тема Office</vt:lpstr>
      <vt:lpstr>1_Тема Office</vt:lpstr>
      <vt:lpstr> Семыкин Евгений Иванович  ВЫПУСКНАЯ КВАЛИФИКАЦИОННАЯ РАБОТА Тема: Изучение темы “Политическая ссылка в ХХ веке в Красноярском крае”, как основа проектной деятельности обучающихся 9-10 классов. Научный руководитель: к.и.н., доцент кафедры отечественной истории, Ясенецкая Елена Петровна</vt:lpstr>
      <vt:lpstr>Актуальность</vt:lpstr>
      <vt:lpstr>Объект, предмет, цель</vt:lpstr>
      <vt:lpstr>Задачи </vt:lpstr>
      <vt:lpstr>Новизна и практическая значимость</vt:lpstr>
      <vt:lpstr>     1.1 Нормативно-правовые основы регулирования современного школьного образования в РФ </vt:lpstr>
      <vt:lpstr>Презентация PowerPoint</vt:lpstr>
      <vt:lpstr>Ключевые положения I Главы</vt:lpstr>
      <vt:lpstr>Ключевые положения I Главы</vt:lpstr>
      <vt:lpstr>Ключевые положения I Главы</vt:lpstr>
      <vt:lpstr>2.1 Тема политической ссылки по национальному признаку в школьных учебниках истории.</vt:lpstr>
      <vt:lpstr>2.2 Сравнительный анализ метода проектной деятельности с другими типами организации изучения темы политической ссылки в Красноярский край в ХХ веке</vt:lpstr>
      <vt:lpstr>Ключевые положения II Главы</vt:lpstr>
      <vt:lpstr>Ключевые положения II Главы</vt:lpstr>
      <vt:lpstr>Ключевые положения II Главы</vt:lpstr>
      <vt:lpstr>3.1 Процесс и результаты апробации применения метода проектной деятельности при изучении темы политической ссылки в Красноярский край в ХХ веке.</vt:lpstr>
      <vt:lpstr>3.2 Примерный план проекта по теме политическая ссылка в Красноярский край в ХХ веке, с учетом выявленных методических особенностей. </vt:lpstr>
      <vt:lpstr>Ключевые положения III Главы</vt:lpstr>
      <vt:lpstr>Общие заключительные положения</vt:lpstr>
      <vt:lpstr>Общие заключительные положения</vt:lpstr>
      <vt:lpstr>Общие заключительные положения</vt:lpstr>
      <vt:lpstr>Общие заключительные положения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Изучение темы политической ссылки 20 века в Красноярском крае, как основа проектной деятельности обучающихся 9-10 классов</dc:title>
  <dc:creator>Евгений Семыкин</dc:creator>
  <cp:lastModifiedBy>Евгений Семыкин</cp:lastModifiedBy>
  <cp:revision>34</cp:revision>
  <dcterms:created xsi:type="dcterms:W3CDTF">2020-05-02T05:13:16Z</dcterms:created>
  <dcterms:modified xsi:type="dcterms:W3CDTF">2020-06-30T10:01:39Z</dcterms:modified>
</cp:coreProperties>
</file>