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3" r:id="rId1"/>
  </p:sldMasterIdLst>
  <p:sldIdLst>
    <p:sldId id="256" r:id="rId2"/>
    <p:sldId id="267" r:id="rId3"/>
    <p:sldId id="260" r:id="rId4"/>
    <p:sldId id="261" r:id="rId5"/>
    <p:sldId id="262" r:id="rId6"/>
    <p:sldId id="265" r:id="rId7"/>
    <p:sldId id="266" r:id="rId8"/>
    <p:sldId id="269" r:id="rId9"/>
    <p:sldId id="270" r:id="rId10"/>
    <p:sldId id="271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1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smtClean="0"/>
              <a:pPr/>
              <a:t>6/22/20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458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182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470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29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50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297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pPr/>
              <a:t>6/22/20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208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536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064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478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6/22/20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51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6/22/20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18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ACD5FB-8603-A845-A911-70495173FB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9237" y="3429000"/>
            <a:ext cx="8679915" cy="1748729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bg1"/>
                </a:solidFill>
              </a:rPr>
              <a:t>«Поликультурное образовательное пространство школы как среда социализации и адаптации школьников»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A43B7A-118F-A64F-AD2F-7D113B95CDFC}"/>
              </a:ext>
            </a:extLst>
          </p:cNvPr>
          <p:cNvSpPr txBox="1"/>
          <p:nvPr/>
        </p:nvSpPr>
        <p:spPr>
          <a:xfrm>
            <a:off x="1645444" y="1472537"/>
            <a:ext cx="890111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solidFill>
                  <a:schemeClr val="bg1"/>
                </a:solidFill>
              </a:rPr>
              <a:t>МИНИСТЕРСТВО ПРОСВЕЩЕНИЯ РФ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 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федеральное государственное бюджетное образовательное учреждение высшего образования КРАСНОЯРСКИЙ ГОСУДАРСТВЕННЫЙ ПЕДАГОГИЧЕСКИЙ УНИВЕРСИТЕТ им. В.П. АСТАФЬЕВА</a:t>
            </a:r>
          </a:p>
          <a:p>
            <a:pPr algn="ctr"/>
            <a:r>
              <a:rPr lang="ru-RU" sz="1600" dirty="0">
                <a:solidFill>
                  <a:schemeClr val="bg1"/>
                </a:solidFill>
              </a:rPr>
              <a:t>(КГПУ им. В.П. Астафьева)</a:t>
            </a:r>
          </a:p>
          <a:p>
            <a:pPr algn="ctr"/>
            <a:endParaRPr lang="ru-RU" sz="1200" dirty="0">
              <a:solidFill>
                <a:schemeClr val="bg1"/>
              </a:solidFill>
            </a:endParaRPr>
          </a:p>
          <a:p>
            <a:pPr algn="ctr"/>
            <a:r>
              <a:rPr lang="ru-RU" sz="1200" dirty="0">
                <a:solidFill>
                  <a:schemeClr val="bg1"/>
                </a:solidFill>
              </a:rPr>
              <a:t> </a:t>
            </a:r>
          </a:p>
          <a:p>
            <a:pPr algn="ctr"/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459059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AD64D8-9519-C241-9B59-C33C1DD42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/>
              <a:t>Знаете ли вы ребят другой национальности вне школы (во дворе, на секциях и кружках) ?</a:t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B3A7200-66B4-6844-AE19-CC66716285F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11423" y="1723697"/>
            <a:ext cx="7124847" cy="2993332"/>
          </a:xfr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233E772F-9FF3-B942-843E-529F0C1B6D59}"/>
              </a:ext>
            </a:extLst>
          </p:cNvPr>
          <p:cNvCxnSpPr/>
          <p:nvPr/>
        </p:nvCxnSpPr>
        <p:spPr>
          <a:xfrm>
            <a:off x="4811423" y="4717029"/>
            <a:ext cx="712484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90155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1B6E0C-30E5-8E41-98CE-F38CE519D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Дружите ли вы с ними?</a:t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D27D3CAB-5DA9-FC45-86F7-A3293ECB1E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18100" y="1671145"/>
            <a:ext cx="6839252" cy="3247785"/>
          </a:xfrm>
        </p:spPr>
      </p:pic>
    </p:spTree>
    <p:extLst>
      <p:ext uri="{BB962C8B-B14F-4D97-AF65-F5344CB8AC3E}">
        <p14:creationId xmlns:p14="http://schemas.microsoft.com/office/powerpoint/2010/main" val="34734379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54B8DF3-7E6F-B146-BF0C-9912D2683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Спасибо за внимание!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42CA9A-F646-EC4A-AC7F-F23CE969BF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1103" y="4729654"/>
            <a:ext cx="5199217" cy="1322153"/>
          </a:xfrm>
        </p:spPr>
        <p:txBody>
          <a:bodyPr/>
          <a:lstStyle/>
          <a:p>
            <a:pPr algn="r"/>
            <a:r>
              <a:rPr lang="ru-RU" dirty="0"/>
              <a:t>Руководитель канд. </a:t>
            </a:r>
            <a:r>
              <a:rPr lang="ru-RU" dirty="0" err="1"/>
              <a:t>филол</a:t>
            </a:r>
            <a:r>
              <a:rPr lang="ru-RU" dirty="0"/>
              <a:t>. наук, доцент, </a:t>
            </a:r>
            <a:r>
              <a:rPr lang="ru-RU" dirty="0" err="1"/>
              <a:t>Кофман</a:t>
            </a:r>
            <a:r>
              <a:rPr lang="ru-RU" dirty="0"/>
              <a:t> Е.П. </a:t>
            </a:r>
          </a:p>
          <a:p>
            <a:pPr algn="r"/>
            <a:r>
              <a:rPr lang="ru-RU" dirty="0"/>
              <a:t>Обучающийся </a:t>
            </a:r>
            <a:r>
              <a:rPr lang="ru-RU" dirty="0" err="1"/>
              <a:t>Своевский</a:t>
            </a:r>
            <a:r>
              <a:rPr lang="ru-RU" dirty="0"/>
              <a:t> А.А.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561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CC0F6-0ACA-BD44-9D9E-0604F264C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0" y="2507088"/>
            <a:ext cx="3498979" cy="2456442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chemeClr val="bg1">
                    <a:lumMod val="95000"/>
                  </a:schemeClr>
                </a:solidFill>
              </a:rPr>
              <a:t>Студент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ru-RU" sz="2400" dirty="0" err="1">
                <a:solidFill>
                  <a:schemeClr val="bg1">
                    <a:lumMod val="95000"/>
                  </a:schemeClr>
                </a:solidFill>
              </a:rPr>
              <a:t>Своевский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 Александр Алексеевич </a:t>
            </a:r>
            <a:br>
              <a:rPr lang="en-US" sz="24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группа </a:t>
            </a:r>
            <a:br>
              <a:rPr lang="en-US" sz="24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НО-Б15Б-01   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sz="2400" b="1" dirty="0">
                <a:solidFill>
                  <a:schemeClr val="bg1">
                    <a:lumMod val="95000"/>
                  </a:schemeClr>
                </a:solidFill>
              </a:rPr>
              <a:t>Научный руководитель:</a:t>
            </a:r>
            <a:br>
              <a:rPr lang="ru-RU" sz="2400" dirty="0">
                <a:solidFill>
                  <a:schemeClr val="bg1">
                    <a:lumMod val="95000"/>
                  </a:schemeClr>
                </a:solidFill>
              </a:rPr>
            </a:br>
            <a:r>
              <a:rPr lang="ru-RU" sz="2400" dirty="0" err="1">
                <a:solidFill>
                  <a:schemeClr val="bg1">
                    <a:lumMod val="95000"/>
                  </a:schemeClr>
                </a:solidFill>
              </a:rPr>
              <a:t>Кофман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 Е.П., канд. фил. наук, доцент</a:t>
            </a:r>
            <a:br>
              <a:rPr lang="ru-RU" sz="2400" dirty="0">
                <a:solidFill>
                  <a:schemeClr val="tx1"/>
                </a:solidFill>
              </a:rPr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6464B2-5176-5C4C-87E3-31F8AFB69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/>
                <a:cs typeface="Times New Roman"/>
              </a:rPr>
              <a:t>Направление подготовки 44.03.0</a:t>
            </a:r>
            <a:r>
              <a:rPr lang="en-US" dirty="0">
                <a:latin typeface="Times New Roman"/>
                <a:cs typeface="Times New Roman"/>
              </a:rPr>
              <a:t>5</a:t>
            </a:r>
            <a:r>
              <a:rPr lang="ru-RU" dirty="0">
                <a:latin typeface="Times New Roman"/>
                <a:cs typeface="Times New Roman"/>
              </a:rPr>
              <a:t> - педагогическое образование</a:t>
            </a:r>
            <a:r>
              <a:rPr lang="en-US" dirty="0">
                <a:latin typeface="Times New Roman"/>
                <a:cs typeface="Times New Roman"/>
              </a:rPr>
              <a:t> (</a:t>
            </a:r>
            <a:r>
              <a:rPr lang="ru-RU" dirty="0">
                <a:latin typeface="Times New Roman"/>
                <a:cs typeface="Times New Roman"/>
              </a:rPr>
              <a:t>с двумя профилями подготовки)</a:t>
            </a:r>
            <a:br>
              <a:rPr lang="ru-RU" dirty="0">
                <a:latin typeface="Times New Roman"/>
                <a:cs typeface="Times New Roman"/>
              </a:rPr>
            </a:br>
            <a:r>
              <a:rPr lang="ru-RU" dirty="0">
                <a:latin typeface="Times New Roman"/>
                <a:cs typeface="Times New Roman"/>
              </a:rPr>
              <a:t>Направленность/профиль - иностранный язык и иностранный язык (английский язык и немецкий язык</a:t>
            </a:r>
            <a:r>
              <a:rPr lang="ru-RU" sz="2000" dirty="0">
                <a:latin typeface="Times New Roman"/>
                <a:cs typeface="Times New Roman"/>
              </a:rPr>
              <a:t>)</a:t>
            </a:r>
            <a:endParaRPr lang="ru-RU" sz="2000" dirty="0"/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F6A4A40-1241-954B-9811-B6D09443D853}"/>
              </a:ext>
            </a:extLst>
          </p:cNvPr>
          <p:cNvSpPr txBox="1"/>
          <p:nvPr/>
        </p:nvSpPr>
        <p:spPr>
          <a:xfrm>
            <a:off x="974110" y="1743075"/>
            <a:ext cx="3316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>
                <a:solidFill>
                  <a:schemeClr val="bg1">
                    <a:lumMod val="95000"/>
                  </a:schemeClr>
                </a:solidFill>
              </a:rPr>
              <a:t>Филологический факультет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027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FB9556-CC4F-A345-9B0B-A16AB6344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64963"/>
          </a:xfrm>
        </p:spPr>
        <p:txBody>
          <a:bodyPr>
            <a:normAutofit fontScale="90000"/>
          </a:bodyPr>
          <a:lstStyle/>
          <a:p>
            <a:r>
              <a:rPr lang="ru-RU" dirty="0"/>
              <a:t>Объект</a:t>
            </a:r>
            <a:br>
              <a:rPr lang="ru-RU" dirty="0"/>
            </a:br>
            <a:r>
              <a:rPr lang="ru-RU" dirty="0"/>
              <a:t> и </a:t>
            </a:r>
            <a:br>
              <a:rPr lang="ru-RU" dirty="0"/>
            </a:br>
            <a:r>
              <a:rPr lang="ru-RU" dirty="0"/>
              <a:t>Предмет исследования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0EEE000-E76A-B246-978A-48273E5E64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7763" y="228600"/>
            <a:ext cx="6442557" cy="5823208"/>
          </a:xfrm>
        </p:spPr>
        <p:txBody>
          <a:bodyPr/>
          <a:lstStyle/>
          <a:p>
            <a:r>
              <a:rPr lang="ru-RU" sz="2000" b="1" dirty="0"/>
              <a:t>Объектом</a:t>
            </a:r>
            <a:r>
              <a:rPr lang="ru-RU" sz="2000" dirty="0"/>
              <a:t> исследования выбран процесс социализации и адаптации учащихся в поликультурном образовательном пространстве.</a:t>
            </a:r>
          </a:p>
          <a:p>
            <a:endParaRPr lang="ru-RU" sz="2000" dirty="0"/>
          </a:p>
          <a:p>
            <a:r>
              <a:rPr lang="ru-RU" sz="2000" b="1" dirty="0"/>
              <a:t>Предметом </a:t>
            </a:r>
            <a:r>
              <a:rPr lang="ru-RU" sz="2000" dirty="0"/>
              <a:t>исследования является общеобразовательная школа как среда социализации и адаптации.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141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D1EA9E-52F4-0D44-AE3C-224F1DC87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1680" y="3000375"/>
            <a:ext cx="3595930" cy="1677404"/>
          </a:xfrm>
        </p:spPr>
        <p:txBody>
          <a:bodyPr>
            <a:normAutofit fontScale="90000"/>
          </a:bodyPr>
          <a:lstStyle/>
          <a:p>
            <a:r>
              <a:rPr lang="ru-RU" dirty="0"/>
              <a:t>исследование школы как среды социализации и адаптации учащихся.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939F44-0E0F-FB49-B6AE-6F8A68429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1214766"/>
            <a:ext cx="6281873" cy="524862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1) Изучить и проанализировать психолого-педагогическую и методическую литературу по теме исследования; </a:t>
            </a:r>
          </a:p>
          <a:p>
            <a:r>
              <a:rPr lang="ru-RU" dirty="0"/>
              <a:t>2) Выявить проблемные моменты процессов социализации и адаптации в российской поликультурной образовательно среде и за рубежом;</a:t>
            </a:r>
          </a:p>
          <a:p>
            <a:r>
              <a:rPr lang="ru-RU" dirty="0"/>
              <a:t>3) Выявить тенденции развития процессов социализации и адаптации мигрантов в России и за рубежом;</a:t>
            </a:r>
          </a:p>
          <a:p>
            <a:r>
              <a:rPr lang="ru-RU" dirty="0"/>
              <a:t>4) Проанализировать деятельность, направленную на социализацию и адаптацию мигрантов, обучающихся в одной из красноярских школ;</a:t>
            </a:r>
          </a:p>
          <a:p>
            <a:r>
              <a:rPr lang="ru-RU" dirty="0"/>
              <a:t>5) Определить текущие проблемы и тенденции развития российского образования в поликультурной среде.</a:t>
            </a:r>
          </a:p>
          <a:p>
            <a:endParaRPr lang="ru-R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E8E282-0E85-A048-ACBD-8AF9488A04CC}"/>
              </a:ext>
            </a:extLst>
          </p:cNvPr>
          <p:cNvSpPr txBox="1"/>
          <p:nvPr/>
        </p:nvSpPr>
        <p:spPr>
          <a:xfrm>
            <a:off x="791680" y="1743075"/>
            <a:ext cx="3595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bg1">
                    <a:lumMod val="95000"/>
                  </a:schemeClr>
                </a:solidFill>
              </a:rPr>
              <a:t>Цель работы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1988B80-8853-9D41-B13F-3F1894826171}"/>
              </a:ext>
            </a:extLst>
          </p:cNvPr>
          <p:cNvSpPr txBox="1"/>
          <p:nvPr/>
        </p:nvSpPr>
        <p:spPr>
          <a:xfrm>
            <a:off x="7952632" y="291436"/>
            <a:ext cx="3081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ru-RU" b="1" dirty="0"/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BD39DD-1807-F14F-8D72-25A330384411}"/>
              </a:ext>
            </a:extLst>
          </p:cNvPr>
          <p:cNvSpPr txBox="1"/>
          <p:nvPr/>
        </p:nvSpPr>
        <p:spPr>
          <a:xfrm>
            <a:off x="7494622" y="522269"/>
            <a:ext cx="916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Задачи</a:t>
            </a:r>
          </a:p>
        </p:txBody>
      </p:sp>
    </p:spTree>
    <p:extLst>
      <p:ext uri="{BB962C8B-B14F-4D97-AF65-F5344CB8AC3E}">
        <p14:creationId xmlns:p14="http://schemas.microsoft.com/office/powerpoint/2010/main" val="3689437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BBD62F-D84A-9043-B43C-4D2B305F2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Для решения поставленных задач использован комплекс теоретических и эмпирических </a:t>
            </a:r>
            <a:r>
              <a:rPr lang="ru-RU" sz="2400" b="1" dirty="0"/>
              <a:t>методов</a:t>
            </a:r>
            <a:r>
              <a:rPr lang="ru-RU" sz="2400" dirty="0"/>
              <a:t> исследования. 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66B9C7-0783-3840-9650-499E15363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1. Теоретические: </a:t>
            </a:r>
          </a:p>
          <a:p>
            <a:r>
              <a:rPr lang="ru-RU" dirty="0"/>
              <a:t>Анализ методической литературы; </a:t>
            </a:r>
          </a:p>
          <a:p>
            <a:r>
              <a:rPr lang="ru-RU" dirty="0"/>
              <a:t> Анализ психолого-педагогической литературы. </a:t>
            </a:r>
          </a:p>
          <a:p>
            <a:pPr marL="0" indent="0">
              <a:buNone/>
            </a:pPr>
            <a:r>
              <a:rPr lang="ru-RU" b="1" dirty="0"/>
              <a:t>2. Эмпирические: </a:t>
            </a:r>
          </a:p>
          <a:p>
            <a:r>
              <a:rPr lang="ru-RU" dirty="0"/>
              <a:t> Наблюдение; </a:t>
            </a:r>
          </a:p>
          <a:p>
            <a:r>
              <a:rPr lang="ru-RU" dirty="0"/>
              <a:t> Сбор информации.</a:t>
            </a:r>
          </a:p>
          <a:p>
            <a:pPr marL="0" indent="0">
              <a:buNone/>
            </a:pPr>
            <a:r>
              <a:rPr lang="ru-RU" b="1" dirty="0"/>
              <a:t>3. Интерпретационные: </a:t>
            </a:r>
          </a:p>
          <a:p>
            <a:r>
              <a:rPr lang="ru-RU" dirty="0"/>
              <a:t>Качественная и количественная обработка эмпирических данных.       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879C70-A336-DA48-A281-9FB8C2E249EB}"/>
              </a:ext>
            </a:extLst>
          </p:cNvPr>
          <p:cNvSpPr txBox="1"/>
          <p:nvPr/>
        </p:nvSpPr>
        <p:spPr>
          <a:xfrm>
            <a:off x="791680" y="1728788"/>
            <a:ext cx="3595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>
                    <a:lumMod val="95000"/>
                  </a:schemeClr>
                </a:solidFill>
              </a:rPr>
              <a:t>Методы исследования </a:t>
            </a:r>
          </a:p>
        </p:txBody>
      </p:sp>
    </p:spTree>
    <p:extLst>
      <p:ext uri="{BB962C8B-B14F-4D97-AF65-F5344CB8AC3E}">
        <p14:creationId xmlns:p14="http://schemas.microsoft.com/office/powerpoint/2010/main" val="746790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83BA6E-911D-0145-9A80-58F2265B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Теоретические основы изучения социализации и адаптации школьников в поликультурном пространстве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2EA59D4-E088-B74C-BB36-0C12CE8A2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В первой главе рассматриваются основные научные труды психологов, методистов и педагогов, посвящённые вопросам изучения поликультурного образовательного пространства школы как среды социализации и адаптации школьников. 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DC6F0E-13E8-704B-BE7E-874BBD5BC9EA}"/>
              </a:ext>
            </a:extLst>
          </p:cNvPr>
          <p:cNvSpPr txBox="1"/>
          <p:nvPr/>
        </p:nvSpPr>
        <p:spPr>
          <a:xfrm>
            <a:off x="791680" y="1743076"/>
            <a:ext cx="35959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>
                    <a:lumMod val="95000"/>
                  </a:schemeClr>
                </a:solidFill>
              </a:rPr>
              <a:t>Глава 1</a:t>
            </a:r>
            <a:endParaRPr lang="ru-RU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1453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BC220-920D-2B4D-BAAA-DEC2E93453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Особенности обучения и воспитания мигрантов в поликультурной образовательной среде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112BBA-8749-F74D-8E08-CDA92B99C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000" dirty="0"/>
              <a:t>Вторая глава связана с предоставлением анализа полученного теоретического материала. В данной главе рассматривается опыт российских школ в социализации и адаптации иностранных учащихся, а также была отдельно рассмотрена школа №16 им. Героя Советского Союза </a:t>
            </a:r>
            <a:r>
              <a:rPr lang="ru-RU" sz="2000" dirty="0" err="1"/>
              <a:t>М.Н.Цукановой</a:t>
            </a:r>
            <a:r>
              <a:rPr lang="ru-RU" sz="2000" dirty="0"/>
              <a:t> города Красноярска, в которой обучается 50% мигрантов.</a:t>
            </a:r>
          </a:p>
          <a:p>
            <a:endParaRPr lang="ru-RU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DE1C32-A2F2-A441-9163-799BBB301526}"/>
              </a:ext>
            </a:extLst>
          </p:cNvPr>
          <p:cNvSpPr txBox="1"/>
          <p:nvPr/>
        </p:nvSpPr>
        <p:spPr>
          <a:xfrm>
            <a:off x="888631" y="1743075"/>
            <a:ext cx="34989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bg1">
                    <a:lumMod val="95000"/>
                  </a:schemeClr>
                </a:solidFill>
              </a:rPr>
              <a:t>Глава 2</a:t>
            </a:r>
            <a:endParaRPr lang="ru-RU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704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AF902D-52F7-D24E-9E16-785AC6523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/>
              <a:t>Есть ли у вас в классе ребята другой национальности?</a:t>
            </a:r>
            <a:br>
              <a:rPr lang="ru-RU" dirty="0"/>
            </a:br>
            <a:endParaRPr lang="ru-RU" dirty="0"/>
          </a:p>
        </p:txBody>
      </p:sp>
      <p:pic>
        <p:nvPicPr>
          <p:cNvPr id="17" name="Объект 16">
            <a:extLst>
              <a:ext uri="{FF2B5EF4-FFF2-40B4-BE49-F238E27FC236}">
                <a16:creationId xmlns:a16="http://schemas.microsoft.com/office/drawing/2014/main" id="{39143B09-050A-E248-91EF-3247733A11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21934" y="1650125"/>
            <a:ext cx="7008953" cy="3376960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58C552-0E1C-4747-938D-880B1EDBCB25}"/>
              </a:ext>
            </a:extLst>
          </p:cNvPr>
          <p:cNvSpPr txBox="1"/>
          <p:nvPr/>
        </p:nvSpPr>
        <p:spPr>
          <a:xfrm>
            <a:off x="7917483" y="725214"/>
            <a:ext cx="817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Опрос</a:t>
            </a:r>
          </a:p>
        </p:txBody>
      </p:sp>
    </p:spTree>
    <p:extLst>
      <p:ext uri="{BB962C8B-B14F-4D97-AF65-F5344CB8AC3E}">
        <p14:creationId xmlns:p14="http://schemas.microsoft.com/office/powerpoint/2010/main" val="1133501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66056E-993C-3F40-B1E7-007640B98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Дружите ли вы с ними?</a:t>
            </a:r>
            <a:br>
              <a:rPr lang="ru-RU" dirty="0"/>
            </a:br>
            <a:endParaRPr lang="ru-RU" dirty="0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211A5B38-E1B7-9E49-AF2C-4B533CB97F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3809" y="1618592"/>
            <a:ext cx="7479734" cy="3384332"/>
          </a:xfrm>
        </p:spPr>
      </p:pic>
    </p:spTree>
    <p:extLst>
      <p:ext uri="{BB962C8B-B14F-4D97-AF65-F5344CB8AC3E}">
        <p14:creationId xmlns:p14="http://schemas.microsoft.com/office/powerpoint/2010/main" val="3816950965"/>
      </p:ext>
    </p:extLst>
  </p:cSld>
  <p:clrMapOvr>
    <a:masterClrMapping/>
  </p:clrMapOvr>
</p:sld>
</file>

<file path=ppt/theme/theme1.xml><?xml version="1.0" encoding="utf-8"?>
<a:theme xmlns:a="http://schemas.openxmlformats.org/drawingml/2006/main" name="Атлас">
  <a:themeElements>
    <a:clrScheme name="Атлас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Атлас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тлас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{DC1366B8-4BB5-4142-A3F6-C5E41C2F85F0}tf16401369</Template>
  <TotalTime>1026</TotalTime>
  <Words>451</Words>
  <Application>Microsoft Macintosh PowerPoint</Application>
  <PresentationFormat>Широкоэкранный</PresentationFormat>
  <Paragraphs>46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Calibri Light</vt:lpstr>
      <vt:lpstr>Rockwell</vt:lpstr>
      <vt:lpstr>Times New Roman</vt:lpstr>
      <vt:lpstr>Wingdings</vt:lpstr>
      <vt:lpstr>Атлас</vt:lpstr>
      <vt:lpstr>«Поликультурное образовательное пространство школы как среда социализации и адаптации школьников»</vt:lpstr>
      <vt:lpstr>Студент   Своевский Александр Алексеевич  группа  НО-Б15Б-01    Научный руководитель: Кофман Е.П., канд. фил. наук, доцент </vt:lpstr>
      <vt:lpstr>Объект  и  Предмет исследования</vt:lpstr>
      <vt:lpstr>исследование школы как среды социализации и адаптации учащихся. </vt:lpstr>
      <vt:lpstr>Для решения поставленных задач использован комплекс теоретических и эмпирических методов исследования.  </vt:lpstr>
      <vt:lpstr>Теоретические основы изучения социализации и адаптации школьников в поликультурном пространстве </vt:lpstr>
      <vt:lpstr>Особенности обучения и воспитания мигрантов в поликультурной образовательной среде</vt:lpstr>
      <vt:lpstr>Есть ли у вас в классе ребята другой национальности? </vt:lpstr>
      <vt:lpstr>Дружите ли вы с ними? </vt:lpstr>
      <vt:lpstr>Знаете ли вы ребят другой национальности вне школы (во дворе, на секциях и кружках) ? </vt:lpstr>
      <vt:lpstr>Дружите ли вы с ними? 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22</cp:revision>
  <dcterms:created xsi:type="dcterms:W3CDTF">2020-05-18T14:33:04Z</dcterms:created>
  <dcterms:modified xsi:type="dcterms:W3CDTF">2020-06-22T09:19:14Z</dcterms:modified>
</cp:coreProperties>
</file>