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charts/chart1.xml" ContentType="application/vnd.openxmlformats-officedocument.drawingml.chart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2.jpeg" ContentType="image/jpeg"/>
  <Override PartName="/ppt/media/image4.png" ContentType="image/png"/>
  <Override PartName="/ppt/media/image2.jpeg" ContentType="image/jpeg"/>
  <Override PartName="/ppt/media/image3.png" ContentType="image/png"/>
  <Override PartName="/ppt/media/image11.png" ContentType="image/png"/>
  <Override PartName="/ppt/media/image1.jpeg" ContentType="image/jpeg"/>
  <Override PartName="/ppt/media/image6.png" ContentType="image/png"/>
  <Override PartName="/ppt/media/image5.png" ContentType="image/png"/>
  <Override PartName="/ppt/media/image9.jpeg" ContentType="image/jpeg"/>
  <Override PartName="/ppt/media/image10.png" ContentType="image/png"/>
  <Override PartName="/ppt/media/image7.jpeg" ContentType="image/jpeg"/>
  <Override PartName="/ppt/media/image8.jpeg" ContentType="image/jpeg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layout>
        <c:manualLayout>
          <c:layoutTarget val="inner"/>
          <c:xMode val="edge"/>
          <c:yMode val="edge"/>
          <c:x val="0.0874655071494272"/>
          <c:y val="0.174736578023081"/>
          <c:w val="0.433606488836859"/>
          <c:h val="0.6461991971901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Не нравится действующая система
стимулирования;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"/>
                <c:pt idx="0">
                  <c:v>0.67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Не согласны с тем, что премиальные
бонусы выплачиваются крайне редко;</c:v>
                </c:pt>
              </c:strCache>
            </c:strRef>
          </c:tx>
          <c:spPr>
            <a:solidFill>
              <a:srgbClr val="c0504d"/>
            </a:solidFill>
            <a:ln>
              <a:noFill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"/>
                <c:pt idx="0">
                  <c:v>0.68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Указали на проблемы с обеспечением
компьютерной техникой, канцелярскими
принадлежностями;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1"/>
                <c:pt idx="0">
                  <c:v>0.41</c:v>
                </c:pt>
              </c:numCache>
            </c:numRef>
          </c:val>
        </c:ser>
        <c:ser>
          <c:idx val="3"/>
          <c:order val="3"/>
          <c:tx>
            <c:strRef>
              <c:f>label 3</c:f>
              <c:strCache>
                <c:ptCount val="1"/>
                <c:pt idx="0">
                  <c:v>Не устраивает то, что работодатель не
оплачивает переработку в сверх рабочее время.</c:v>
                </c:pt>
              </c:strCache>
            </c:strRef>
          </c:tx>
          <c:spPr>
            <a:solidFill>
              <a:srgbClr val="8064a2"/>
            </a:solidFill>
            <a:ln>
              <a:solidFill>
                <a:srgbClr val="4f81bd"/>
              </a:solidFill>
            </a:ln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3</c:f>
              <c:numCache>
                <c:formatCode>General</c:formatCode>
                <c:ptCount val="1"/>
                <c:pt idx="0">
                  <c:v>0.62</c:v>
                </c:pt>
              </c:numCache>
            </c:numRef>
          </c:val>
        </c:ser>
        <c:gapWidth val="272"/>
        <c:overlap val="-25"/>
        <c:axId val="11837902"/>
        <c:axId val="52928063"/>
      </c:barChart>
      <c:catAx>
        <c:axId val="11837902"/>
        <c:scaling>
          <c:orientation val="minMax"/>
        </c:scaling>
        <c:delete val="1"/>
        <c:axPos val="b"/>
        <c:numFmt formatCode="DD/MM/YYYY" sourceLinked="1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p>
            <a:pPr>
              <a:defRPr b="0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defRPr>
            </a:pPr>
          </a:p>
        </c:txPr>
        <c:crossAx val="52928063"/>
        <c:crosses val="autoZero"/>
        <c:auto val="1"/>
        <c:lblAlgn val="ctr"/>
        <c:lblOffset val="100"/>
      </c:catAx>
      <c:valAx>
        <c:axId val="52928063"/>
        <c:scaling>
          <c:orientation val="minMax"/>
        </c:scaling>
        <c:delete val="0"/>
        <c:axPos val="l"/>
        <c:majorGridlines>
          <c:spPr>
            <a:ln w="9360">
              <a:solidFill>
                <a:srgbClr val="878787"/>
              </a:solidFill>
              <a:round/>
            </a:ln>
          </c:spPr>
        </c:majorGridlines>
        <c:numFmt formatCode="0%" sourceLinked="0"/>
        <c:majorTickMark val="out"/>
        <c:minorTickMark val="none"/>
        <c:tickLblPos val="nextTo"/>
        <c:spPr>
          <a:ln w="9360">
            <a:solidFill>
              <a:srgbClr val="878787"/>
            </a:solidFill>
            <a:round/>
          </a:ln>
        </c:spPr>
        <c:txPr>
          <a:bodyPr/>
          <a:p>
            <a:pPr>
              <a:defRPr b="0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defRPr>
            </a:pPr>
          </a:p>
        </c:txPr>
        <c:crossAx val="11837902"/>
        <c:crosses val="autoZero"/>
        <c:crossBetween val="midCat"/>
      </c:valAx>
      <c:spPr>
        <a:solidFill>
          <a:srgbClr val="ffffff"/>
        </a:solidFill>
        <a:ln>
          <a:noFill/>
        </a:ln>
      </c:spPr>
    </c:plotArea>
    <c:legend>
      <c:legendPos val="r"/>
      <c:layout>
        <c:manualLayout>
          <c:xMode val="edge"/>
          <c:yMode val="edge"/>
          <c:x val="0.522577404594337"/>
          <c:y val="0.0836663138684542"/>
        </c:manualLayout>
      </c:layout>
      <c:overlay val="0"/>
      <c:spPr>
        <a:noFill/>
        <a:ln>
          <a:noFill/>
        </a:ln>
      </c:spPr>
    </c:legend>
    <c:plotVisOnly val="1"/>
    <c:dispBlanksAs val="gap"/>
  </c:chart>
  <c:spPr>
    <a:noFill/>
    <a:ln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1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2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83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4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ru-RU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<Relationship Id="rId10" Type="http://schemas.openxmlformats.org/officeDocument/2006/relationships/slideLayout" Target="../slideLayouts/slideLayout5.xml"/><Relationship Id="rId11" Type="http://schemas.openxmlformats.org/officeDocument/2006/relationships/slideLayout" Target="../slideLayouts/slideLayout6.xml"/><Relationship Id="rId12" Type="http://schemas.openxmlformats.org/officeDocument/2006/relationships/slideLayout" Target="../slideLayouts/slideLayout7.xml"/><Relationship Id="rId13" Type="http://schemas.openxmlformats.org/officeDocument/2006/relationships/slideLayout" Target="../slideLayouts/slideLayout8.xml"/><Relationship Id="rId14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0.xml"/><Relationship Id="rId16" Type="http://schemas.openxmlformats.org/officeDocument/2006/relationships/slideLayout" Target="../slideLayouts/slideLayout11.xml"/><Relationship Id="rId17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Relationship Id="rId9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1408320" y="431280"/>
            <a:ext cx="7424640" cy="56952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3831480" y="736200"/>
            <a:ext cx="2576880" cy="569520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1148760" y="1884960"/>
            <a:ext cx="6845760" cy="1305360"/>
          </a:xfrm>
          <a:prstGeom prst="rect">
            <a:avLst/>
          </a:prstGeom>
        </p:spPr>
        <p:txBody>
          <a:bodyPr lIns="0" rIns="0" tIns="0" bIns="0"/>
          <a:p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200" y="1577520"/>
            <a:ext cx="8229240" cy="45259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b2b2b2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18.6.20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0B073F60-A819-45A7-87FF-FA9244975A46}" type="slidenum">
              <a:rPr b="0" lang="ru-RU" sz="1800" spc="-1" strike="noStrike">
                <a:solidFill>
                  <a:srgbClr val="b2b2b2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  <p:sldLayoutId id="2147483660" r:id="rId17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 hidden="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2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CustomShape 3"/>
          <p:cNvSpPr/>
          <p:nvPr/>
        </p:nvSpPr>
        <p:spPr>
          <a:xfrm>
            <a:off x="0" y="0"/>
            <a:ext cx="1450440" cy="145044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PlaceHolder 4"/>
          <p:cNvSpPr>
            <a:spLocks noGrp="1"/>
          </p:cNvSpPr>
          <p:nvPr>
            <p:ph type="ftr"/>
          </p:nvPr>
        </p:nvSpPr>
        <p:spPr>
          <a:xfrm>
            <a:off x="3108960" y="6378120"/>
            <a:ext cx="2925720" cy="342720"/>
          </a:xfrm>
          <a:prstGeom prst="rect">
            <a:avLst/>
          </a:prstGeom>
        </p:spPr>
        <p:txBody>
          <a:bodyPr lIns="0" rIns="0" tIns="0" bIns="0"/>
          <a:p>
            <a:endParaRPr b="0" lang="ru-RU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dt"/>
          </p:nvPr>
        </p:nvSpPr>
        <p:spPr>
          <a:xfrm>
            <a:off x="457200" y="6378120"/>
            <a:ext cx="2102760" cy="342720"/>
          </a:xfrm>
          <a:prstGeom prst="rect">
            <a:avLst/>
          </a:prstGeom>
        </p:spPr>
        <p:txBody>
          <a:bodyPr lIns="0" rIns="0" tIns="0" bIns="0"/>
          <a:p>
            <a:pPr>
              <a:lnSpc>
                <a:spcPct val="100000"/>
              </a:lnSpc>
            </a:pPr>
            <a:r>
              <a:rPr b="0" lang="ru-RU" sz="1800" spc="-1" strike="noStrike">
                <a:solidFill>
                  <a:srgbClr val="b2b2b2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18.6.20</a:t>
            </a:r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sldNum"/>
          </p:nvPr>
        </p:nvSpPr>
        <p:spPr>
          <a:xfrm>
            <a:off x="6583680" y="6378120"/>
            <a:ext cx="2102760" cy="342720"/>
          </a:xfrm>
          <a:prstGeom prst="rect">
            <a:avLst/>
          </a:prstGeom>
        </p:spPr>
        <p:txBody>
          <a:bodyPr lIns="0" rIns="0" tIns="0" bIns="0"/>
          <a:p>
            <a:pPr algn="r">
              <a:lnSpc>
                <a:spcPct val="100000"/>
              </a:lnSpc>
            </a:pPr>
            <a:fld id="{4CC7B686-F0EC-49FE-99DB-19A641981128}" type="slidenum">
              <a:rPr b="0" lang="ru-RU" sz="1800" spc="-1" strike="noStrike">
                <a:solidFill>
                  <a:srgbClr val="b2b2b2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текста заголовка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1558080" y="484200"/>
            <a:ext cx="7058160" cy="623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3320" bIns="0"/>
          <a:p>
            <a:pPr marL="2436480" indent="-2423520">
              <a:lnSpc>
                <a:spcPct val="100000"/>
              </a:lnSpc>
            </a:pPr>
            <a:r>
              <a:rPr b="1" lang="ru-RU" sz="2000" spc="-9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Красноярский </a:t>
            </a:r>
            <a:r>
              <a:rPr b="1" lang="ru-RU" sz="2000" spc="-29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государственный </a:t>
            </a:r>
            <a:r>
              <a:rPr b="1" lang="ru-RU" sz="2000" spc="-9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педагогический </a:t>
            </a:r>
            <a:r>
              <a:rPr b="1" lang="ru-RU" sz="2000" spc="-4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университет  им. </a:t>
            </a:r>
            <a:r>
              <a:rPr b="1" lang="ru-RU" sz="2000" spc="-1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В.П.</a:t>
            </a:r>
            <a:r>
              <a:rPr b="1" lang="ru-RU" sz="2000" spc="-72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b="1" lang="ru-RU" sz="2000" spc="-4" strike="noStrike">
                <a:solidFill>
                  <a:srgbClr val="632523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Астафьева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838080" y="1600200"/>
            <a:ext cx="8004600" cy="1597320"/>
          </a:xfrm>
          <a:prstGeom prst="rect">
            <a:avLst/>
          </a:prstGeom>
          <a:noFill/>
          <a:ln>
            <a:noFill/>
          </a:ln>
        </p:spPr>
        <p:txBody>
          <a:bodyPr lIns="0" rIns="0" tIns="12240" bIns="0"/>
          <a:p>
            <a:pPr marL="254520"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ВЫПУСКНАЯ КВАЛИФИКАЦИОННАЯ РАБОТА </a:t>
            </a:r>
            <a:r>
              <a:rPr b="1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
</a:t>
            </a:r>
            <a:r>
              <a:rPr b="1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
</a:t>
            </a:r>
            <a:r>
              <a:rPr b="1" lang="ru-RU" sz="2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СОВЕРШЕНСТВОВАНИЕ СИСТЕМЫ СТИМУЛИРОВАНИЯ ПЕРСОНАЛА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CustomShape 3"/>
          <p:cNvSpPr/>
          <p:nvPr/>
        </p:nvSpPr>
        <p:spPr>
          <a:xfrm>
            <a:off x="838080" y="3276720"/>
            <a:ext cx="8534160" cy="339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/>
          <a:p>
            <a:pPr marL="12240"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Направление подготовки                  38.03.02. Менеджмент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240"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Направленность (профиль) образовательной программы менеджмент организации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240" algn="r">
              <a:lnSpc>
                <a:spcPct val="100000"/>
              </a:lnSpc>
            </a:pPr>
            <a:r>
              <a:rPr b="0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Выполнила: Раптанова Ирина Игоревна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240" algn="r">
              <a:lnSpc>
                <a:spcPct val="100000"/>
              </a:lnSpc>
            </a:pPr>
            <a:r>
              <a:rPr b="0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Научный руководитель: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240" algn="r">
              <a:lnSpc>
                <a:spcPct val="100000"/>
              </a:lnSpc>
            </a:pPr>
            <a:r>
              <a:rPr b="0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канд. экон. наук, доцент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240" algn="r">
              <a:lnSpc>
                <a:spcPct val="100000"/>
              </a:lnSpc>
            </a:pPr>
            <a:r>
              <a:rPr b="0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Полежаева Галина Тихоновна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240" algn="ctr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240" algn="ctr">
              <a:lnSpc>
                <a:spcPct val="100000"/>
              </a:lnSpc>
            </a:pPr>
            <a:r>
              <a:rPr b="0" lang="ru-RU" sz="2400" spc="-1" strike="noStrike">
                <a:solidFill>
                  <a:srgbClr val="953735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Красноярск 2020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CustomShape 4"/>
          <p:cNvSpPr/>
          <p:nvPr/>
        </p:nvSpPr>
        <p:spPr>
          <a:xfrm>
            <a:off x="0" y="0"/>
            <a:ext cx="1424520" cy="1447560"/>
          </a:xfrm>
          <a:prstGeom prst="rect">
            <a:avLst/>
          </a:prstGeom>
          <a:blipFill>
            <a:blip r:embed="rId1"/>
            <a:stretch>
              <a:fillRect/>
            </a:stretch>
          </a:blip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1717560" y="304920"/>
            <a:ext cx="6574320" cy="821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Недостатки системы стимулирования труда и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ru-RU" sz="24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направление по их устранению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37" name="Table 2"/>
          <p:cNvGraphicFramePr/>
          <p:nvPr/>
        </p:nvGraphicFramePr>
        <p:xfrm>
          <a:off x="228600" y="1600200"/>
          <a:ext cx="8534160" cy="5028840"/>
        </p:xfrm>
        <a:graphic>
          <a:graphicData uri="http://schemas.openxmlformats.org/drawingml/2006/table">
            <a:tbl>
              <a:tblPr/>
              <a:tblGrid>
                <a:gridCol w="2057400"/>
                <a:gridCol w="3809880"/>
                <a:gridCol w="2666880"/>
              </a:tblGrid>
              <a:tr h="53784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Недостаток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Рекомендации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Ожидаемый результат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67076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Фиксированная премия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Существующая  в компании система премирования не ставит размер оплаты труда в зависимость от непосредственной результативности работы персонала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Необходимо внести  изменения  в  существующую  систему  премирования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4749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Возможность учится, повышать квалификацию за счет организации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Осуществлять  регулярную  подготовку  специалистов,  направлять их  на курсы  повышения  квалификации,  на  конференции  по  обмену  опытом, проводимые  в  других организациях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Увеличение  эффективность деятельности персонала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345320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Плохо  развитое  моральное  стимулирование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Необходимо   разработать   систему   нематериального стимулирования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Удовлетворение труда  на должном  уровне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2041200" y="380880"/>
            <a:ext cx="635364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Результаты опроса сотрудников</a:t>
            </a:r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39" name="Диаграмма 7"/>
          <p:cNvGraphicFramePr/>
          <p:nvPr/>
        </p:nvGraphicFramePr>
        <p:xfrm>
          <a:off x="152280" y="1118160"/>
          <a:ext cx="8610120" cy="5739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1676520" y="380880"/>
            <a:ext cx="7009920" cy="1065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32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Методы решения проблем системы стимулирования труда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41" name="Table 2"/>
          <p:cNvGraphicFramePr/>
          <p:nvPr/>
        </p:nvGraphicFramePr>
        <p:xfrm>
          <a:off x="380880" y="1676520"/>
          <a:ext cx="8305560" cy="4800240"/>
        </p:xfrm>
        <a:graphic>
          <a:graphicData uri="http://schemas.openxmlformats.org/drawingml/2006/table">
            <a:tbl>
              <a:tblPr/>
              <a:tblGrid>
                <a:gridCol w="2415960"/>
                <a:gridCol w="2793600"/>
                <a:gridCol w="3096000"/>
              </a:tblGrid>
              <a:tr h="366120">
                <a:tc rowSpan="2"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Проблемы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Решения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4044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Что имеем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Что необходимо сделать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46340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Условия труда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 Непроветриваемое помещение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 Рабочее место мало оборудовано освещением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 Установить систему вентиляции - Оборудовать рабочие места профессиональным освещением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9147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Недостаточная заработная плата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Окладная часть удваивается, при выполнении плана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Премия, в размере 10 % от выполненной суммы сверх плана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91476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Территориальное расположение объекта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Используем городской транспорт и личные автомобили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Субсидирование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640440">
                <a:tc>
                  <a:txBody>
                    <a:bodyPr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Спецодежда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Ношение свободной формы одежды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Изготовить брендовую форму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1440" marR="9144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CustomShape 1"/>
          <p:cNvSpPr/>
          <p:nvPr/>
        </p:nvSpPr>
        <p:spPr>
          <a:xfrm>
            <a:off x="1676520" y="457200"/>
            <a:ext cx="700992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Эффект от внедрения предложенной системы стимулирования персонала: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CustomShape 2"/>
          <p:cNvSpPr/>
          <p:nvPr/>
        </p:nvSpPr>
        <p:spPr>
          <a:xfrm>
            <a:off x="533520" y="1828800"/>
            <a:ext cx="8305560" cy="478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Экономический эффект: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Общие затраты на мероприятия составят 740 тыс. руб.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Увеличение выручки на 364 тыс. руб.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От всей прибыли предприятия будет зависеть оплата труда;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Социальный эффект </a:t>
            </a:r>
            <a:r>
              <a:rPr b="0" lang="ru-RU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от предложенных мероприятий</a:t>
            </a: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: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Новый персонал поможет улучшить производительность организации в целом;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Решение этих проблем позволит организации не только стабильно работать, но и выйти на более высокий уровень получения прибыли.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ustomShape 1"/>
          <p:cNvSpPr/>
          <p:nvPr/>
        </p:nvSpPr>
        <p:spPr>
          <a:xfrm>
            <a:off x="2057400" y="1828800"/>
            <a:ext cx="4647960" cy="57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3200" spc="-1" strike="noStrike" u="sng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Благодарю за внимание!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457200" y="1600200"/>
            <a:ext cx="8152920" cy="4050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Основной задачей стимулирования труда является реализация интересов организации. Важную роль в согласовании интересов персонала и работодателей играет система стимулирования труда, от эффективности построения которой зависят результаты работы организации, а, следовательно, и размеры общего дохода — источника повышения, заработной платы и прибыли. Эффективность работы персонала зависит от правильно организованной системы стимулирования и разработке новых подходов.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CustomShape 2"/>
          <p:cNvSpPr/>
          <p:nvPr/>
        </p:nvSpPr>
        <p:spPr>
          <a:xfrm>
            <a:off x="3124080" y="304920"/>
            <a:ext cx="350496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4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Актуальность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533520" y="1828800"/>
            <a:ext cx="8305560" cy="3503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 u="sng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Цель исследования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– разработка рекомендаций по совершенствованию системы стимулирования персонала в организации ИП Полесовой В.В.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800" spc="-1" strike="noStrike" u="sng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Объект исследования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– ИП Полесовой В.В.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ru-RU" sz="2800" spc="-1" strike="noStrike" u="sng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Предмет исследования</a:t>
            </a: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– система стимулирования труда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523800" y="1752480"/>
            <a:ext cx="8076960" cy="3929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рассмотреть сущность и содержание системы стимулирования труда;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провести анализ методов оценки эффективности системы стимулирования персонала;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провести оценку эффективности системы стимулирования персонала ИП Полесовой В.В.;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4568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ru-RU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разработать рекомендации по повышению эффективности системы стимулирования персонала ИП Полесовой В.В.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3124080" y="352440"/>
            <a:ext cx="4495320" cy="699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4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Задачи работы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1752480" y="304920"/>
            <a:ext cx="685764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ru-RU" sz="2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Общая характеристика организации ИП Полесовой В.В.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CustomShape 2"/>
          <p:cNvSpPr/>
          <p:nvPr/>
        </p:nvSpPr>
        <p:spPr>
          <a:xfrm>
            <a:off x="457200" y="1523880"/>
            <a:ext cx="8305560" cy="4447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Основной вид деятельности ИП Полесовой В.В. - производство защитных масок для лица и униформы для мастеров бьюти индустрии.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Организация ИП Полесовой В.В. это: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4572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организация, которая является одной из первых в мире производителей защитных масок с нанесением логотипа;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4572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собственное производство, общей площадью 550 кв. м.;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4572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отдел розничной и оптовой торговли;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4572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собственный бренд «FSK» (Face Shop Krasnoyarsk);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4572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около 60-ти сотрудников;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4572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география поставок по всему миру;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85840" indent="457200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b="0" lang="ru-RU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разнообразный ассортимент и высокое качество товара. 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1752480" y="457200"/>
            <a:ext cx="7314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Организационная структура организации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4711320" y="3049920"/>
            <a:ext cx="3384000" cy="255600"/>
          </a:xfrm>
          <a:custGeom>
            <a:avLst/>
            <a:gdLst/>
            <a:ahLst/>
            <a:rect l="l" t="t" r="r" b="b"/>
            <a:pathLst>
              <a:path w="3384470" h="255896">
                <a:moveTo>
                  <a:pt x="0" y="0"/>
                </a:moveTo>
                <a:lnTo>
                  <a:pt x="0" y="111910"/>
                </a:lnTo>
                <a:lnTo>
                  <a:pt x="3384470" y="111910"/>
                </a:lnTo>
                <a:lnTo>
                  <a:pt x="3384470" y="255896"/>
                </a:lnTo>
              </a:path>
            </a:pathLst>
          </a:custGeom>
          <a:noFill/>
          <a:ln>
            <a:solidFill>
              <a:schemeClr val="dk1">
                <a:shade val="60000"/>
                <a:hueOff val="0"/>
                <a:satOff val="0"/>
                <a:lumOff val="0"/>
                <a:alphaOff val="0"/>
              </a:schemeClr>
            </a:solidFill>
            <a:round/>
          </a:ln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z="-110000"/>
        </p:spPr>
        <p:style>
          <a:lnRef idx="2"/>
          <a:fillRef idx="0"/>
          <a:effectRef idx="0"/>
          <a:fontRef idx="minor"/>
        </p:style>
      </p:sp>
      <p:sp>
        <p:nvSpPr>
          <p:cNvPr id="98" name="CustomShape 3"/>
          <p:cNvSpPr/>
          <p:nvPr/>
        </p:nvSpPr>
        <p:spPr>
          <a:xfrm>
            <a:off x="5687280" y="4365000"/>
            <a:ext cx="230040" cy="770400"/>
          </a:xfrm>
          <a:custGeom>
            <a:avLst/>
            <a:gdLst/>
            <a:ahLst/>
            <a:rect l="l" t="t" r="r" b="b"/>
            <a:pathLst>
              <a:path w="230253" h="770602">
                <a:moveTo>
                  <a:pt x="0" y="0"/>
                </a:moveTo>
                <a:lnTo>
                  <a:pt x="0" y="770602"/>
                </a:lnTo>
                <a:lnTo>
                  <a:pt x="230253" y="770602"/>
                </a:lnTo>
              </a:path>
            </a:pathLst>
          </a:custGeom>
          <a:noFill/>
          <a:ln>
            <a:solidFill>
              <a:schemeClr val="dk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z="-110000"/>
        </p:spPr>
        <p:style>
          <a:lnRef idx="2"/>
          <a:fillRef idx="0"/>
          <a:effectRef idx="0"/>
          <a:fontRef idx="minor"/>
        </p:style>
      </p:sp>
      <p:sp>
        <p:nvSpPr>
          <p:cNvPr id="99" name="CustomShape 4"/>
          <p:cNvSpPr/>
          <p:nvPr/>
        </p:nvSpPr>
        <p:spPr>
          <a:xfrm>
            <a:off x="4711320" y="3049920"/>
            <a:ext cx="1589760" cy="255600"/>
          </a:xfrm>
          <a:custGeom>
            <a:avLst/>
            <a:gdLst/>
            <a:ahLst/>
            <a:rect l="l" t="t" r="r" b="b"/>
            <a:pathLst>
              <a:path w="1589947" h="255896">
                <a:moveTo>
                  <a:pt x="0" y="0"/>
                </a:moveTo>
                <a:lnTo>
                  <a:pt x="0" y="111910"/>
                </a:lnTo>
                <a:lnTo>
                  <a:pt x="1589947" y="111910"/>
                </a:lnTo>
                <a:lnTo>
                  <a:pt x="1589947" y="255896"/>
                </a:lnTo>
              </a:path>
            </a:pathLst>
          </a:custGeom>
          <a:noFill/>
          <a:ln w="12600">
            <a:round/>
          </a:ln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z="-110000"/>
        </p:spPr>
        <p:style>
          <a:lnRef idx="2"/>
          <a:fillRef idx="0"/>
          <a:effectRef idx="0"/>
          <a:fontRef idx="minor"/>
        </p:style>
      </p:sp>
      <p:sp>
        <p:nvSpPr>
          <p:cNvPr id="100" name="CustomShape 5"/>
          <p:cNvSpPr/>
          <p:nvPr/>
        </p:nvSpPr>
        <p:spPr>
          <a:xfrm>
            <a:off x="4551120" y="3049920"/>
            <a:ext cx="160200" cy="255600"/>
          </a:xfrm>
          <a:custGeom>
            <a:avLst/>
            <a:gdLst/>
            <a:ahLst/>
            <a:rect l="l" t="t" r="r" b="b"/>
            <a:pathLst>
              <a:path w="160385" h="255896">
                <a:moveTo>
                  <a:pt x="160385" y="0"/>
                </a:moveTo>
                <a:lnTo>
                  <a:pt x="160385" y="111910"/>
                </a:lnTo>
                <a:lnTo>
                  <a:pt x="0" y="111910"/>
                </a:lnTo>
                <a:lnTo>
                  <a:pt x="0" y="255896"/>
                </a:lnTo>
              </a:path>
            </a:pathLst>
          </a:custGeom>
          <a:noFill/>
          <a:ln>
            <a:solidFill>
              <a:schemeClr val="dk1">
                <a:shade val="60000"/>
                <a:hueOff val="0"/>
                <a:satOff val="0"/>
                <a:lumOff val="0"/>
                <a:alphaOff val="0"/>
              </a:schemeClr>
            </a:solidFill>
            <a:round/>
          </a:ln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z="-110000"/>
        </p:spPr>
        <p:style>
          <a:lnRef idx="2"/>
          <a:fillRef idx="0"/>
          <a:effectRef idx="0"/>
          <a:fontRef idx="minor"/>
        </p:style>
      </p:sp>
      <p:sp>
        <p:nvSpPr>
          <p:cNvPr id="101" name="CustomShape 6"/>
          <p:cNvSpPr/>
          <p:nvPr/>
        </p:nvSpPr>
        <p:spPr>
          <a:xfrm>
            <a:off x="2333880" y="4328280"/>
            <a:ext cx="205200" cy="704160"/>
          </a:xfrm>
          <a:custGeom>
            <a:avLst/>
            <a:gdLst/>
            <a:ahLst/>
            <a:rect l="l" t="t" r="r" b="b"/>
            <a:pathLst>
              <a:path w="205693" h="704615">
                <a:moveTo>
                  <a:pt x="0" y="0"/>
                </a:moveTo>
                <a:lnTo>
                  <a:pt x="0" y="704615"/>
                </a:lnTo>
                <a:lnTo>
                  <a:pt x="205693" y="704615"/>
                </a:lnTo>
              </a:path>
            </a:pathLst>
          </a:custGeom>
          <a:noFill/>
          <a:ln>
            <a:solidFill>
              <a:schemeClr val="dk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z="-110000"/>
        </p:spPr>
        <p:style>
          <a:lnRef idx="2"/>
          <a:fillRef idx="0"/>
          <a:effectRef idx="0"/>
          <a:fontRef idx="minor"/>
        </p:style>
      </p:sp>
      <p:sp>
        <p:nvSpPr>
          <p:cNvPr id="102" name="CustomShape 7"/>
          <p:cNvSpPr/>
          <p:nvPr/>
        </p:nvSpPr>
        <p:spPr>
          <a:xfrm>
            <a:off x="2882520" y="3049920"/>
            <a:ext cx="1828440" cy="255600"/>
          </a:xfrm>
          <a:custGeom>
            <a:avLst/>
            <a:gdLst/>
            <a:ahLst/>
            <a:rect l="l" t="t" r="r" b="b"/>
            <a:pathLst>
              <a:path w="1828853" h="255896">
                <a:moveTo>
                  <a:pt x="1828853" y="0"/>
                </a:moveTo>
                <a:lnTo>
                  <a:pt x="1828853" y="111910"/>
                </a:lnTo>
                <a:lnTo>
                  <a:pt x="0" y="111910"/>
                </a:lnTo>
                <a:lnTo>
                  <a:pt x="0" y="255896"/>
                </a:lnTo>
              </a:path>
            </a:pathLst>
          </a:custGeom>
          <a:noFill/>
          <a:ln>
            <a:solidFill>
              <a:schemeClr val="dk1">
                <a:shade val="60000"/>
                <a:hueOff val="0"/>
                <a:satOff val="0"/>
                <a:lumOff val="0"/>
                <a:alphaOff val="0"/>
              </a:schemeClr>
            </a:solidFill>
            <a:round/>
          </a:ln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z="-110000"/>
        </p:spPr>
        <p:style>
          <a:lnRef idx="2"/>
          <a:fillRef idx="0"/>
          <a:effectRef idx="0"/>
          <a:fontRef idx="minor"/>
        </p:style>
      </p:sp>
      <p:sp>
        <p:nvSpPr>
          <p:cNvPr id="103" name="CustomShape 8"/>
          <p:cNvSpPr/>
          <p:nvPr/>
        </p:nvSpPr>
        <p:spPr>
          <a:xfrm>
            <a:off x="1223280" y="3049920"/>
            <a:ext cx="3487680" cy="255600"/>
          </a:xfrm>
          <a:custGeom>
            <a:avLst/>
            <a:gdLst/>
            <a:ahLst/>
            <a:rect l="l" t="t" r="r" b="b"/>
            <a:pathLst>
              <a:path w="3488111" h="255896">
                <a:moveTo>
                  <a:pt x="3488111" y="0"/>
                </a:moveTo>
                <a:lnTo>
                  <a:pt x="3488111" y="111910"/>
                </a:lnTo>
                <a:lnTo>
                  <a:pt x="0" y="111910"/>
                </a:lnTo>
                <a:lnTo>
                  <a:pt x="0" y="255896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z="-110000"/>
        </p:spPr>
        <p:style>
          <a:lnRef idx="2"/>
          <a:fillRef idx="0"/>
          <a:effectRef idx="0"/>
          <a:fontRef idx="minor"/>
        </p:style>
      </p:sp>
      <p:sp>
        <p:nvSpPr>
          <p:cNvPr id="104" name="CustomShape 9"/>
          <p:cNvSpPr/>
          <p:nvPr/>
        </p:nvSpPr>
        <p:spPr>
          <a:xfrm>
            <a:off x="4025880" y="2364120"/>
            <a:ext cx="1370880" cy="685440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  <a:alphaOff val="0"/>
            </a:schemeClr>
          </a:solidFill>
          <a:ln>
            <a:noFill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/>
          <a:fillRef idx="0"/>
          <a:effectRef idx="1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Директор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CustomShape 10"/>
          <p:cNvSpPr/>
          <p:nvPr/>
        </p:nvSpPr>
        <p:spPr>
          <a:xfrm>
            <a:off x="537840" y="3305880"/>
            <a:ext cx="1370880" cy="1022040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  <a:alphaOff val="0"/>
            </a:schemeClr>
          </a:solidFill>
          <a:ln>
            <a:noFill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/>
          <a:fillRef idx="0"/>
          <a:effectRef idx="1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Отдел по подбору персонала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CustomShape 11"/>
          <p:cNvSpPr/>
          <p:nvPr/>
        </p:nvSpPr>
        <p:spPr>
          <a:xfrm>
            <a:off x="2197080" y="3305880"/>
            <a:ext cx="1370880" cy="1022040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  <a:alphaOff val="0"/>
            </a:schemeClr>
          </a:solidFill>
          <a:ln>
            <a:noFill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/>
          <a:fillRef idx="0"/>
          <a:effectRef idx="1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Отдел оптовых продаж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7" name="CustomShape 12"/>
          <p:cNvSpPr/>
          <p:nvPr/>
        </p:nvSpPr>
        <p:spPr>
          <a:xfrm>
            <a:off x="2539800" y="4616280"/>
            <a:ext cx="1499040" cy="833040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  <a:alphaOff val="0"/>
            </a:schemeClr>
          </a:solidFill>
          <a:ln>
            <a:noFill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/>
          <a:fillRef idx="0"/>
          <a:effectRef idx="1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Менеджеры по продажам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CustomShape 13"/>
          <p:cNvSpPr/>
          <p:nvPr/>
        </p:nvSpPr>
        <p:spPr>
          <a:xfrm>
            <a:off x="3856320" y="3305880"/>
            <a:ext cx="1389240" cy="994320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  <a:alphaOff val="0"/>
            </a:schemeClr>
          </a:solidFill>
          <a:ln>
            <a:noFill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/>
          <a:fillRef idx="0"/>
          <a:effectRef idx="1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Отдел розничной торговли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CustomShape 14"/>
          <p:cNvSpPr/>
          <p:nvPr/>
        </p:nvSpPr>
        <p:spPr>
          <a:xfrm>
            <a:off x="5533920" y="3305880"/>
            <a:ext cx="1534680" cy="1058760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  <a:alphaOff val="0"/>
            </a:schemeClr>
          </a:solidFill>
          <a:ln>
            <a:noFill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/>
          <a:fillRef idx="0"/>
          <a:effectRef idx="1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Служба контроля и обработки заказов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CustomShape 15"/>
          <p:cNvSpPr/>
          <p:nvPr/>
        </p:nvSpPr>
        <p:spPr>
          <a:xfrm>
            <a:off x="5917680" y="4653000"/>
            <a:ext cx="1744920" cy="964800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  <a:alphaOff val="0"/>
            </a:schemeClr>
          </a:solidFill>
          <a:ln>
            <a:noFill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/>
          <a:fillRef idx="0"/>
          <a:effectRef idx="1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Сборщики, упаковщики, комплектовщики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16"/>
          <p:cNvSpPr/>
          <p:nvPr/>
        </p:nvSpPr>
        <p:spPr>
          <a:xfrm>
            <a:off x="7356960" y="3305880"/>
            <a:ext cx="1477800" cy="759960"/>
          </a:xfrm>
          <a:prstGeom prst="rect">
            <a:avLst/>
          </a:prstGeom>
          <a:solidFill>
            <a:schemeClr val="lt1">
              <a:hueOff val="0"/>
              <a:satOff val="0"/>
              <a:lumOff val="0"/>
              <a:alphaOff val="0"/>
            </a:schemeClr>
          </a:solidFill>
          <a:ln>
            <a:noFill/>
          </a:ln>
          <a:effectLst>
            <a:outerShdw blurRad="40000" dir="5400000" dist="2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" rig="contrasting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/>
          <a:fillRef idx="0"/>
          <a:effectRef idx="1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Швейное производство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1752480" y="228600"/>
            <a:ext cx="7162560" cy="1370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Возрастная и качественная характеристика персонала ИП Полесовой В.В. за 2017–2019 гг., чел.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13" name="Table 2"/>
          <p:cNvGraphicFramePr/>
          <p:nvPr/>
        </p:nvGraphicFramePr>
        <p:xfrm>
          <a:off x="685800" y="1676520"/>
          <a:ext cx="7848360" cy="4800240"/>
        </p:xfrm>
        <a:graphic>
          <a:graphicData uri="http://schemas.openxmlformats.org/drawingml/2006/table">
            <a:tbl>
              <a:tblPr/>
              <a:tblGrid>
                <a:gridCol w="4220640"/>
                <a:gridCol w="1258560"/>
                <a:gridCol w="1184400"/>
                <a:gridCol w="1184760"/>
              </a:tblGrid>
              <a:tr h="274680">
                <a:tc rowSpan="2"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Показатель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3"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Год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>
                    <a:solidFill>
                      <a:srgbClr val="729fcf"/>
                    </a:solidFill>
                  </a:tcPr>
                </a:tc>
              </a:tr>
              <a:tr h="274680"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2017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2018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2019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Среднесписочная численность персонала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Полный рабочий день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4900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Неполный рабочий день (по совмещению)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Мужчины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Женщины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Возраст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18 – 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32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31 – 45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19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46 – 60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Уровень образования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 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высшее (полное)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высшее (неполное)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среднее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Руководящий персонал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2746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Работники (исполнители)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29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41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 anchor="ctr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55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752480" y="304920"/>
            <a:ext cx="6857640" cy="943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28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Основные финансовые результаты деятельности за 2017-2019 гг., тыс. руб.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15" name="Table 2"/>
          <p:cNvGraphicFramePr/>
          <p:nvPr/>
        </p:nvGraphicFramePr>
        <p:xfrm>
          <a:off x="533520" y="1523880"/>
          <a:ext cx="8305560" cy="5181120"/>
        </p:xfrm>
        <a:graphic>
          <a:graphicData uri="http://schemas.openxmlformats.org/drawingml/2006/table">
            <a:tbl>
              <a:tblPr/>
              <a:tblGrid>
                <a:gridCol w="1921680"/>
                <a:gridCol w="1478160"/>
                <a:gridCol w="1478160"/>
                <a:gridCol w="1236600"/>
                <a:gridCol w="1391040"/>
                <a:gridCol w="799920"/>
              </a:tblGrid>
              <a:tr h="279360">
                <a:tc rowSpan="2"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Показатель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2017 г.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2018 г.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rowSpan="2"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2019 г.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Изменение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49000">
                <a:tc vMerge="1">
                  <a:tcPr>
                    <a:solidFill>
                      <a:srgbClr val="729fcf"/>
                    </a:solidFill>
                  </a:tcPr>
                </a:tc>
                <a:tc vMerge="1">
                  <a:tcPr>
                    <a:solidFill>
                      <a:srgbClr val="729fcf"/>
                    </a:solidFill>
                  </a:tcPr>
                </a:tc>
                <a:tc vMerge="1">
                  <a:tcPr>
                    <a:solidFill>
                      <a:srgbClr val="729fcf"/>
                    </a:solidFill>
                  </a:tcPr>
                </a:tc>
                <a:tc vMerge="1">
                  <a:tcPr>
                    <a:solidFill>
                      <a:srgbClr val="729fcf"/>
                    </a:solidFill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±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%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872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Выручка от продаж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9 346 580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9 006 200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8 344 370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-1 002 210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-10.7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83844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Расходы по обычным видам деятельности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9 304 460 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9 080 640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8 433 910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-870 550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-9.4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83844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Прибыль (убыток) от продаж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42 120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-74 440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-89 540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-131 660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-312.6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4208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Прочие доходы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49 710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126 640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161 360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111 650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224.6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872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Прибыль до уплаты налогов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91 830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52 200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71 820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-20 010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-21.8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872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Налог на прибыль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18 360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10 440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14 360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-4 000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-21.8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57640">
                <a:tc>
                  <a:txBody>
                    <a:bodyPr lIns="65160" rIns="68400" tIns="0" bIns="0"/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Чистая прибыль (убыток)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73 460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41 760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57 450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-16 010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65160" rIns="68400" tIns="0" bIns="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-21.8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516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2133720" y="228600"/>
            <a:ext cx="6248160" cy="54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ru-RU" sz="3000" spc="-1" strike="noStrike">
                <a:solidFill>
                  <a:srgbClr val="c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Структура фонда оплаты труда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4385520" y="2604240"/>
            <a:ext cx="256680" cy="3088800"/>
          </a:xfrm>
          <a:custGeom>
            <a:avLst/>
            <a:gdLst/>
            <a:ahLst/>
            <a:rect l="l" t="t" r="r" b="b"/>
            <a:pathLst>
              <a:path w="256914" h="3089022">
                <a:moveTo>
                  <a:pt x="0" y="0"/>
                </a:moveTo>
                <a:lnTo>
                  <a:pt x="0" y="3089022"/>
                </a:lnTo>
                <a:lnTo>
                  <a:pt x="256914" y="3089022"/>
                </a:lnTo>
              </a:path>
            </a:pathLst>
          </a:custGeom>
          <a:noFill/>
          <a:ln w="6480">
            <a:round/>
          </a:ln>
        </p:spPr>
        <p:style>
          <a:lnRef idx="2"/>
          <a:fillRef idx="0"/>
          <a:effectRef idx="0"/>
          <a:fontRef idx="minor"/>
        </p:style>
      </p:sp>
      <p:sp>
        <p:nvSpPr>
          <p:cNvPr id="118" name="CustomShape 3"/>
          <p:cNvSpPr/>
          <p:nvPr/>
        </p:nvSpPr>
        <p:spPr>
          <a:xfrm>
            <a:off x="4385520" y="2604240"/>
            <a:ext cx="2153520" cy="465480"/>
          </a:xfrm>
          <a:custGeom>
            <a:avLst/>
            <a:gdLst/>
            <a:ahLst/>
            <a:rect l="l" t="t" r="r" b="b"/>
            <a:pathLst>
              <a:path w="2153768" h="465961">
                <a:moveTo>
                  <a:pt x="0" y="0"/>
                </a:moveTo>
                <a:lnTo>
                  <a:pt x="0" y="465961"/>
                </a:lnTo>
                <a:lnTo>
                  <a:pt x="2153768" y="465961"/>
                </a:lnTo>
              </a:path>
            </a:pathLst>
          </a:custGeom>
          <a:noFill/>
          <a:ln w="6480">
            <a:round/>
          </a:ln>
        </p:spPr>
        <p:style>
          <a:lnRef idx="2"/>
          <a:fillRef idx="0"/>
          <a:effectRef idx="0"/>
          <a:fontRef idx="minor"/>
        </p:style>
      </p:sp>
      <p:sp>
        <p:nvSpPr>
          <p:cNvPr id="119" name="CustomShape 4"/>
          <p:cNvSpPr/>
          <p:nvPr/>
        </p:nvSpPr>
        <p:spPr>
          <a:xfrm>
            <a:off x="4385520" y="2604240"/>
            <a:ext cx="294120" cy="1085040"/>
          </a:xfrm>
          <a:custGeom>
            <a:avLst/>
            <a:gdLst/>
            <a:ahLst/>
            <a:rect l="l" t="t" r="r" b="b"/>
            <a:pathLst>
              <a:path w="294330" h="1085344">
                <a:moveTo>
                  <a:pt x="0" y="0"/>
                </a:moveTo>
                <a:lnTo>
                  <a:pt x="0" y="1085344"/>
                </a:lnTo>
                <a:lnTo>
                  <a:pt x="294330" y="1085344"/>
                </a:lnTo>
              </a:path>
            </a:pathLst>
          </a:custGeom>
          <a:noFill/>
          <a:ln w="6480">
            <a:round/>
          </a:ln>
        </p:spPr>
        <p:style>
          <a:lnRef idx="2"/>
          <a:fillRef idx="0"/>
          <a:effectRef idx="0"/>
          <a:fontRef idx="minor"/>
        </p:style>
      </p:sp>
      <p:sp>
        <p:nvSpPr>
          <p:cNvPr id="120" name="CustomShape 5"/>
          <p:cNvSpPr/>
          <p:nvPr/>
        </p:nvSpPr>
        <p:spPr>
          <a:xfrm>
            <a:off x="4385520" y="2604240"/>
            <a:ext cx="2079000" cy="1955160"/>
          </a:xfrm>
          <a:custGeom>
            <a:avLst/>
            <a:gdLst/>
            <a:ahLst/>
            <a:rect l="l" t="t" r="r" b="b"/>
            <a:pathLst>
              <a:path w="2079391" h="1955533">
                <a:moveTo>
                  <a:pt x="0" y="0"/>
                </a:moveTo>
                <a:lnTo>
                  <a:pt x="0" y="1955533"/>
                </a:lnTo>
                <a:lnTo>
                  <a:pt x="2079391" y="1955533"/>
                </a:lnTo>
              </a:path>
            </a:pathLst>
          </a:custGeom>
          <a:noFill/>
          <a:ln w="6480">
            <a:round/>
          </a:ln>
        </p:spPr>
        <p:style>
          <a:lnRef idx="2"/>
          <a:fillRef idx="0"/>
          <a:effectRef idx="0"/>
          <a:fontRef idx="minor"/>
        </p:style>
      </p:sp>
      <p:sp>
        <p:nvSpPr>
          <p:cNvPr id="121" name="CustomShape 6"/>
          <p:cNvSpPr/>
          <p:nvPr/>
        </p:nvSpPr>
        <p:spPr>
          <a:xfrm>
            <a:off x="4046400" y="1514160"/>
            <a:ext cx="1125000" cy="317520"/>
          </a:xfrm>
          <a:custGeom>
            <a:avLst/>
            <a:gdLst/>
            <a:ahLst/>
            <a:rect l="l" t="t" r="r" b="b"/>
            <a:pathLst>
              <a:path w="1125529" h="317852">
                <a:moveTo>
                  <a:pt x="0" y="0"/>
                </a:moveTo>
                <a:lnTo>
                  <a:pt x="0" y="227766"/>
                </a:lnTo>
                <a:lnTo>
                  <a:pt x="1125529" y="227766"/>
                </a:lnTo>
                <a:lnTo>
                  <a:pt x="1125529" y="317852"/>
                </a:lnTo>
              </a:path>
            </a:pathLst>
          </a:custGeom>
          <a:noFill/>
          <a:ln w="6480">
            <a:round/>
          </a:ln>
        </p:spPr>
        <p:style>
          <a:lnRef idx="2"/>
          <a:fillRef idx="0"/>
          <a:effectRef idx="0"/>
          <a:fontRef idx="minor"/>
        </p:style>
      </p:sp>
      <p:sp>
        <p:nvSpPr>
          <p:cNvPr id="122" name="CustomShape 7"/>
          <p:cNvSpPr/>
          <p:nvPr/>
        </p:nvSpPr>
        <p:spPr>
          <a:xfrm>
            <a:off x="2139840" y="2655720"/>
            <a:ext cx="418320" cy="2157120"/>
          </a:xfrm>
          <a:custGeom>
            <a:avLst/>
            <a:gdLst/>
            <a:ahLst/>
            <a:rect l="l" t="t" r="r" b="b"/>
            <a:pathLst>
              <a:path w="418751" h="2157366">
                <a:moveTo>
                  <a:pt x="0" y="0"/>
                </a:moveTo>
                <a:lnTo>
                  <a:pt x="0" y="2157366"/>
                </a:lnTo>
                <a:lnTo>
                  <a:pt x="418751" y="2157366"/>
                </a:lnTo>
              </a:path>
            </a:pathLst>
          </a:custGeom>
          <a:noFill/>
          <a:ln w="6480">
            <a:round/>
          </a:ln>
        </p:spPr>
        <p:style>
          <a:lnRef idx="2"/>
          <a:fillRef idx="0"/>
          <a:effectRef idx="0"/>
          <a:fontRef idx="minor"/>
        </p:style>
      </p:sp>
      <p:sp>
        <p:nvSpPr>
          <p:cNvPr id="123" name="CustomShape 8"/>
          <p:cNvSpPr/>
          <p:nvPr/>
        </p:nvSpPr>
        <p:spPr>
          <a:xfrm>
            <a:off x="2045880" y="2655720"/>
            <a:ext cx="91080" cy="2493000"/>
          </a:xfrm>
          <a:custGeom>
            <a:avLst/>
            <a:gdLst/>
            <a:ahLst/>
            <a:rect l="l" t="t" r="r" b="b"/>
            <a:pathLst>
              <a:path w="48255" h="2493201">
                <a:moveTo>
                  <a:pt x="93975" y="0"/>
                </a:moveTo>
                <a:lnTo>
                  <a:pt x="93975" y="2493201"/>
                </a:lnTo>
                <a:lnTo>
                  <a:pt x="45720" y="2493201"/>
                </a:lnTo>
              </a:path>
            </a:pathLst>
          </a:custGeom>
          <a:noFill/>
          <a:ln w="6480">
            <a:round/>
          </a:ln>
        </p:spPr>
        <p:style>
          <a:lnRef idx="2"/>
          <a:fillRef idx="0"/>
          <a:effectRef idx="0"/>
          <a:fontRef idx="minor"/>
        </p:style>
      </p:sp>
      <p:sp>
        <p:nvSpPr>
          <p:cNvPr id="124" name="CustomShape 9"/>
          <p:cNvSpPr/>
          <p:nvPr/>
        </p:nvSpPr>
        <p:spPr>
          <a:xfrm>
            <a:off x="2001960" y="2655720"/>
            <a:ext cx="137520" cy="970560"/>
          </a:xfrm>
          <a:custGeom>
            <a:avLst/>
            <a:gdLst/>
            <a:ahLst/>
            <a:rect l="l" t="t" r="r" b="b"/>
            <a:pathLst>
              <a:path w="137860" h="970843">
                <a:moveTo>
                  <a:pt x="137860" y="0"/>
                </a:moveTo>
                <a:lnTo>
                  <a:pt x="137860" y="970843"/>
                </a:lnTo>
                <a:lnTo>
                  <a:pt x="0" y="970843"/>
                </a:lnTo>
              </a:path>
            </a:pathLst>
          </a:custGeom>
          <a:noFill/>
          <a:ln w="6480">
            <a:round/>
          </a:ln>
        </p:spPr>
        <p:style>
          <a:lnRef idx="2"/>
          <a:fillRef idx="0"/>
          <a:effectRef idx="0"/>
          <a:fontRef idx="minor"/>
        </p:style>
      </p:sp>
      <p:sp>
        <p:nvSpPr>
          <p:cNvPr id="125" name="CustomShape 10"/>
          <p:cNvSpPr/>
          <p:nvPr/>
        </p:nvSpPr>
        <p:spPr>
          <a:xfrm>
            <a:off x="2765160" y="1514160"/>
            <a:ext cx="1280880" cy="317520"/>
          </a:xfrm>
          <a:custGeom>
            <a:avLst/>
            <a:gdLst/>
            <a:ahLst/>
            <a:rect l="l" t="t" r="r" b="b"/>
            <a:pathLst>
              <a:path w="1281373" h="317852">
                <a:moveTo>
                  <a:pt x="1281373" y="0"/>
                </a:moveTo>
                <a:lnTo>
                  <a:pt x="1281373" y="227766"/>
                </a:lnTo>
                <a:lnTo>
                  <a:pt x="0" y="227766"/>
                </a:lnTo>
                <a:lnTo>
                  <a:pt x="0" y="317852"/>
                </a:lnTo>
              </a:path>
            </a:pathLst>
          </a:custGeom>
          <a:noFill/>
          <a:ln w="6480">
            <a:round/>
          </a:ln>
        </p:spPr>
        <p:style>
          <a:lnRef idx="2"/>
          <a:fillRef idx="0"/>
          <a:effectRef idx="0"/>
          <a:fontRef idx="minor"/>
        </p:style>
      </p:sp>
      <p:sp>
        <p:nvSpPr>
          <p:cNvPr id="126" name="CustomShape 11"/>
          <p:cNvSpPr/>
          <p:nvPr/>
        </p:nvSpPr>
        <p:spPr>
          <a:xfrm>
            <a:off x="3322080" y="991080"/>
            <a:ext cx="1448640" cy="52272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Фонд оплаты труда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CustomShape 12"/>
          <p:cNvSpPr/>
          <p:nvPr/>
        </p:nvSpPr>
        <p:spPr>
          <a:xfrm>
            <a:off x="1983600" y="1832040"/>
            <a:ext cx="1562760" cy="82332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Оплата за отработанное время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13"/>
          <p:cNvSpPr/>
          <p:nvPr/>
        </p:nvSpPr>
        <p:spPr>
          <a:xfrm>
            <a:off x="304920" y="2829960"/>
            <a:ext cx="1696680" cy="159264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0080" rIns="10080" tIns="10080" bIns="10080" anchor="ctr"/>
          <a:p>
            <a:pPr algn="ctr">
              <a:lnSpc>
                <a:spcPct val="90000"/>
              </a:lnSpc>
            </a:pPr>
            <a:r>
              <a:rPr b="0" lang="ru-RU" sz="1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Заработная плата, начисленная работникам  по тарифным ставкам и окладам за отработанное время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CustomShape 14"/>
          <p:cNvSpPr/>
          <p:nvPr/>
        </p:nvSpPr>
        <p:spPr>
          <a:xfrm>
            <a:off x="304920" y="4730040"/>
            <a:ext cx="1786320" cy="83772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Премии и вознаграждения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CustomShape 15"/>
          <p:cNvSpPr/>
          <p:nvPr/>
        </p:nvSpPr>
        <p:spPr>
          <a:xfrm>
            <a:off x="2558520" y="4205520"/>
            <a:ext cx="1666440" cy="121500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Оплата работы в выходные и праздничные дни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1" name="CustomShape 16"/>
          <p:cNvSpPr/>
          <p:nvPr/>
        </p:nvSpPr>
        <p:spPr>
          <a:xfrm>
            <a:off x="4188600" y="1832040"/>
            <a:ext cx="1965960" cy="77184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Единовременные поощрительные и другие выплаты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17"/>
          <p:cNvSpPr/>
          <p:nvPr/>
        </p:nvSpPr>
        <p:spPr>
          <a:xfrm>
            <a:off x="6464880" y="4262040"/>
            <a:ext cx="1792440" cy="59508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Единовременные премии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3" name="CustomShape 18"/>
          <p:cNvSpPr/>
          <p:nvPr/>
        </p:nvSpPr>
        <p:spPr>
          <a:xfrm>
            <a:off x="4679640" y="3220560"/>
            <a:ext cx="1743480" cy="93744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Вознаграждение по итогам за месяц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CustomShape 19"/>
          <p:cNvSpPr/>
          <p:nvPr/>
        </p:nvSpPr>
        <p:spPr>
          <a:xfrm>
            <a:off x="6539040" y="2551320"/>
            <a:ext cx="1844640" cy="103752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Материальная помощь, предоставленная работникам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CustomShape 20"/>
          <p:cNvSpPr/>
          <p:nvPr/>
        </p:nvSpPr>
        <p:spPr>
          <a:xfrm>
            <a:off x="4642200" y="5290920"/>
            <a:ext cx="2601720" cy="803880"/>
          </a:xfrm>
          <a:prstGeom prst="rect">
            <a:avLst/>
          </a:prstGeom>
          <a:solidFill>
            <a:schemeClr val="bg1"/>
          </a:solidFill>
          <a:ln w="6480">
            <a:round/>
          </a:ln>
        </p:spPr>
        <p:style>
          <a:lnRef idx="2"/>
          <a:fillRef idx="0"/>
          <a:effectRef idx="0"/>
          <a:fontRef idx="minor"/>
        </p:style>
        <p:txBody>
          <a:bodyPr lIns="11520" rIns="11520" tIns="11520" bIns="11520" anchor="ctr"/>
          <a:p>
            <a:pPr algn="ctr">
              <a:lnSpc>
                <a:spcPct val="90000"/>
              </a:lnSpc>
            </a:pPr>
            <a:r>
              <a:rPr b="0" lang="ru-RU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Другие единовременные поощрения, включая стоимость подарков</a:t>
            </a:r>
            <a:endParaRPr b="0" lang="ru-RU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2805</TotalTime>
  <Application>LibreOffice/5.1.6.2$Linux_X86_64 LibreOffice_project/10m0$Build-2</Application>
  <Words>835</Words>
  <Paragraphs>224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2020-06-09T08:32:13Z</dcterms:created>
  <dc:creator>BOA</dc:creator>
  <dc:description/>
  <dc:language>ru-RU</dc:language>
  <cp:lastModifiedBy>Irina</cp:lastModifiedBy>
  <dcterms:modified xsi:type="dcterms:W3CDTF">2020-06-17T02:45:03Z</dcterms:modified>
  <cp:revision>54</cp:revision>
  <dc:subject/>
  <dc:title>Тема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reated">
    <vt:filetime>2020-06-02T00:00:00Z</vt:filetime>
  </property>
  <property fmtid="{D5CDD505-2E9C-101B-9397-08002B2CF9AE}" pid="4" name="Creator">
    <vt:lpwstr>Microsoft® PowerPoint® 2019</vt:lpwstr>
  </property>
  <property fmtid="{D5CDD505-2E9C-101B-9397-08002B2CF9AE}" pid="5" name="HiddenSlides">
    <vt:i4>0</vt:i4>
  </property>
  <property fmtid="{D5CDD505-2E9C-101B-9397-08002B2CF9AE}" pid="6" name="HyperlinksChanged">
    <vt:bool>0</vt:bool>
  </property>
  <property fmtid="{D5CDD505-2E9C-101B-9397-08002B2CF9AE}" pid="7" name="LastSaved">
    <vt:filetime>2020-06-09T00:00:00Z</vt:filetime>
  </property>
  <property fmtid="{D5CDD505-2E9C-101B-9397-08002B2CF9AE}" pid="8" name="LinksUpToDate">
    <vt:bool>0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Экран (4:3)</vt:lpwstr>
  </property>
  <property fmtid="{D5CDD505-2E9C-101B-9397-08002B2CF9AE}" pid="12" name="ScaleCrop">
    <vt:bool>0</vt:bool>
  </property>
  <property fmtid="{D5CDD505-2E9C-101B-9397-08002B2CF9AE}" pid="13" name="ShareDoc">
    <vt:bool>0</vt:bool>
  </property>
  <property fmtid="{D5CDD505-2E9C-101B-9397-08002B2CF9AE}" pid="14" name="Slides">
    <vt:i4>14</vt:i4>
  </property>
</Properties>
</file>