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700808"/>
            <a:ext cx="7918648" cy="189964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общей выносливости обучающихся 7-8 классов на уроках легкой атлетики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3928" y="4725144"/>
            <a:ext cx="4953000" cy="1752600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Научный руководитель: кандидат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наук, доцент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Кондратюк Т.А.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Работу выполнила: 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Пашина А.В</a:t>
            </a:r>
          </a:p>
          <a:p>
            <a:pPr algn="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88641"/>
            <a:ext cx="820891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bg1"/>
                </a:solidFill>
              </a:rPr>
              <a:t>МИНИСТЕРСТВО ПРОСВЕЩЕНИЯ РОССИЙСКОЙ ФЕДЕРАЦИИ</a:t>
            </a:r>
          </a:p>
          <a:p>
            <a:pPr algn="ctr"/>
            <a:r>
              <a:rPr lang="ru-RU" sz="1400" dirty="0">
                <a:solidFill>
                  <a:schemeClr val="bg1"/>
                </a:solidFill>
              </a:rPr>
              <a:t>федеральное государственное бюджетное учреждение высшего образования</a:t>
            </a:r>
          </a:p>
          <a:p>
            <a:pPr algn="ctr"/>
            <a:r>
              <a:rPr lang="ru-RU" sz="1400" dirty="0">
                <a:solidFill>
                  <a:schemeClr val="bg1"/>
                </a:solidFill>
              </a:rPr>
              <a:t>КРАСНОЯРСКИЙ ГОСУДАРСТВЕННЫЙ ПЕДАГОГИЧЕСКИЙ УНИВЕРСИТЕТ им. В.П. АСТАФЬЕВА</a:t>
            </a:r>
          </a:p>
          <a:p>
            <a:pPr algn="ctr"/>
            <a:r>
              <a:rPr lang="ru-RU" sz="1400" dirty="0">
                <a:solidFill>
                  <a:schemeClr val="bg1"/>
                </a:solidFill>
              </a:rPr>
              <a:t>(КГПУ им. В.П. Астафьева)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Институт физической культуры, спорта и здоровья им. И.С. Ярыгина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Выпускающая кафедра теоретических основ физического воспитания 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980728"/>
            <a:ext cx="763284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Комплекс упражнений</a:t>
            </a:r>
          </a:p>
          <a:p>
            <a:r>
              <a:rPr lang="en-US" sz="2800" i="1" u="sng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 комплекс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Разминка.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   7-минутный бег (средняя интенсивность).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   Упражнения на растягивание и беговые упражнения.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Основная часть.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  Бег 4*600м (высокая интенсивность), с полным восстановлением ЧСС между забегами.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    Упражнения на восстановление.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Заминка.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    3-минутный бег (низкая интенсивность).</a:t>
            </a: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67544" y="2060848"/>
          <a:ext cx="8280918" cy="3961333"/>
        </p:xfrm>
        <a:graphic>
          <a:graphicData uri="http://schemas.openxmlformats.org/drawingml/2006/table">
            <a:tbl>
              <a:tblPr/>
              <a:tblGrid>
                <a:gridCol w="1136449"/>
                <a:gridCol w="864169"/>
                <a:gridCol w="1136449"/>
                <a:gridCol w="1093239"/>
                <a:gridCol w="465691"/>
                <a:gridCol w="430027"/>
                <a:gridCol w="1093239"/>
                <a:gridCol w="1074037"/>
                <a:gridCol w="493809"/>
                <a:gridCol w="493809"/>
              </a:tblGrid>
              <a:tr h="709155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Тест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Результат теста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06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ДО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ПОСЛЕ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76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</a:t>
                      </a: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± </a:t>
                      </a: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Значение критерия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</a:t>
                      </a: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Х ± </a:t>
                      </a: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Значение критерия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aseline="-25000">
                          <a:latin typeface="Times New Roman"/>
                          <a:ea typeface="Times New Roman"/>
                          <a:cs typeface="Times New Roman"/>
                        </a:rPr>
                        <a:t>(Э,К)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P </a:t>
                      </a:r>
                      <a:r>
                        <a:rPr lang="en-US" sz="1000" baseline="-25000">
                          <a:latin typeface="Times New Roman"/>
                          <a:ea typeface="Times New Roman"/>
                          <a:cs typeface="Times New Roman"/>
                        </a:rPr>
                        <a:t>(0,05)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t </a:t>
                      </a:r>
                      <a:r>
                        <a:rPr lang="ru-RU" sz="1000" baseline="-25000">
                          <a:latin typeface="Times New Roman"/>
                          <a:ea typeface="Times New Roman"/>
                          <a:cs typeface="Times New Roman"/>
                        </a:rPr>
                        <a:t>(Э,К)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P </a:t>
                      </a:r>
                      <a:r>
                        <a:rPr lang="ru-RU" sz="1000" baseline="-25000" dirty="0">
                          <a:latin typeface="Times New Roman"/>
                          <a:ea typeface="Times New Roman"/>
                          <a:cs typeface="Times New Roman"/>
                        </a:rPr>
                        <a:t>(0,05)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4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Э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Э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77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Бег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2км, с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664,92±13,78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661,83±13,73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0,</a:t>
                      </a: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660,83±14,01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601,50±14,39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2,9</a:t>
                      </a: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&lt; 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4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12-минут. беговой тест Купера, м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2025,00±25,75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2020,83±24,20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0,12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&gt; 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2066,67±25,62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2175,00±29,84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2,75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&lt; 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7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Гарвард. степ-тест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67,50 ± 1,28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67,00 ± 1,28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0,28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&gt; 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68,50 ± 1,25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71,25 ± 0,96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1,82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&lt; 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23528" y="548680"/>
            <a:ext cx="786087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Таблица 2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Динамика изменения уровня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развития общей выносливости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девочек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течение эксперимента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между контрольной (К) и экспериментальной (Э) группами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55576" y="1844824"/>
          <a:ext cx="7920881" cy="4752526"/>
        </p:xfrm>
        <a:graphic>
          <a:graphicData uri="http://schemas.openxmlformats.org/drawingml/2006/table">
            <a:tbl>
              <a:tblPr/>
              <a:tblGrid>
                <a:gridCol w="1088572"/>
                <a:gridCol w="827761"/>
                <a:gridCol w="1088572"/>
                <a:gridCol w="1055067"/>
                <a:gridCol w="446070"/>
                <a:gridCol w="458552"/>
                <a:gridCol w="1055067"/>
                <a:gridCol w="1028788"/>
                <a:gridCol w="458552"/>
                <a:gridCol w="413880"/>
              </a:tblGrid>
              <a:tr h="386922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Тест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Результат теста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05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ДО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ПОСЛЕ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43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</a:t>
                      </a: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 ± </a:t>
                      </a: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Значение критерия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</a:t>
                      </a: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Х ± </a:t>
                      </a: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Значение критерия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5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aseline="-25000">
                          <a:latin typeface="Times New Roman"/>
                          <a:ea typeface="Times New Roman"/>
                          <a:cs typeface="Times New Roman"/>
                        </a:rPr>
                        <a:t>(Э,К)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P </a:t>
                      </a:r>
                      <a:r>
                        <a:rPr lang="en-US" sz="1000" baseline="-25000">
                          <a:latin typeface="Times New Roman"/>
                          <a:ea typeface="Times New Roman"/>
                          <a:cs typeface="Times New Roman"/>
                        </a:rPr>
                        <a:t>(0,05)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t </a:t>
                      </a:r>
                      <a:r>
                        <a:rPr lang="ru-RU" sz="1000" baseline="-25000">
                          <a:latin typeface="Times New Roman"/>
                          <a:ea typeface="Times New Roman"/>
                          <a:cs typeface="Times New Roman"/>
                        </a:rPr>
                        <a:t>(Э,К)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P </a:t>
                      </a:r>
                      <a:r>
                        <a:rPr lang="ru-RU" sz="1000" baseline="-25000">
                          <a:latin typeface="Times New Roman"/>
                          <a:ea typeface="Times New Roman"/>
                          <a:cs typeface="Times New Roman"/>
                        </a:rPr>
                        <a:t>(0,05)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2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Э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Э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41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Бег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3км, с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866,77 ± 6,80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868,31 ± 8,20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0,14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856,31 ± 6,89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790,08 ± 18,12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3,42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&lt; 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59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12-минут. беговой тест Купера, м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2620,77 ± 40,97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2635,38±30,52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0,29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&gt; 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2640,77± 37,65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2853,85±36,89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4,04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&lt; 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Гарвард. степ-тест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74,00 ± 0,66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75,00 ± 1,22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0,72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&gt; 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75,15 ± 0,70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81,85 ± 1,48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4,09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&lt; </a:t>
                      </a:r>
                    </a:p>
                  </a:txBody>
                  <a:tcPr marL="59391" marR="59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755576" y="476672"/>
            <a:ext cx="767691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Таблица 3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Динамика изменения уровня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развития общей выносливости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мальчиков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течение эксперимента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между контрольной (К) и экспериментальной (Э) группами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68760"/>
            <a:ext cx="8748464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использовании источников были выявлены характерные особенности проявления общей выносливости у обучающихся 13 – 14 лет.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Так же были выявлены основные средства и методы развития общей выносливости обучающихся.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Основными методами развития общей выносливости являются: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-повторный;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-непрерывный (разновидности);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-темповый.</a:t>
            </a:r>
          </a:p>
          <a:p>
            <a:pPr marL="342900" indent="-34290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   Подобран комплекс тестов для определения уровня развития общей выносливости у обучающихся 13 – 14лет [3,12]: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-гарвардский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степ-тест;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-12-минутный беговой тест Купера;</a:t>
            </a:r>
          </a:p>
          <a:p>
            <a:pPr lvl="0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- бег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2км / 3км (для девушек и юношей соответственно).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5. Исследованием было установлено, что использование предложенной методики по организации уроков эффективно влияет на развитие общей выносливости обучающихся, чем традиционная.</a:t>
            </a:r>
          </a:p>
          <a:p>
            <a:pPr marL="342900" lvl="0" indent="-342900"/>
            <a:endParaRPr lang="ru-RU" dirty="0" smtClean="0"/>
          </a:p>
          <a:p>
            <a:pPr lvl="0"/>
            <a:endParaRPr lang="ru-RU" dirty="0" smtClean="0"/>
          </a:p>
          <a:p>
            <a:pPr marL="342900" indent="-342900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75856" y="764704"/>
            <a:ext cx="25461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Выводы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106984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Спасибо за внимание!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ТРЕБОВАНИЯ ФГОС  ООО в части формирования выносливости как базового физического качества;</a:t>
            </a:r>
          </a:p>
          <a:p>
            <a:r>
              <a:rPr lang="ru-RU" dirty="0" smtClean="0"/>
              <a:t>Гиподинамия обучающихся.</a:t>
            </a:r>
          </a:p>
          <a:p>
            <a:r>
              <a:rPr lang="ru-RU" dirty="0"/>
              <a:t>В.П. </a:t>
            </a:r>
            <a:r>
              <a:rPr lang="ru-RU" dirty="0" smtClean="0"/>
              <a:t>Филин «Повышение </a:t>
            </a:r>
            <a:r>
              <a:rPr lang="ru-RU" dirty="0"/>
              <a:t>общей выносливости должно быть самой важной частью физической </a:t>
            </a:r>
            <a:r>
              <a:rPr lang="ru-RU" dirty="0" smtClean="0"/>
              <a:t>подготовки»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20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99592" y="1041023"/>
            <a:ext cx="723629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73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Цель: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разработка уроков по легкой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атлетике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обучающихся 7-8 классов, направленных на развитие общей выносливости.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Объектом исследования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является учебный процесс физического воспитания по легкой атлетики обучающихся 13-14 лет; 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Предмет исследования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общая выносливость обучающихся 13-14 лет.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Гипотеза исследования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организация уроков, с применением индивидуального подхода который позволит существенно улучшить проявление общей выносливости обучающихся 7-8 классов на уроках легкой атлетики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573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899592" y="1268760"/>
            <a:ext cx="7560840" cy="4525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73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 исследования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730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715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Выявить характерные особенности проявления общей выносливости и ее развития в среднем школьном возрасте.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730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715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Рассмотреть имеющиеся средства и методы развития общей выносливости обучающихся.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730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715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Подобрать и обосновать комплекс упражнений для оценки уровня развития общей выносливости обучающихся 7-8 классов на уроках легкой атлетике.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730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715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Определить результативность разработанных уроков по легкой атлетики, направленных на развитие общей выносливости.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611560" y="1844824"/>
            <a:ext cx="81724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00100" algn="l"/>
              </a:tabLst>
            </a:pPr>
            <a:r>
              <a:rPr lang="ru-RU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Методы исследования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8001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Теоретический анализ литературных источников;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8001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Контрольные тесты;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8001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Педагогическое наблюдение;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8001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Педагогический эксперимент;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8001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Статистические методы обработки экспериментальных данных.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89248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Организация исследования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 литературных источников позволил составить представление о состоянии исследуемого вопроса, обобщить имеющиеся литературные данные и мнения специалистов, касающихся вопроса о развитии общей выносливости на уроков легкой атлетики у обучающихся 13–14лет.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качестве контрольных испытаний для определения уровня развития общей выносливости были использованы следующие тесты:</a:t>
            </a:r>
          </a:p>
          <a:p>
            <a:pPr marL="514350" lvl="0" indent="-51435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Гарвардский степ-тест </a:t>
            </a:r>
          </a:p>
          <a:p>
            <a:pPr marL="514350" indent="-51435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Тест Купера (12-минутный бег)</a:t>
            </a:r>
          </a:p>
          <a:p>
            <a:pPr marL="514350" indent="-514350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Бег на 2км / 3км (девушки, юноши соответственно)</a:t>
            </a:r>
          </a:p>
          <a:p>
            <a:pPr marL="514350" indent="-51435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   Повторное проведение тестирования, где обучающимся повторно предлагали пройти те же тесты, что и в начале года.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ru-RU" sz="2000" i="1" dirty="0" smtClean="0"/>
          </a:p>
          <a:p>
            <a:pPr marL="514350" indent="-514350"/>
            <a:endParaRPr lang="ru-RU" sz="2000" i="1" dirty="0" smtClean="0"/>
          </a:p>
          <a:p>
            <a:pPr marL="514350" indent="-514350"/>
            <a:endParaRPr lang="ru-RU" sz="2000" dirty="0" smtClean="0"/>
          </a:p>
          <a:p>
            <a:pPr marL="514350" indent="-514350">
              <a:buFont typeface="+mj-lt"/>
              <a:buAutoNum type="arabicPeriod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24745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Педагогический эксперимент</a:t>
            </a:r>
          </a:p>
          <a:p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988840"/>
            <a:ext cx="763284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База исследования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муниципальное бюджетное общеобразовательное учреждение "Средняя школа № 27 имени военнослужащего Федеральной службы безопасности Российской Федерации А.Б.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Ступникова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 г. Красноярск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Участники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обучающиеся 7-8 класса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Группы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контрольная и экспериментальная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Общее количество испытуемых 50 – по 25 человек в каждой группе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Время проведения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с 16  сентября 2019 по 14 марта 2020 года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052736"/>
            <a:ext cx="50236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Контрольные тесты: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59632" y="2145921"/>
            <a:ext cx="6696744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Гарвардский степ-тест;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12-минутный беговой тест Купера;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бег на 2км / 3км (девушки, юноши соответственно).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9" y="620689"/>
            <a:ext cx="8820472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Комплекс упражнений</a:t>
            </a:r>
          </a:p>
          <a:p>
            <a:r>
              <a:rPr lang="en-US" b="1" i="1" u="sng" dirty="0" smtClean="0"/>
              <a:t>I </a:t>
            </a:r>
            <a:r>
              <a:rPr lang="ru-RU" b="1" i="1" u="sng" dirty="0" smtClean="0"/>
              <a:t>комплекс </a:t>
            </a:r>
            <a:endParaRPr lang="ru-RU" b="1" dirty="0" smtClean="0"/>
          </a:p>
          <a:p>
            <a:r>
              <a:rPr lang="ru-RU" dirty="0" smtClean="0"/>
              <a:t>1. Разминка.</a:t>
            </a:r>
          </a:p>
          <a:p>
            <a:r>
              <a:rPr lang="ru-RU" dirty="0" smtClean="0"/>
              <a:t>   -    5-минутный бег (низкая интенсивность).</a:t>
            </a:r>
          </a:p>
          <a:p>
            <a:r>
              <a:rPr lang="ru-RU" dirty="0" smtClean="0"/>
              <a:t>   -    Упражнения на растягивание и беговые упражнения.</a:t>
            </a:r>
          </a:p>
          <a:p>
            <a:r>
              <a:rPr lang="ru-RU" dirty="0" smtClean="0"/>
              <a:t>2. Основная часть.</a:t>
            </a:r>
          </a:p>
          <a:p>
            <a:r>
              <a:rPr lang="ru-RU" dirty="0" smtClean="0"/>
              <a:t>   -    6-минутный бег с учетом преодоленного расстояния.</a:t>
            </a:r>
          </a:p>
          <a:p>
            <a:r>
              <a:rPr lang="ru-RU" dirty="0" smtClean="0"/>
              <a:t>   -    Упражнения на восстановление.</a:t>
            </a:r>
          </a:p>
          <a:p>
            <a:r>
              <a:rPr lang="ru-RU" dirty="0" smtClean="0"/>
              <a:t>3. Заминка.</a:t>
            </a:r>
          </a:p>
          <a:p>
            <a:r>
              <a:rPr lang="ru-RU" dirty="0" smtClean="0"/>
              <a:t>   -     500м  (низкая интенсивность).</a:t>
            </a:r>
          </a:p>
          <a:p>
            <a:r>
              <a:rPr lang="en-US" b="1" i="1" u="sng" dirty="0" smtClean="0"/>
              <a:t>II </a:t>
            </a:r>
            <a:r>
              <a:rPr lang="ru-RU" b="1" i="1" u="sng" dirty="0" smtClean="0"/>
              <a:t>комплекс </a:t>
            </a:r>
            <a:endParaRPr lang="ru-RU" b="1" dirty="0" smtClean="0"/>
          </a:p>
          <a:p>
            <a:pPr lvl="0"/>
            <a:r>
              <a:rPr lang="ru-RU" dirty="0" smtClean="0"/>
              <a:t>Разминка.</a:t>
            </a:r>
          </a:p>
          <a:p>
            <a:r>
              <a:rPr lang="ru-RU" dirty="0" smtClean="0"/>
              <a:t>-     5-минутный бег (средняя интенсивность).</a:t>
            </a:r>
          </a:p>
          <a:p>
            <a:r>
              <a:rPr lang="ru-RU" dirty="0" smtClean="0"/>
              <a:t>-     Упражнения на растягивание и беговые упражнения.</a:t>
            </a:r>
          </a:p>
          <a:p>
            <a:r>
              <a:rPr lang="ru-RU" dirty="0" smtClean="0"/>
              <a:t>2. Основная часть.</a:t>
            </a:r>
          </a:p>
          <a:p>
            <a:r>
              <a:rPr lang="ru-RU" dirty="0" smtClean="0"/>
              <a:t>-   Бег 2км / 3км (девушки, юноши) / 12-минутный бег с учетом преодоленного расстояния.</a:t>
            </a:r>
          </a:p>
          <a:p>
            <a:r>
              <a:rPr lang="ru-RU" dirty="0" smtClean="0"/>
              <a:t>-     Упражнения на восстановление.</a:t>
            </a:r>
          </a:p>
          <a:p>
            <a:r>
              <a:rPr lang="ru-RU" dirty="0" smtClean="0"/>
              <a:t>3. Заминка.</a:t>
            </a:r>
          </a:p>
          <a:p>
            <a:r>
              <a:rPr lang="ru-RU" dirty="0" smtClean="0"/>
              <a:t>-     3-минутный бег (средняя интенсивность).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64</TotalTime>
  <Words>953</Words>
  <Application>Microsoft Office PowerPoint</Application>
  <PresentationFormat>Экран (4:3)</PresentationFormat>
  <Paragraphs>201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Городская</vt:lpstr>
      <vt:lpstr>     Развитие общей выносливости обучающихся 7-8 классов на уроках легкой атлетики </vt:lpstr>
      <vt:lpstr>АКТУАЛЬНОСТЬ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общей выносливости обучающихся 7-8 классов на уроках легкой атлетики</dc:title>
  <dc:creator>User</dc:creator>
  <cp:lastModifiedBy>1-49a</cp:lastModifiedBy>
  <cp:revision>10</cp:revision>
  <dcterms:created xsi:type="dcterms:W3CDTF">2020-06-14T15:08:53Z</dcterms:created>
  <dcterms:modified xsi:type="dcterms:W3CDTF">2020-06-16T04:37:15Z</dcterms:modified>
</cp:coreProperties>
</file>