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22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94" y="-22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0"/>
  <c:style val="2"/>
  <c:chart>
    <c:autoTitleDeleted val="1"/>
    <c:view3D>
      <c:rotX val="15"/>
      <c:rotY val="0"/>
      <c:rAngAx val="0"/>
      <c:perspective val="30"/>
    </c:view3D>
    <c:floor>
      <c:thickness val="0"/>
      <c:spPr>
        <a:solidFill>
          <a:srgbClr val="D9D9D9"/>
        </a:solidFill>
        <a:ln>
          <a:noFill/>
        </a:ln>
      </c:spPr>
    </c:floor>
    <c:sideWall>
      <c:thickness val="0"/>
    </c:sideWall>
    <c:backWall>
      <c:thickness val="0"/>
      <c:spPr>
        <a:solidFill>
          <a:srgbClr val="D9D9D9"/>
        </a:solidFill>
        <a:ln>
          <a:noFill/>
        </a:ln>
      </c:spPr>
    </c:backWall>
    <c:plotArea>
      <c:layout/>
      <c:pie3D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2DA2BF"/>
            </a:solidFill>
            <a:ln>
              <a:noFill/>
            </a:ln>
          </c:spPr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</c:spPr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</c:spPr>
          </c:dPt>
          <c:dPt>
            <c:idx val="2"/>
            <c:bubble3D val="0"/>
            <c:spPr>
              <a:solidFill>
                <a:srgbClr val="DA1F28"/>
              </a:solidFill>
              <a:ln>
                <a:noFill/>
              </a:ln>
            </c:spPr>
          </c:dPt>
          <c:dLbls>
            <c:dLblPos val="bestFit"/>
            <c:showLegendKey val="0"/>
            <c:showVal val="0"/>
            <c:showCatName val="0"/>
            <c:showSerName val="0"/>
            <c:showPercent val="1"/>
            <c:showBubbleSize val="1"/>
            <c:showLeaderLines val="0"/>
          </c:dLbls>
          <c:cat>
            <c:strRef>
              <c:f>categories</c:f>
              <c:strCache>
                <c:ptCount val="3"/>
                <c:pt idx="0">
                  <c:v>Высокий уровень культуры здорового образа жизни</c:v>
                </c:pt>
                <c:pt idx="1">
                  <c:v>Средний уровень культуры здорового образа жизни</c:v>
                </c:pt>
                <c:pt idx="2">
                  <c:v>Низкий уровень культуры здорового образа жизни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3"/>
                <c:pt idx="0">
                  <c:v>0.2</c:v>
                </c:pt>
                <c:pt idx="1">
                  <c:v>0.4</c:v>
                </c:pt>
                <c:pt idx="2">
                  <c:v>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solidFill>
          <a:srgbClr val="D9D9D9"/>
        </a:solidFill>
        <a:ln>
          <a:noFill/>
        </a:ln>
      </c:spPr>
    </c:plotArea>
    <c:legend>
      <c:legendPos val="b"/>
      <c:layout/>
      <c:overlay val="0"/>
      <c:spPr>
        <a:noFill/>
        <a:ln>
          <a:noFill/>
        </a:ln>
      </c:spPr>
    </c:legend>
    <c:plotVisOnly val="1"/>
    <c:dispBlanksAs val="gap"/>
    <c:showDLblsOverMax val="1"/>
  </c:chart>
  <c:spPr>
    <a:noFill/>
    <a:ln>
      <a:noFill/>
    </a:ln>
  </c:sp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0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"</c:v>
                </c:pt>
              </c:strCache>
            </c:strRef>
          </c:tx>
          <c:spPr>
            <a:solidFill>
              <a:srgbClr val="2DA2BF"/>
            </a:solidFill>
            <a:ln>
              <a:noFill/>
            </a:ln>
          </c:spPr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1"/>
            <c:showLeaderLines val="0"/>
          </c:dLbls>
          <c:cat>
            <c:strRef>
              <c:f>categories</c:f>
              <c:strCache>
                <c:ptCount val="3"/>
                <c:pt idx="0">
                  <c:v>Высокий уровень культуры здорового образа жизни</c:v>
                </c:pt>
                <c:pt idx="1">
                  <c:v>Средний уровень культуры здорового образа жизни</c:v>
                </c:pt>
                <c:pt idx="2">
                  <c:v>Низкий уровень культуры здорового образа жизни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3"/>
                <c:pt idx="0">
                  <c:v>0.2</c:v>
                </c:pt>
                <c:pt idx="1">
                  <c:v>0.4</c:v>
                </c:pt>
                <c:pt idx="2">
                  <c:v>0.4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"</c:v>
                </c:pt>
              </c:strCache>
            </c:strRef>
          </c:tx>
          <c:spPr>
            <a:solidFill>
              <a:srgbClr val="DA1F28"/>
            </a:solidFill>
            <a:ln>
              <a:noFill/>
            </a:ln>
          </c:spPr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1"/>
            <c:showLeaderLines val="0"/>
          </c:dLbls>
          <c:cat>
            <c:strRef>
              <c:f>categories</c:f>
              <c:strCache>
                <c:ptCount val="3"/>
                <c:pt idx="0">
                  <c:v>Высокий уровень культуры здорового образа жизни</c:v>
                </c:pt>
                <c:pt idx="1">
                  <c:v>Средний уровень культуры здорового образа жизни</c:v>
                </c:pt>
                <c:pt idx="2">
                  <c:v>Низкий уровень культуры здорового образа жизни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3"/>
                <c:pt idx="0">
                  <c:v>0.4</c:v>
                </c:pt>
                <c:pt idx="1">
                  <c:v>0.4</c:v>
                </c:pt>
                <c:pt idx="2">
                  <c:v>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379072"/>
        <c:axId val="33380608"/>
      </c:barChart>
      <c:catAx>
        <c:axId val="33379072"/>
        <c:scaling>
          <c:orientation val="minMax"/>
        </c:scaling>
        <c:delete val="0"/>
        <c:axPos val="l"/>
        <c:numFmt formatCode="dd/mm/yyyy" sourceLinked="1"/>
        <c:majorTickMark val="out"/>
        <c:minorTickMark val="none"/>
        <c:tickLblPos val="nextTo"/>
        <c:spPr>
          <a:ln w="10080">
            <a:solidFill>
              <a:srgbClr val="8B8B8B"/>
            </a:solidFill>
            <a:round/>
          </a:ln>
        </c:spPr>
        <c:txPr>
          <a:bodyPr/>
          <a:lstStyle/>
          <a:p>
            <a:pPr>
              <a:defRPr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defRPr>
            </a:pPr>
            <a:endParaRPr lang="ru-RU"/>
          </a:p>
        </c:txPr>
        <c:crossAx val="33380608"/>
        <c:crosses val="autoZero"/>
        <c:auto val="1"/>
        <c:lblAlgn val="ctr"/>
        <c:lblOffset val="100"/>
        <c:noMultiLvlLbl val="1"/>
      </c:catAx>
      <c:valAx>
        <c:axId val="33380608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spPr>
          <a:ln w="10080">
            <a:solidFill>
              <a:srgbClr val="8B8B8B"/>
            </a:solidFill>
            <a:round/>
          </a:ln>
        </c:spPr>
        <c:txPr>
          <a:bodyPr/>
          <a:lstStyle/>
          <a:p>
            <a:pPr>
              <a:defRPr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defRPr>
            </a:pPr>
            <a:endParaRPr lang="ru-RU"/>
          </a:p>
        </c:txPr>
        <c:crossAx val="33379072"/>
        <c:crosses val="autoZero"/>
        <c:crossBetween val="between"/>
      </c:valAx>
      <c:spPr>
        <a:solidFill>
          <a:srgbClr val="FFFFFF"/>
        </a:solidFill>
        <a:ln>
          <a:noFill/>
        </a:ln>
      </c:spPr>
    </c:plotArea>
    <c:legend>
      <c:legendPos val="r"/>
      <c:layout/>
      <c:overlay val="0"/>
      <c:spPr>
        <a:noFill/>
        <a:ln>
          <a:noFill/>
        </a:ln>
      </c:spPr>
    </c:legend>
    <c:plotVisOnly val="1"/>
    <c:dispBlanksAs val="gap"/>
    <c:showDLblsOverMax val="1"/>
  </c:chart>
  <c:spPr>
    <a:noFill/>
    <a:ln>
      <a:noFill/>
    </a:ln>
  </c:spPr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132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32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&lt;заголовок&gt;</a:t>
            </a:r>
          </a:p>
        </p:txBody>
      </p:sp>
      <p:sp>
        <p:nvSpPr>
          <p:cNvPr id="133" name="PlaceHolder 3"/>
          <p:cNvSpPr>
            <a:spLocks noGrp="1"/>
          </p:cNvSpPr>
          <p:nvPr>
            <p:ph type="dt"/>
          </p:nvPr>
        </p:nvSpPr>
        <p:spPr>
          <a:xfrm>
            <a:off x="4279320" y="0"/>
            <a:ext cx="328032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ru-R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&lt;дата/время&gt;</a:t>
            </a:r>
          </a:p>
        </p:txBody>
      </p:sp>
      <p:sp>
        <p:nvSpPr>
          <p:cNvPr id="134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32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ru-R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&lt;нижний колонтитул&gt;</a:t>
            </a:r>
          </a:p>
        </p:txBody>
      </p:sp>
      <p:sp>
        <p:nvSpPr>
          <p:cNvPr id="135" name="PlaceHolder 5"/>
          <p:cNvSpPr>
            <a:spLocks noGrp="1"/>
          </p:cNvSpPr>
          <p:nvPr>
            <p:ph type="sldNum"/>
          </p:nvPr>
        </p:nvSpPr>
        <p:spPr>
          <a:xfrm>
            <a:off x="4279320" y="10157400"/>
            <a:ext cx="328032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88066736-A7A3-4C01-B566-289692B9E2AB}" type="slidenum">
              <a:rPr lang="ru-R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846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9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C779727F-853A-4BB5-8A59-32296CC5CA8B}" type="slidenum"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1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1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8D0AEFA5-3907-47E5-BB49-7346460E13C3}" type="slidenum"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2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3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C5252844-6C85-4513-BC0E-B4A6135655C9}" type="slidenum"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3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5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775F1086-59E1-43B5-85B7-0E507AED306D}" type="slidenum"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4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7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EE7D5B90-0914-46BD-AFE7-7E6EFE2EC079}" type="slidenum"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5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9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611820E8-A820-42D2-ADBC-D4471FD939DB}" type="slidenum"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6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1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6DDFD8CD-BBE8-41A6-BC79-8EABD08A8F90}" type="slidenum"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7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3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5CA3FAA0-DFAD-4FFB-9735-1ED120CF2AA3}" type="slidenum"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16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609480" y="1352520"/>
            <a:ext cx="388584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609480" y="3059640"/>
            <a:ext cx="388584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609480" y="135252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2600640" y="135252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2600640" y="305964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609480" y="305964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09480" y="1352520"/>
            <a:ext cx="3885840" cy="3268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609480" y="1352520"/>
            <a:ext cx="3885840" cy="3268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pic>
        <p:nvPicPr>
          <p:cNvPr id="43" name="Рисунок 42"/>
          <p:cNvPicPr/>
          <p:nvPr/>
        </p:nvPicPr>
        <p:blipFill>
          <a:blip r:embed="rId2"/>
          <a:stretch/>
        </p:blipFill>
        <p:spPr>
          <a:xfrm>
            <a:off x="609480" y="1436400"/>
            <a:ext cx="3885840" cy="3100320"/>
          </a:xfrm>
          <a:prstGeom prst="rect">
            <a:avLst/>
          </a:prstGeom>
          <a:ln>
            <a:noFill/>
          </a:ln>
        </p:spPr>
      </p:pic>
      <p:pic>
        <p:nvPicPr>
          <p:cNvPr id="44" name="Рисунок 43"/>
          <p:cNvPicPr/>
          <p:nvPr/>
        </p:nvPicPr>
        <p:blipFill>
          <a:blip r:embed="rId2"/>
          <a:stretch/>
        </p:blipFill>
        <p:spPr>
          <a:xfrm>
            <a:off x="609480" y="1436400"/>
            <a:ext cx="3885840" cy="31003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609480" y="1352520"/>
            <a:ext cx="3885840" cy="3268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609480" y="1352520"/>
            <a:ext cx="3885840" cy="3268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609480" y="1352520"/>
            <a:ext cx="1896120" cy="3268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2600640" y="1352520"/>
            <a:ext cx="1896120" cy="3268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609480" y="118080"/>
            <a:ext cx="8152920" cy="4662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09480" y="135252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09480" y="305964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2600640" y="1352520"/>
            <a:ext cx="1896120" cy="3268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09480" y="1352520"/>
            <a:ext cx="3885840" cy="3268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09480" y="1352520"/>
            <a:ext cx="1896120" cy="3268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2600640" y="135252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2600640" y="305964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609480" y="135252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2600640" y="135252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09480" y="3059640"/>
            <a:ext cx="388584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09480" y="1352520"/>
            <a:ext cx="388584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609480" y="3059640"/>
            <a:ext cx="388584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09480" y="135252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2600640" y="135252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2600640" y="305964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609480" y="305964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609480" y="1352520"/>
            <a:ext cx="3885840" cy="3268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609480" y="1352520"/>
            <a:ext cx="3885840" cy="3268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pic>
        <p:nvPicPr>
          <p:cNvPr id="86" name="Рисунок 85"/>
          <p:cNvPicPr/>
          <p:nvPr/>
        </p:nvPicPr>
        <p:blipFill>
          <a:blip r:embed="rId2"/>
          <a:stretch/>
        </p:blipFill>
        <p:spPr>
          <a:xfrm>
            <a:off x="609480" y="1436400"/>
            <a:ext cx="3885840" cy="3100320"/>
          </a:xfrm>
          <a:prstGeom prst="rect">
            <a:avLst/>
          </a:prstGeom>
          <a:ln>
            <a:noFill/>
          </a:ln>
        </p:spPr>
      </p:pic>
      <p:pic>
        <p:nvPicPr>
          <p:cNvPr id="87" name="Рисунок 86"/>
          <p:cNvPicPr/>
          <p:nvPr/>
        </p:nvPicPr>
        <p:blipFill>
          <a:blip r:embed="rId2"/>
          <a:stretch/>
        </p:blipFill>
        <p:spPr>
          <a:xfrm>
            <a:off x="609480" y="1436400"/>
            <a:ext cx="3885840" cy="31003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subTitle"/>
          </p:nvPr>
        </p:nvSpPr>
        <p:spPr>
          <a:xfrm>
            <a:off x="609480" y="1352520"/>
            <a:ext cx="3885840" cy="3268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609480" y="1352520"/>
            <a:ext cx="3885840" cy="3268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609480" y="1352520"/>
            <a:ext cx="1896120" cy="3268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2600640" y="1352520"/>
            <a:ext cx="1896120" cy="3268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09480" y="1352520"/>
            <a:ext cx="3885840" cy="3268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subTitle"/>
          </p:nvPr>
        </p:nvSpPr>
        <p:spPr>
          <a:xfrm>
            <a:off x="609480" y="118080"/>
            <a:ext cx="8152920" cy="4662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609480" y="135252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609480" y="305964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2600640" y="1352520"/>
            <a:ext cx="1896120" cy="3268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609480" y="1352520"/>
            <a:ext cx="1896120" cy="3268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2600640" y="135252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2600640" y="305964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609480" y="135252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2600640" y="135252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609480" y="3059640"/>
            <a:ext cx="388584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609480" y="1352520"/>
            <a:ext cx="388584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body"/>
          </p:nvPr>
        </p:nvSpPr>
        <p:spPr>
          <a:xfrm>
            <a:off x="609480" y="3059640"/>
            <a:ext cx="388584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609480" y="135252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2600640" y="135252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 type="body"/>
          </p:nvPr>
        </p:nvSpPr>
        <p:spPr>
          <a:xfrm>
            <a:off x="2600640" y="305964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25" name="PlaceHolder 5"/>
          <p:cNvSpPr>
            <a:spLocks noGrp="1"/>
          </p:cNvSpPr>
          <p:nvPr>
            <p:ph type="body"/>
          </p:nvPr>
        </p:nvSpPr>
        <p:spPr>
          <a:xfrm>
            <a:off x="609480" y="305964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609480" y="1352520"/>
            <a:ext cx="3885840" cy="3268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609480" y="1352520"/>
            <a:ext cx="3885840" cy="3268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pic>
        <p:nvPicPr>
          <p:cNvPr id="129" name="Рисунок 128"/>
          <p:cNvPicPr/>
          <p:nvPr/>
        </p:nvPicPr>
        <p:blipFill>
          <a:blip r:embed="rId2"/>
          <a:stretch/>
        </p:blipFill>
        <p:spPr>
          <a:xfrm>
            <a:off x="609480" y="1436400"/>
            <a:ext cx="3885840" cy="3100320"/>
          </a:xfrm>
          <a:prstGeom prst="rect">
            <a:avLst/>
          </a:prstGeom>
          <a:ln>
            <a:noFill/>
          </a:ln>
        </p:spPr>
      </p:pic>
      <p:pic>
        <p:nvPicPr>
          <p:cNvPr id="130" name="Рисунок 129"/>
          <p:cNvPicPr/>
          <p:nvPr/>
        </p:nvPicPr>
        <p:blipFill>
          <a:blip r:embed="rId2"/>
          <a:stretch/>
        </p:blipFill>
        <p:spPr>
          <a:xfrm>
            <a:off x="609480" y="1436400"/>
            <a:ext cx="3885840" cy="31003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352520"/>
            <a:ext cx="1896120" cy="3268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2600640" y="1352520"/>
            <a:ext cx="1896120" cy="3268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609480" y="118080"/>
            <a:ext cx="8152920" cy="4662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35252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09480" y="305964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2600640" y="1352520"/>
            <a:ext cx="1896120" cy="3268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09480" y="1352520"/>
            <a:ext cx="1896120" cy="3268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2600640" y="135252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2600640" y="305964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09480" y="135252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2600640" y="1352520"/>
            <a:ext cx="189612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609480" y="3059640"/>
            <a:ext cx="3885840" cy="155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46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stomShape 1" hidden="1"/>
          <p:cNvSpPr/>
          <p:nvPr/>
        </p:nvSpPr>
        <p:spPr>
          <a:xfrm>
            <a:off x="0" y="1095120"/>
            <a:ext cx="9143640" cy="239760"/>
          </a:xfrm>
          <a:prstGeom prst="rect">
            <a:avLst/>
          </a:prstGeom>
          <a:solidFill>
            <a:srgbClr val="FFFFFF"/>
          </a:solidFill>
          <a:ln w="50760">
            <a:noFill/>
          </a:ln>
          <a:effectLst>
            <a:outerShdw blurRad="38100" dist="30000" dir="540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2" name="CustomShape 2" hidden="1"/>
          <p:cNvSpPr/>
          <p:nvPr/>
        </p:nvSpPr>
        <p:spPr>
          <a:xfrm>
            <a:off x="0" y="1129320"/>
            <a:ext cx="533160" cy="1710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760">
            <a:noFill/>
          </a:ln>
          <a:effectLst>
            <a:outerShdw blurRad="38100" dist="30000" dir="540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" name="CustomShape 3" hidden="1"/>
          <p:cNvSpPr/>
          <p:nvPr/>
        </p:nvSpPr>
        <p:spPr>
          <a:xfrm>
            <a:off x="590400" y="1129320"/>
            <a:ext cx="8553240" cy="1710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760">
            <a:noFill/>
          </a:ln>
          <a:effectLst>
            <a:outerShdw blurRad="38100" dist="30000" dir="540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" name="CustomShape 4"/>
          <p:cNvSpPr/>
          <p:nvPr/>
        </p:nvSpPr>
        <p:spPr>
          <a:xfrm>
            <a:off x="0" y="4478400"/>
            <a:ext cx="9143640" cy="664920"/>
          </a:xfrm>
          <a:prstGeom prst="rect">
            <a:avLst/>
          </a:prstGeom>
          <a:solidFill>
            <a:srgbClr val="FFFFFF"/>
          </a:solidFill>
          <a:ln w="50760">
            <a:noFill/>
          </a:ln>
          <a:effectLst>
            <a:outerShdw blurRad="38100" dist="30000" dir="540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" name="CustomShape 5"/>
          <p:cNvSpPr/>
          <p:nvPr/>
        </p:nvSpPr>
        <p:spPr>
          <a:xfrm>
            <a:off x="-9000" y="4539960"/>
            <a:ext cx="2248920" cy="534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760">
            <a:noFill/>
          </a:ln>
          <a:effectLst>
            <a:outerShdw blurRad="38100" dist="30000" dir="540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" name="CustomShape 6"/>
          <p:cNvSpPr/>
          <p:nvPr/>
        </p:nvSpPr>
        <p:spPr>
          <a:xfrm>
            <a:off x="2359080" y="4533120"/>
            <a:ext cx="6784560" cy="534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760">
            <a:noFill/>
          </a:ln>
          <a:effectLst>
            <a:outerShdw blurRad="38100" dist="30000" dir="540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" name="PlaceHolder 7"/>
          <p:cNvSpPr>
            <a:spLocks noGrp="1"/>
          </p:cNvSpPr>
          <p:nvPr>
            <p:ph type="dt"/>
          </p:nvPr>
        </p:nvSpPr>
        <p:spPr>
          <a:xfrm>
            <a:off x="76320" y="4551480"/>
            <a:ext cx="2057040" cy="5140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fld id="{236C8880-E8B5-4B96-982C-856686A08CF7}" type="datetime1">
              <a:rPr lang="ru-RU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13.06.2020</a:t>
            </a:fld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ftr"/>
          </p:nvPr>
        </p:nvSpPr>
        <p:spPr>
          <a:xfrm>
            <a:off x="2085480" y="177480"/>
            <a:ext cx="5866920" cy="27360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sldNum"/>
          </p:nvPr>
        </p:nvSpPr>
        <p:spPr>
          <a:xfrm>
            <a:off x="8001000" y="171360"/>
            <a:ext cx="837720" cy="2854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fld id="{5C3E7291-F274-48EC-B5CC-D17FE3747A7C}" type="slidenum">
              <a:rPr lang="ru-RU" sz="1400" b="1" strike="noStrike" spc="-1">
                <a:solidFill>
                  <a:srgbClr val="DEF5FA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" name="PlaceHolder 10"/>
          <p:cNvSpPr>
            <a:spLocks noGrp="1"/>
          </p:cNvSpPr>
          <p:nvPr>
            <p:ph type="title"/>
          </p:nvPr>
        </p:nvSpPr>
        <p:spPr>
          <a:xfrm>
            <a:off x="2362320" y="2343240"/>
            <a:ext cx="6476760" cy="2037960"/>
          </a:xfrm>
          <a:prstGeom prst="rect">
            <a:avLst/>
          </a:prstGeom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ru-RU" sz="4200" b="0" strike="noStrike" cap="all" spc="-1">
                <a:solidFill>
                  <a:srgbClr val="DEF5FA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Образец заголовка</a:t>
            </a:r>
            <a:endParaRPr lang="ru-RU" sz="42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0" name="PlaceHolder 11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9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0" y="1095120"/>
            <a:ext cx="9143640" cy="239760"/>
          </a:xfrm>
          <a:prstGeom prst="rect">
            <a:avLst/>
          </a:prstGeom>
          <a:solidFill>
            <a:srgbClr val="FFFFFF"/>
          </a:solidFill>
          <a:ln w="50760">
            <a:noFill/>
          </a:ln>
          <a:effectLst>
            <a:outerShdw blurRad="38100" dist="30000" dir="540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6" name="CustomShape 2"/>
          <p:cNvSpPr/>
          <p:nvPr/>
        </p:nvSpPr>
        <p:spPr>
          <a:xfrm>
            <a:off x="0" y="1129320"/>
            <a:ext cx="533160" cy="1710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760">
            <a:noFill/>
          </a:ln>
          <a:effectLst>
            <a:outerShdw blurRad="38100" dist="30000" dir="540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7" name="CustomShape 3"/>
          <p:cNvSpPr/>
          <p:nvPr/>
        </p:nvSpPr>
        <p:spPr>
          <a:xfrm>
            <a:off x="590400" y="1129320"/>
            <a:ext cx="8553240" cy="1710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760">
            <a:noFill/>
          </a:ln>
          <a:effectLst>
            <a:outerShdw blurRad="38100" dist="30000" dir="540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8" name="PlaceHolder 4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ru-RU" sz="4200" b="0" strike="noStrike" spc="-1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Образец заголовка</a:t>
            </a:r>
            <a:endParaRPr lang="ru-RU" sz="4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609480" y="1352520"/>
            <a:ext cx="3885840" cy="326844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2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Образец текста</a:t>
            </a:r>
          </a:p>
          <a:p>
            <a:pPr marL="640080" lvl="1" indent="-273960">
              <a:lnSpc>
                <a:spcPct val="100000"/>
              </a:lnSpc>
              <a:spcBef>
                <a:spcPts val="550"/>
              </a:spcBef>
              <a:buClr>
                <a:srgbClr val="2DA2BF"/>
              </a:buClr>
              <a:buSzPct val="70000"/>
              <a:buFont typeface="Wingdings 2" charset="2"/>
              <a:buChar char=""/>
            </a:pPr>
            <a:r>
              <a:rPr lang="ru-RU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Второй уровень</a:t>
            </a:r>
          </a:p>
          <a:p>
            <a:pPr marL="914400" lvl="2" indent="-228240">
              <a:lnSpc>
                <a:spcPct val="100000"/>
              </a:lnSpc>
              <a:spcBef>
                <a:spcPts val="499"/>
              </a:spcBef>
              <a:buClr>
                <a:srgbClr val="DA1F28"/>
              </a:buClr>
              <a:buSzPct val="75000"/>
              <a:buFont typeface="Wingdings" charset="2"/>
              <a:buChar char=""/>
            </a:pPr>
            <a:r>
              <a:rPr lang="ru-RU" sz="2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Третий уровень</a:t>
            </a:r>
          </a:p>
          <a:p>
            <a:pPr marL="1371600" lvl="3" indent="-228240">
              <a:lnSpc>
                <a:spcPct val="100000"/>
              </a:lnSpc>
              <a:spcBef>
                <a:spcPts val="400"/>
              </a:spcBef>
              <a:buClr>
                <a:srgbClr val="EB641B"/>
              </a:buClr>
              <a:buSzPct val="75000"/>
              <a:buFont typeface="Wingdings" charset="2"/>
              <a:buChar char="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Четвертый уровень</a:t>
            </a:r>
          </a:p>
          <a:p>
            <a:pPr marL="1828800" lvl="4" indent="-228240">
              <a:lnSpc>
                <a:spcPct val="100000"/>
              </a:lnSpc>
              <a:spcBef>
                <a:spcPts val="400"/>
              </a:spcBef>
              <a:buClr>
                <a:srgbClr val="39639D"/>
              </a:buClr>
              <a:buSzPct val="65000"/>
              <a:buFont typeface="Wingdings" charset="2"/>
              <a:buChar char="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Пятый уровень</a:t>
            </a:r>
          </a:p>
        </p:txBody>
      </p:sp>
      <p:sp>
        <p:nvSpPr>
          <p:cNvPr id="50" name="PlaceHolder 6"/>
          <p:cNvSpPr>
            <a:spLocks noGrp="1"/>
          </p:cNvSpPr>
          <p:nvPr>
            <p:ph type="body"/>
          </p:nvPr>
        </p:nvSpPr>
        <p:spPr>
          <a:xfrm>
            <a:off x="4844880" y="1352520"/>
            <a:ext cx="3885840" cy="326844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2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Образец текста</a:t>
            </a:r>
          </a:p>
          <a:p>
            <a:pPr marL="640080" lvl="1" indent="-273960">
              <a:lnSpc>
                <a:spcPct val="100000"/>
              </a:lnSpc>
              <a:spcBef>
                <a:spcPts val="550"/>
              </a:spcBef>
              <a:buClr>
                <a:srgbClr val="2DA2BF"/>
              </a:buClr>
              <a:buSzPct val="70000"/>
              <a:buFont typeface="Wingdings 2" charset="2"/>
              <a:buChar char=""/>
            </a:pPr>
            <a:r>
              <a:rPr lang="ru-RU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Второй уровень</a:t>
            </a:r>
          </a:p>
          <a:p>
            <a:pPr marL="914400" lvl="2" indent="-228240">
              <a:lnSpc>
                <a:spcPct val="100000"/>
              </a:lnSpc>
              <a:spcBef>
                <a:spcPts val="499"/>
              </a:spcBef>
              <a:buClr>
                <a:srgbClr val="DA1F28"/>
              </a:buClr>
              <a:buSzPct val="75000"/>
              <a:buFont typeface="Wingdings" charset="2"/>
              <a:buChar char=""/>
            </a:pPr>
            <a:r>
              <a:rPr lang="ru-RU" sz="2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Третий уровень</a:t>
            </a:r>
          </a:p>
          <a:p>
            <a:pPr marL="1371600" lvl="3" indent="-228240">
              <a:lnSpc>
                <a:spcPct val="100000"/>
              </a:lnSpc>
              <a:spcBef>
                <a:spcPts val="400"/>
              </a:spcBef>
              <a:buClr>
                <a:srgbClr val="EB641B"/>
              </a:buClr>
              <a:buSzPct val="75000"/>
              <a:buFont typeface="Wingdings" charset="2"/>
              <a:buChar char="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Четвертый уровень</a:t>
            </a:r>
          </a:p>
          <a:p>
            <a:pPr marL="1828800" lvl="4" indent="-228240">
              <a:lnSpc>
                <a:spcPct val="100000"/>
              </a:lnSpc>
              <a:spcBef>
                <a:spcPts val="400"/>
              </a:spcBef>
              <a:buClr>
                <a:srgbClr val="39639D"/>
              </a:buClr>
              <a:buSzPct val="65000"/>
              <a:buFont typeface="Wingdings" charset="2"/>
              <a:buChar char="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Пятый уровень</a:t>
            </a:r>
          </a:p>
        </p:txBody>
      </p:sp>
      <p:sp>
        <p:nvSpPr>
          <p:cNvPr id="51" name="PlaceHolder 7"/>
          <p:cNvSpPr>
            <a:spLocks noGrp="1"/>
          </p:cNvSpPr>
          <p:nvPr>
            <p:ph type="dt"/>
          </p:nvPr>
        </p:nvSpPr>
        <p:spPr>
          <a:xfrm>
            <a:off x="6095880" y="4686480"/>
            <a:ext cx="2666520" cy="27360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fld id="{5F76C67C-87F4-42DD-A98A-F5BDE8739FA1}" type="datetime1">
              <a:rPr lang="ru-RU" sz="1400" b="0" strike="noStrike" spc="-1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13.06.2020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2" name="PlaceHolder 8"/>
          <p:cNvSpPr>
            <a:spLocks noGrp="1"/>
          </p:cNvSpPr>
          <p:nvPr>
            <p:ph type="sldNum"/>
          </p:nvPr>
        </p:nvSpPr>
        <p:spPr>
          <a:xfrm>
            <a:off x="0" y="1123560"/>
            <a:ext cx="533160" cy="1828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fld id="{E810DF1F-845F-4909-B7A6-478BA4303201}" type="slidenum">
              <a:rPr lang="ru-RU" sz="1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3" name="PlaceHolder 9"/>
          <p:cNvSpPr>
            <a:spLocks noGrp="1"/>
          </p:cNvSpPr>
          <p:nvPr>
            <p:ph type="ftr"/>
          </p:nvPr>
        </p:nvSpPr>
        <p:spPr>
          <a:xfrm>
            <a:off x="609480" y="4686120"/>
            <a:ext cx="5420880" cy="27360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0" y="1095120"/>
            <a:ext cx="9143640" cy="239760"/>
          </a:xfrm>
          <a:prstGeom prst="rect">
            <a:avLst/>
          </a:prstGeom>
          <a:solidFill>
            <a:srgbClr val="FFFFFF"/>
          </a:solidFill>
          <a:ln w="50760">
            <a:noFill/>
          </a:ln>
          <a:effectLst>
            <a:outerShdw blurRad="38100" dist="30000" dir="540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9" name="CustomShape 2"/>
          <p:cNvSpPr/>
          <p:nvPr/>
        </p:nvSpPr>
        <p:spPr>
          <a:xfrm>
            <a:off x="0" y="1129320"/>
            <a:ext cx="533160" cy="1710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760">
            <a:noFill/>
          </a:ln>
          <a:effectLst>
            <a:outerShdw blurRad="38100" dist="30000" dir="540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0" name="CustomShape 3"/>
          <p:cNvSpPr/>
          <p:nvPr/>
        </p:nvSpPr>
        <p:spPr>
          <a:xfrm>
            <a:off x="590400" y="1129320"/>
            <a:ext cx="8553240" cy="1710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760">
            <a:noFill/>
          </a:ln>
          <a:effectLst>
            <a:outerShdw blurRad="38100" dist="30000" dir="540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1" name="PlaceHolder 4"/>
          <p:cNvSpPr>
            <a:spLocks noGrp="1"/>
          </p:cNvSpPr>
          <p:nvPr>
            <p:ph type="title"/>
          </p:nvPr>
        </p:nvSpPr>
        <p:spPr>
          <a:xfrm>
            <a:off x="609480" y="118080"/>
            <a:ext cx="8152920" cy="1005480"/>
          </a:xfrm>
          <a:prstGeom prst="rect">
            <a:avLst/>
          </a:prstGeom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ru-RU" sz="4200" b="0" strike="noStrike" spc="-1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Образец заголовка</a:t>
            </a:r>
            <a:endParaRPr lang="ru-RU" sz="4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 type="dt"/>
          </p:nvPr>
        </p:nvSpPr>
        <p:spPr>
          <a:xfrm>
            <a:off x="6095880" y="4686480"/>
            <a:ext cx="2666520" cy="27360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fld id="{65F32D02-E7F5-4AFA-BE2E-22973D0A9CA7}" type="datetime1">
              <a:rPr lang="ru-RU" sz="1400" b="0" strike="noStrike" spc="-1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13.06.2020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3" name="PlaceHolder 6"/>
          <p:cNvSpPr>
            <a:spLocks noGrp="1"/>
          </p:cNvSpPr>
          <p:nvPr>
            <p:ph type="ftr"/>
          </p:nvPr>
        </p:nvSpPr>
        <p:spPr>
          <a:xfrm>
            <a:off x="609480" y="4686120"/>
            <a:ext cx="5420880" cy="27360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4" name="PlaceHolder 7"/>
          <p:cNvSpPr>
            <a:spLocks noGrp="1"/>
          </p:cNvSpPr>
          <p:nvPr>
            <p:ph type="sldNum"/>
          </p:nvPr>
        </p:nvSpPr>
        <p:spPr>
          <a:xfrm>
            <a:off x="0" y="1123560"/>
            <a:ext cx="533160" cy="1828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fld id="{27D428A5-8532-4851-9E21-A9A8D161F091}" type="slidenum">
              <a:rPr lang="ru-RU" sz="1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5" name="PlaceHolder 8"/>
          <p:cNvSpPr>
            <a:spLocks noGrp="1"/>
          </p:cNvSpPr>
          <p:nvPr>
            <p:ph type="body"/>
          </p:nvPr>
        </p:nvSpPr>
        <p:spPr>
          <a:xfrm>
            <a:off x="609480" y="1428840"/>
            <a:ext cx="1599840" cy="3123720"/>
          </a:xfrm>
          <a:prstGeom prst="rect">
            <a:avLst/>
          </a:prstGeom>
        </p:spPr>
        <p:txBody>
          <a:bodyPr lIns="137160" tIns="182880" rIns="137160" bIns="91440"/>
          <a:lstStyle/>
          <a:p>
            <a:pPr>
              <a:lnSpc>
                <a:spcPct val="100000"/>
              </a:lnSpc>
              <a:spcBef>
                <a:spcPts val="700"/>
              </a:spcBef>
              <a:spcAft>
                <a:spcPts val="1001"/>
              </a:spcAft>
            </a:pPr>
            <a:r>
              <a:rPr lang="ru-RU" sz="1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Образец текста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96" name="PlaceHolder 9"/>
          <p:cNvSpPr>
            <a:spLocks noGrp="1"/>
          </p:cNvSpPr>
          <p:nvPr>
            <p:ph type="body"/>
          </p:nvPr>
        </p:nvSpPr>
        <p:spPr>
          <a:xfrm>
            <a:off x="2362320" y="1428840"/>
            <a:ext cx="6400440" cy="320004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2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Образец текста</a:t>
            </a:r>
          </a:p>
          <a:p>
            <a:pPr marL="640080" lvl="1" indent="-273960">
              <a:lnSpc>
                <a:spcPct val="100000"/>
              </a:lnSpc>
              <a:spcBef>
                <a:spcPts val="550"/>
              </a:spcBef>
              <a:buClr>
                <a:srgbClr val="2DA2BF"/>
              </a:buClr>
              <a:buSzPct val="70000"/>
              <a:buFont typeface="Wingdings 2" charset="2"/>
              <a:buChar char=""/>
            </a:pPr>
            <a:r>
              <a:rPr lang="ru-RU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Второй уровень</a:t>
            </a:r>
          </a:p>
          <a:p>
            <a:pPr marL="914400" lvl="2" indent="-228240">
              <a:lnSpc>
                <a:spcPct val="100000"/>
              </a:lnSpc>
              <a:spcBef>
                <a:spcPts val="499"/>
              </a:spcBef>
              <a:buClr>
                <a:srgbClr val="DA1F28"/>
              </a:buClr>
              <a:buSzPct val="75000"/>
              <a:buFont typeface="Wingdings" charset="2"/>
              <a:buChar char=""/>
            </a:pPr>
            <a:r>
              <a:rPr lang="ru-RU" sz="2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Третий уровень</a:t>
            </a:r>
          </a:p>
          <a:p>
            <a:pPr marL="1371600" lvl="3" indent="-228240">
              <a:lnSpc>
                <a:spcPct val="100000"/>
              </a:lnSpc>
              <a:spcBef>
                <a:spcPts val="400"/>
              </a:spcBef>
              <a:buClr>
                <a:srgbClr val="EB641B"/>
              </a:buClr>
              <a:buSzPct val="75000"/>
              <a:buFont typeface="Wingdings" charset="2"/>
              <a:buChar char="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Четвертый уровень</a:t>
            </a:r>
          </a:p>
          <a:p>
            <a:pPr marL="1828800" lvl="4" indent="-228240">
              <a:lnSpc>
                <a:spcPct val="100000"/>
              </a:lnSpc>
              <a:spcBef>
                <a:spcPts val="400"/>
              </a:spcBef>
              <a:buClr>
                <a:srgbClr val="39639D"/>
              </a:buClr>
              <a:buSzPct val="65000"/>
              <a:buFont typeface="Wingdings" charset="2"/>
              <a:buChar char="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251640" y="4515840"/>
            <a:ext cx="1705320" cy="5140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rmAutofit fontScale="92500"/>
          </a:bodyPr>
          <a:lstStyle/>
          <a:p>
            <a:pPr>
              <a:lnSpc>
                <a:spcPct val="100000"/>
              </a:lnSpc>
              <a:spcBef>
                <a:spcPts val="700"/>
              </a:spcBef>
            </a:pPr>
            <a:r>
              <a:rPr lang="ru-RU" sz="16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Красноярск 2020</a:t>
            </a:r>
            <a:endParaRPr lang="ru-RU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7" name="CustomShape 2"/>
          <p:cNvSpPr/>
          <p:nvPr/>
        </p:nvSpPr>
        <p:spPr>
          <a:xfrm>
            <a:off x="395640" y="195480"/>
            <a:ext cx="8568720" cy="106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16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МИНИСТЕРСТВО ПРОСВЕЩЕНИЯ РОССИЙСКОЙ ФЕДЕРАЦИИ</a:t>
            </a:r>
            <a:endParaRPr lang="ru-RU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6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Красноярский государственный педагогический университет  </a:t>
            </a:r>
            <a:endParaRPr lang="ru-RU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6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им. В.П. Астафьева</a:t>
            </a:r>
            <a:r>
              <a:t/>
            </a:r>
            <a:br/>
            <a:r>
              <a:rPr lang="ru-RU" sz="16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Институт физической культуры, спорта и здоровья им. И.С. Ярыгина</a:t>
            </a:r>
            <a:endParaRPr lang="ru-RU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8" name="CustomShape 3"/>
          <p:cNvSpPr/>
          <p:nvPr/>
        </p:nvSpPr>
        <p:spPr>
          <a:xfrm>
            <a:off x="467640" y="1578240"/>
            <a:ext cx="8352720" cy="1918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 algn="ctr">
              <a:lnSpc>
                <a:spcPct val="100000"/>
              </a:lnSpc>
            </a:pPr>
            <a:r>
              <a:rPr lang="ru-RU" sz="2400" b="1" strike="noStrike" cap="all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Выпускная квалификационная работа</a:t>
            </a:r>
            <a:endParaRPr lang="ru-RU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 algn="ctr">
              <a:lnSpc>
                <a:spcPct val="100000"/>
              </a:lnSpc>
            </a:pPr>
            <a:endParaRPr lang="ru-RU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 algn="ctr">
              <a:lnSpc>
                <a:spcPct val="100000"/>
              </a:lnSpc>
            </a:pPr>
            <a:r>
              <a:rPr lang="ru-RU" sz="2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Педагогические условия формирования культуры здорового образа жизни у обучающихся начальных классов</a:t>
            </a:r>
            <a:endParaRPr lang="ru-RU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9" name="CustomShape 4"/>
          <p:cNvSpPr/>
          <p:nvPr/>
        </p:nvSpPr>
        <p:spPr>
          <a:xfrm>
            <a:off x="2434320" y="4515840"/>
            <a:ext cx="6709320" cy="555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70000" lnSpcReduction="20000"/>
          </a:bodyPr>
          <a:lstStyle/>
          <a:p>
            <a:pPr>
              <a:lnSpc>
                <a:spcPct val="100000"/>
              </a:lnSpc>
            </a:pPr>
            <a:r>
              <a:rPr lang="ru-RU" sz="1600" spc="-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Обучающийся</a:t>
            </a:r>
            <a:r>
              <a:rPr lang="ru-RU" sz="1600" b="0" strike="noStrike" spc="-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: </a:t>
            </a:r>
            <a:r>
              <a:rPr lang="ru-RU" sz="16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Лебедев Никита Вячеславович </a:t>
            </a:r>
            <a:endParaRPr lang="ru-RU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Научные руководители: доктор педагогических н</a:t>
            </a:r>
            <a:r>
              <a:rPr lang="ru-RU" sz="1600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аук</a:t>
            </a:r>
            <a:r>
              <a:rPr lang="ru-RU" sz="16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, профессор Сидоров Леонид К</a:t>
            </a:r>
            <a:r>
              <a:rPr lang="ru-RU" sz="1600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онстантинович</a:t>
            </a:r>
            <a:r>
              <a:rPr lang="ru-RU" sz="16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,</a:t>
            </a:r>
          </a:p>
          <a:p>
            <a:pPr>
              <a:lnSpc>
                <a:spcPct val="100000"/>
              </a:lnSpc>
            </a:pPr>
            <a:r>
              <a:rPr lang="ru-RU" sz="16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старший преподаватель Зайцева Маргарита С</a:t>
            </a:r>
            <a:r>
              <a:rPr lang="ru-RU" sz="1600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ергеевна</a:t>
            </a:r>
            <a:endParaRPr lang="ru-RU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Shape 1"/>
          <p:cNvSpPr txBox="1"/>
          <p:nvPr/>
        </p:nvSpPr>
        <p:spPr>
          <a:xfrm>
            <a:off x="609480" y="118080"/>
            <a:ext cx="8282520" cy="10054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ru-RU" sz="3200" b="1" strike="noStrike" spc="-1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Педагогические здоровьесберегающие технологии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graphicFrame>
        <p:nvGraphicFramePr>
          <p:cNvPr id="160" name="Table 2"/>
          <p:cNvGraphicFramePr/>
          <p:nvPr/>
        </p:nvGraphicFramePr>
        <p:xfrm>
          <a:off x="611640" y="1419480"/>
          <a:ext cx="8208720" cy="3652560"/>
        </p:xfrm>
        <a:graphic>
          <a:graphicData uri="http://schemas.openxmlformats.org/drawingml/2006/table">
            <a:tbl>
              <a:tblPr/>
              <a:tblGrid>
                <a:gridCol w="2734920"/>
                <a:gridCol w="2736720"/>
                <a:gridCol w="2737080"/>
              </a:tblGrid>
              <a:tr h="835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cap="all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Технологии сохранения и стимулирования здоровья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cap="all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Технологии обучения здоровому образу жизни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cap="all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Коррекционные технологии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17000">
                <a:tc>
                  <a:txBody>
                    <a:bodyPr/>
                    <a:lstStyle/>
                    <a:p>
                      <a:pPr marL="320040" indent="-179640">
                        <a:lnSpc>
                          <a:spcPct val="100000"/>
                        </a:lnSpc>
                        <a:buClr>
                          <a:srgbClr val="DA1F28"/>
                        </a:buClr>
                        <a:buSzPct val="60000"/>
                        <a:buFont typeface="Wingdings" charset="2"/>
                        <a:buChar char=""/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</a:rPr>
                        <a:t>динамические паузы;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marL="320040" indent="-179640">
                        <a:lnSpc>
                          <a:spcPct val="100000"/>
                        </a:lnSpc>
                        <a:buClr>
                          <a:srgbClr val="DA1F28"/>
                        </a:buClr>
                        <a:buSzPct val="60000"/>
                        <a:buFont typeface="Wingdings" charset="2"/>
                        <a:buChar char=""/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</a:rPr>
                        <a:t>подвижные и спортивные игры;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marL="320040" indent="-179640">
                        <a:lnSpc>
                          <a:spcPct val="100000"/>
                        </a:lnSpc>
                        <a:buClr>
                          <a:srgbClr val="DA1F28"/>
                        </a:buClr>
                        <a:buSzPct val="60000"/>
                        <a:buFont typeface="Wingdings" charset="2"/>
                        <a:buChar char=""/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</a:rPr>
                        <a:t>релаксация;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marL="320040" indent="-179640">
                        <a:lnSpc>
                          <a:spcPct val="100000"/>
                        </a:lnSpc>
                        <a:buClr>
                          <a:srgbClr val="DA1F28"/>
                        </a:buClr>
                        <a:buSzPct val="60000"/>
                        <a:buFont typeface="Wingdings" charset="2"/>
                        <a:buChar char=""/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</a:rPr>
                        <a:t>гимнастика (пальчиковая, для глаз, дыхательная и др.); 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marL="320040" indent="-179640">
                        <a:lnSpc>
                          <a:spcPct val="100000"/>
                        </a:lnSpc>
                        <a:buClr>
                          <a:srgbClr val="DA1F28"/>
                        </a:buClr>
                        <a:buSzPct val="60000"/>
                        <a:buFont typeface="Wingdings" charset="2"/>
                        <a:buChar char=""/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</a:rPr>
                        <a:t>гимнастика динамическая, ортопедическая.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20040" indent="-179640">
                        <a:lnSpc>
                          <a:spcPct val="100000"/>
                        </a:lnSpc>
                        <a:buClr>
                          <a:srgbClr val="DA1F28"/>
                        </a:buClr>
                        <a:buSzPct val="60000"/>
                        <a:buFont typeface="Wingdings" charset="2"/>
                        <a:buChar char=""/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</a:rPr>
                        <a:t>занятия физкультурой;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marL="320040" indent="-179640">
                        <a:lnSpc>
                          <a:spcPct val="100000"/>
                        </a:lnSpc>
                        <a:buClr>
                          <a:srgbClr val="DA1F28"/>
                        </a:buClr>
                        <a:buSzPct val="60000"/>
                        <a:buFont typeface="Wingdings" charset="2"/>
                        <a:buChar char=""/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</a:rPr>
                        <a:t>проблемно-игровые: игротренинги, игротерапия;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marL="320040" indent="-179640">
                        <a:lnSpc>
                          <a:spcPct val="100000"/>
                        </a:lnSpc>
                        <a:buClr>
                          <a:srgbClr val="DA1F28"/>
                        </a:buClr>
                        <a:buSzPct val="60000"/>
                        <a:buFont typeface="Wingdings" charset="2"/>
                        <a:buChar char=""/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</a:rPr>
                        <a:t>коммуникативные игры;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marL="320040" indent="-179640">
                        <a:lnSpc>
                          <a:spcPct val="100000"/>
                        </a:lnSpc>
                        <a:buClr>
                          <a:srgbClr val="DA1F28"/>
                        </a:buClr>
                        <a:buSzPct val="60000"/>
                        <a:buFont typeface="Wingdings" charset="2"/>
                        <a:buChar char=""/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</a:rPr>
                        <a:t>точечный массаж.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20040" indent="-179640">
                        <a:lnSpc>
                          <a:spcPct val="100000"/>
                        </a:lnSpc>
                        <a:buClr>
                          <a:srgbClr val="DA1F28"/>
                        </a:buClr>
                        <a:buSzPct val="60000"/>
                        <a:buFont typeface="Wingdings" charset="2"/>
                        <a:buChar char=""/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</a:rPr>
                        <a:t>технологии музыкального воздействия;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marL="320040" indent="-179640">
                        <a:lnSpc>
                          <a:spcPct val="100000"/>
                        </a:lnSpc>
                        <a:buClr>
                          <a:srgbClr val="DA1F28"/>
                        </a:buClr>
                        <a:buSzPct val="60000"/>
                        <a:buFont typeface="Wingdings" charset="2"/>
                        <a:buChar char=""/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</a:rPr>
                        <a:t>арт-терапя;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marL="320040" indent="-179640">
                        <a:lnSpc>
                          <a:spcPct val="100000"/>
                        </a:lnSpc>
                        <a:buClr>
                          <a:srgbClr val="DA1F28"/>
                        </a:buClr>
                        <a:buSzPct val="60000"/>
                        <a:buFont typeface="Wingdings" charset="2"/>
                        <a:buChar char=""/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</a:rPr>
                        <a:t>сказкотерапия;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marL="320040" indent="-179640">
                        <a:lnSpc>
                          <a:spcPct val="100000"/>
                        </a:lnSpc>
                        <a:buClr>
                          <a:srgbClr val="DA1F28"/>
                        </a:buClr>
                        <a:buSzPct val="60000"/>
                        <a:buFont typeface="Wingdings" charset="2"/>
                        <a:buChar char=""/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</a:rPr>
                        <a:t>технологии воздействия цвета;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marL="320040" indent="-179640">
                        <a:lnSpc>
                          <a:spcPct val="100000"/>
                        </a:lnSpc>
                        <a:buClr>
                          <a:srgbClr val="DA1F28"/>
                        </a:buClr>
                        <a:buSzPct val="60000"/>
                        <a:buFont typeface="Wingdings" charset="2"/>
                        <a:buChar char=""/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</a:rPr>
                        <a:t>психогимнастика; фонетическая ритмика.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extShape 1"/>
          <p:cNvSpPr txBox="1"/>
          <p:nvPr/>
        </p:nvSpPr>
        <p:spPr>
          <a:xfrm>
            <a:off x="609480" y="118080"/>
            <a:ext cx="8152920" cy="10054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ru-RU" sz="4200" b="1" strike="noStrike" spc="-1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Реализуется в МБОУ СШ № 56</a:t>
            </a:r>
            <a:endParaRPr lang="ru-RU" sz="4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62" name="TextShape 2"/>
          <p:cNvSpPr txBox="1"/>
          <p:nvPr/>
        </p:nvSpPr>
        <p:spPr>
          <a:xfrm>
            <a:off x="755640" y="1424520"/>
            <a:ext cx="7562520" cy="3450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Работа спортивных секций по футболу, волейболу теннису, лыжам, легкой атлетике, а также спортивной подготовке.</a:t>
            </a:r>
          </a:p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Организация походов, экскурсий, дней здоровья, подвижных игр, веселых стартов, внутришкольных спортивных мероприятий.</a:t>
            </a:r>
          </a:p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Участие в районных и городских спортивных соревнованиях.</a:t>
            </a: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extShape 1"/>
          <p:cNvSpPr txBox="1"/>
          <p:nvPr/>
        </p:nvSpPr>
        <p:spPr>
          <a:xfrm>
            <a:off x="609480" y="118080"/>
            <a:ext cx="8534160" cy="10054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ru-RU" sz="3200" b="1" strike="noStrike" spc="-1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Формирование у обучающихся начальных классов культуры здорового образа жизни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64" name="TextShape 2"/>
          <p:cNvSpPr txBox="1"/>
          <p:nvPr/>
        </p:nvSpPr>
        <p:spPr>
          <a:xfrm>
            <a:off x="683640" y="1589040"/>
            <a:ext cx="8352720" cy="35024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 fontScale="47500" lnSpcReduction="20000"/>
          </a:bodyPr>
          <a:lstStyle/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r>
              <a:rPr lang="ru-RU" sz="4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Необходимо: </a:t>
            </a:r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расширить знания о здоровье и факторах сохранения здоровья;</a:t>
            </a:r>
          </a:p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обучить приемам и методам сохранения и укрепления здоровья;</a:t>
            </a:r>
          </a:p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познакомить с профилактикой заболеваний;</a:t>
            </a:r>
          </a:p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углубить знания о вредных привычках и формировать отрицательное отношение к ним;</a:t>
            </a:r>
          </a:p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воспитать потребность в систематических занятиях физическими упражнениями.</a:t>
            </a: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Shape 1"/>
          <p:cNvSpPr txBox="1"/>
          <p:nvPr/>
        </p:nvSpPr>
        <p:spPr>
          <a:xfrm>
            <a:off x="609480" y="118080"/>
            <a:ext cx="8152920" cy="10054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ru-RU" sz="4200" b="1" strike="noStrike" spc="-1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Мероприятия</a:t>
            </a:r>
            <a:endParaRPr lang="ru-RU" sz="4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66" name="TextShape 2"/>
          <p:cNvSpPr txBox="1"/>
          <p:nvPr/>
        </p:nvSpPr>
        <p:spPr>
          <a:xfrm>
            <a:off x="609480" y="1352520"/>
            <a:ext cx="8282520" cy="3594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 fontScale="92500" lnSpcReduction="10000"/>
          </a:bodyPr>
          <a:lstStyle/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2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Тематические занятия: с 11.01.2020 по 01.02.2020, занятия проводились 2 раза в неделю</a:t>
            </a:r>
          </a:p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2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Создание индивидуальных паспортов здоровья</a:t>
            </a:r>
          </a:p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2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Родительские собрания</a:t>
            </a:r>
          </a:p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2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Круглые столы</a:t>
            </a:r>
          </a:p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2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Консультативные встречи с родителями (по рекомендации врача, психолога)</a:t>
            </a: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extShape 1"/>
          <p:cNvSpPr txBox="1"/>
          <p:nvPr/>
        </p:nvSpPr>
        <p:spPr>
          <a:xfrm>
            <a:off x="609480" y="118080"/>
            <a:ext cx="8152920" cy="10054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ru-RU" sz="4200" b="1" strike="noStrike" spc="-1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Тематический план занятий</a:t>
            </a:r>
            <a:endParaRPr lang="ru-RU" sz="4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graphicFrame>
        <p:nvGraphicFramePr>
          <p:cNvPr id="168" name="Table 2"/>
          <p:cNvGraphicFramePr/>
          <p:nvPr/>
        </p:nvGraphicFramePr>
        <p:xfrm>
          <a:off x="107640" y="1379520"/>
          <a:ext cx="8928720" cy="3898440"/>
        </p:xfrm>
        <a:graphic>
          <a:graphicData uri="http://schemas.openxmlformats.org/drawingml/2006/table">
            <a:tbl>
              <a:tblPr/>
              <a:tblGrid>
                <a:gridCol w="1876320"/>
                <a:gridCol w="6499080"/>
                <a:gridCol w="553320"/>
              </a:tblGrid>
              <a:tr h="357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Тема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54360" marR="54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Цель занятия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54360" marR="54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часов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54360" marR="54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57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«Что такое здоровье?»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54360" marR="54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Расширить представления обучающихся о здоровье, развить понимание своей ответственности за собственное здоровье.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54360" marR="54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1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54360" marR="54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36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«Как помочь сохранить себе здоровье?»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54360" marR="54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Учить управлять своим настроением, искать причину и последствия событий, уметь самостоятельно искать выходы из различных ситуаций.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54360" marR="54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1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54360" marR="54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57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«Закаливание организма»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54360" marR="54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Формировать убеждение в необходимости укрепления организма, привычку к закаливанию.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54360" marR="54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1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54360" marR="54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57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Игра: «Чистота и здоровье»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54360" marR="54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Прививать обучающимся навыки личной гигиены.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54360" marR="54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1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54360" marR="54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36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«Как устроен организм человека»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54360" marR="54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Дать общее представление о строении и особенностях организма человека, взаимосвязи всех органов, систем, изучить их зависимость от благоприятных и неблагоприятных экологических факторов.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54360" marR="54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1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54360" marR="54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36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«Глаза - главные помощники человека»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54360" marR="54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Формировать представление о функции органов зрения у человека, прививать навыки бережного отношения к органам зрения.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54360" marR="54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1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54360" marR="54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57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Игра: «Путешествие по городу Здоровья»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54360" marR="54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Систематизировать знания детей о строении человеческого организма, о расположении и назначении различных органов.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54360" marR="54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1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54360" marR="54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Shape 1"/>
          <p:cNvSpPr txBox="1"/>
          <p:nvPr/>
        </p:nvSpPr>
        <p:spPr>
          <a:xfrm>
            <a:off x="609480" y="118080"/>
            <a:ext cx="8152920" cy="10054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ru-RU" sz="4200" b="1" strike="noStrike" spc="-1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Тематический план занятий</a:t>
            </a:r>
            <a:endParaRPr lang="ru-RU" sz="4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graphicFrame>
        <p:nvGraphicFramePr>
          <p:cNvPr id="170" name="Table 2"/>
          <p:cNvGraphicFramePr/>
          <p:nvPr/>
        </p:nvGraphicFramePr>
        <p:xfrm>
          <a:off x="107640" y="1379520"/>
          <a:ext cx="8928720" cy="4081320"/>
        </p:xfrm>
        <a:graphic>
          <a:graphicData uri="http://schemas.openxmlformats.org/drawingml/2006/table">
            <a:tbl>
              <a:tblPr/>
              <a:tblGrid>
                <a:gridCol w="1944000"/>
                <a:gridCol w="6431400"/>
                <a:gridCol w="553320"/>
              </a:tblGrid>
              <a:tr h="357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Тема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54360" marR="54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Цель занятия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54360" marR="54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часов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54360" marR="54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36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«Сон-лучшее лекарство»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Учить распознавать психологические и физиологические проявления состояния организма, их взаимосвязь, научить регулировать состояние своего организма через полноценный отдых.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1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57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«Чтобы уши слышали»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Формировать представление о функции органов слуха у человека, прививать навыки бережного отношения к данным органам.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1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57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Игра: «Улыбнись, зубки покажи»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Формировать навыки правильного ухода за зубами, вырабатывать стремление иметь здоровые зубы.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1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36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«Рабочие инструменты человека»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Сформировать убеждение о важности слаженной работы различных частей тела, их назначении и функции.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1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36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«Надѐжная защита организма - кожа»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Дать понятие о функциональном предназначении кожи, формировать навыки гигиены, позволяющие сохранить опрятность во всех присущих возрасту функциональных состояниях.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1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36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«Питание - необходимое условие»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Учить соблюдать элементарные правила режима питания, формировать понятие о питании как составляющей здорового образа жизни.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1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57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Игра: «Умей сказать НЕТ!»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Формирование устойчивой позиции учащихся отказа от вредных привычек.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1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extShape 1"/>
          <p:cNvSpPr txBox="1"/>
          <p:nvPr/>
        </p:nvSpPr>
        <p:spPr>
          <a:xfrm>
            <a:off x="609480" y="76320"/>
            <a:ext cx="8076960" cy="104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>
            <a:normAutofit fontScale="92500"/>
          </a:bodyPr>
          <a:lstStyle/>
          <a:p>
            <a:pPr>
              <a:lnSpc>
                <a:spcPct val="100000"/>
              </a:lnSpc>
            </a:pPr>
            <a:r>
              <a:rPr lang="ru-RU" sz="4200" b="1" strike="noStrike" spc="-1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Паспорта здоровья учащихся</a:t>
            </a:r>
            <a:endParaRPr lang="ru-RU" sz="4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72" name="TextShape 2"/>
          <p:cNvSpPr txBox="1"/>
          <p:nvPr/>
        </p:nvSpPr>
        <p:spPr>
          <a:xfrm>
            <a:off x="825480" y="1491480"/>
            <a:ext cx="2305800" cy="3168000"/>
          </a:xfrm>
          <a:prstGeom prst="rect">
            <a:avLst/>
          </a:prstGeom>
          <a:noFill/>
          <a:ln w="50760">
            <a:solidFill>
              <a:srgbClr val="DA1F28"/>
            </a:solidFill>
            <a:miter/>
          </a:ln>
        </p:spPr>
        <p:txBody>
          <a:bodyPr lIns="137160" tIns="182880" rIns="137160" bIns="91440"/>
          <a:lstStyle/>
          <a:p>
            <a:pPr>
              <a:lnSpc>
                <a:spcPct val="100000"/>
              </a:lnSpc>
              <a:spcBef>
                <a:spcPts val="700"/>
              </a:spcBef>
              <a:spcAft>
                <a:spcPts val="1001"/>
              </a:spcAft>
            </a:pPr>
            <a:r>
              <a:rPr lang="ru-RU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Цель</a:t>
            </a:r>
            <a:r>
              <a:rPr lang="ru-R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 - формирование знаний, умений и  навыков, нацеленных на создание личностно-ориентированного и практико-ориентированного отношения обучающихся начальных классов к своему здоровью. </a:t>
            </a:r>
          </a:p>
        </p:txBody>
      </p:sp>
      <p:sp>
        <p:nvSpPr>
          <p:cNvPr id="173" name="TextShape 3"/>
          <p:cNvSpPr txBox="1"/>
          <p:nvPr/>
        </p:nvSpPr>
        <p:spPr>
          <a:xfrm>
            <a:off x="3261240" y="1563480"/>
            <a:ext cx="5702760" cy="3096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r>
              <a:rPr lang="ru-RU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Задачи:</a:t>
            </a:r>
            <a:endParaRPr lang="ru-RU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сформировать у учеников необходимую теоретическую базу по основам здоровья и здорового образа жизни;</a:t>
            </a:r>
          </a:p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выработать у обучающихся начальных классов умения контроля функциональных, психофизических возможностей и состояния собственного здоровья, знать особенности и возможности собственного организма;</a:t>
            </a:r>
          </a:p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развить ответственное отношение к собственному здоровью.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extShape 1"/>
          <p:cNvSpPr txBox="1"/>
          <p:nvPr/>
        </p:nvSpPr>
        <p:spPr>
          <a:xfrm>
            <a:off x="609480" y="118080"/>
            <a:ext cx="8152920" cy="10054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3600" b="1" strike="noStrike" spc="-1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Результаты исследования</a:t>
            </a:r>
            <a:endParaRPr lang="ru-RU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graphicFrame>
        <p:nvGraphicFramePr>
          <p:cNvPr id="175" name="Содержимое 10"/>
          <p:cNvGraphicFramePr/>
          <p:nvPr/>
        </p:nvGraphicFramePr>
        <p:xfrm>
          <a:off x="609480" y="1352520"/>
          <a:ext cx="8210520" cy="3378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extShape 1"/>
          <p:cNvSpPr txBox="1"/>
          <p:nvPr/>
        </p:nvSpPr>
        <p:spPr>
          <a:xfrm>
            <a:off x="609480" y="118080"/>
            <a:ext cx="8152920" cy="10054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ru-RU" sz="4200" b="1" strike="noStrike" spc="-1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Результаты исследования</a:t>
            </a:r>
            <a:endParaRPr lang="ru-RU" sz="4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77" name="TextShape 2"/>
          <p:cNvSpPr txBox="1"/>
          <p:nvPr/>
        </p:nvSpPr>
        <p:spPr>
          <a:xfrm>
            <a:off x="609480" y="1352520"/>
            <a:ext cx="7922520" cy="3522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 lnSpcReduction="10000"/>
          </a:bodyPr>
          <a:lstStyle/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Одним из возможных решений </a:t>
            </a:r>
            <a:r>
              <a:rPr lang="ru-RU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проблемы культуры здоровья </a:t>
            </a:r>
            <a:r>
              <a:rPr lang="ru-RU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обучающихся начальных классов является формирование у них знаний о здоровом образе жизни. Важным моментом является форма преподнесения этого материала. </a:t>
            </a:r>
          </a:p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Очевидно, что обычные лекции не заинтересуют малышей и тем более не привьют им любовь к спорту, скорей, наоборот, у них сложиться впечатление, что это неинтересное навязанное и скучное. </a:t>
            </a: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lang="ru-RU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Shape 1"/>
          <p:cNvSpPr txBox="1"/>
          <p:nvPr/>
        </p:nvSpPr>
        <p:spPr>
          <a:xfrm>
            <a:off x="609480" y="118080"/>
            <a:ext cx="8152920" cy="10054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ru-RU" sz="4200" b="1" strike="noStrike" spc="-1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Актуальность</a:t>
            </a:r>
            <a:endParaRPr lang="ru-RU" sz="4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41" name="TextShape 2"/>
          <p:cNvSpPr txBox="1"/>
          <p:nvPr/>
        </p:nvSpPr>
        <p:spPr>
          <a:xfrm>
            <a:off x="609480" y="1496520"/>
            <a:ext cx="8354520" cy="3594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Педагогические модели формирования потребности в здоровом образе жизни обучающихся начальных классов недостаточно освящены и проработаны.</a:t>
            </a:r>
          </a:p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У обучающихся начальных классов участились проблемы со здоровьем, их физическое воспитание стало актуальным как никогда. Физическое воспитание способствует повышению иммунитета, закаливанию, гармоничному развитию всех систем организма. </a:t>
            </a: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Shape 1"/>
          <p:cNvSpPr txBox="1"/>
          <p:nvPr/>
        </p:nvSpPr>
        <p:spPr>
          <a:xfrm>
            <a:off x="609480" y="118080"/>
            <a:ext cx="8152920" cy="10054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>
            <a:normAutofit fontScale="85000" lnSpcReduction="10000"/>
          </a:bodyPr>
          <a:lstStyle/>
          <a:p>
            <a:pPr>
              <a:lnSpc>
                <a:spcPct val="100000"/>
              </a:lnSpc>
            </a:pPr>
            <a:r>
              <a:rPr lang="ru-RU" sz="4200" b="1" strike="noStrike" spc="-1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Обьект и предмет исследования</a:t>
            </a:r>
            <a:endParaRPr lang="ru-RU" sz="4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43" name="TextShape 2"/>
          <p:cNvSpPr txBox="1"/>
          <p:nvPr/>
        </p:nvSpPr>
        <p:spPr>
          <a:xfrm>
            <a:off x="470136" y="1488638"/>
            <a:ext cx="3885840" cy="2235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rmAutofit lnSpcReduction="10000"/>
          </a:bodyPr>
          <a:lstStyle/>
          <a:p>
            <a:pPr marL="274320" lvl="1" indent="-273960">
              <a:lnSpc>
                <a:spcPct val="100000"/>
              </a:lnSpc>
              <a:spcBef>
                <a:spcPts val="550"/>
              </a:spcBef>
              <a:buClr>
                <a:srgbClr val="2DA2BF"/>
              </a:buClr>
              <a:buSzPct val="70000"/>
              <a:buFont typeface="Wingdings 2" charset="2"/>
              <a:buChar char=""/>
            </a:pPr>
            <a:r>
              <a:rPr lang="ru-RU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Объектом исследования является формирование культуры здорового образа жизни.</a:t>
            </a:r>
          </a:p>
        </p:txBody>
      </p:sp>
      <p:sp>
        <p:nvSpPr>
          <p:cNvPr id="144" name="TextShape 3"/>
          <p:cNvSpPr txBox="1"/>
          <p:nvPr/>
        </p:nvSpPr>
        <p:spPr>
          <a:xfrm>
            <a:off x="4844880" y="1535400"/>
            <a:ext cx="4119120" cy="32684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 lnSpcReduction="10000"/>
          </a:bodyPr>
          <a:lstStyle/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2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Предметом исследования выступают педагогические условия формирования у обучающихся начальных классов культуры здорового образа жизни.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xtShape 1"/>
          <p:cNvSpPr txBox="1"/>
          <p:nvPr/>
        </p:nvSpPr>
        <p:spPr>
          <a:xfrm>
            <a:off x="609480" y="76320"/>
            <a:ext cx="8076960" cy="104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4200" b="1" strike="noStrike" spc="-1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Цель и задачи исследования</a:t>
            </a:r>
            <a:endParaRPr lang="ru-RU" sz="4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46" name="TextShape 2"/>
          <p:cNvSpPr txBox="1"/>
          <p:nvPr/>
        </p:nvSpPr>
        <p:spPr>
          <a:xfrm>
            <a:off x="609480" y="1491480"/>
            <a:ext cx="2089800" cy="3123720"/>
          </a:xfrm>
          <a:prstGeom prst="rect">
            <a:avLst/>
          </a:prstGeom>
          <a:noFill/>
          <a:ln w="50760">
            <a:solidFill>
              <a:srgbClr val="DA1F28"/>
            </a:solidFill>
            <a:miter/>
          </a:ln>
        </p:spPr>
        <p:txBody>
          <a:bodyPr lIns="137160" tIns="182880" rIns="137160" bIns="91440"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700"/>
              </a:spcBef>
              <a:spcAft>
                <a:spcPts val="1001"/>
              </a:spcAft>
            </a:pPr>
            <a:r>
              <a:rPr lang="ru-RU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Цель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 - </a:t>
            </a:r>
            <a:r>
              <a:rPr lang="ru-RU" dirty="0"/>
              <a:t>разработать и апробировать модель формирования у обучающихся начальных классов культуры здорового образа жизни.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47" name="TextShape 3"/>
          <p:cNvSpPr txBox="1"/>
          <p:nvPr/>
        </p:nvSpPr>
        <p:spPr>
          <a:xfrm>
            <a:off x="2843640" y="1428840"/>
            <a:ext cx="5918760" cy="3303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 fontScale="70000" lnSpcReduction="20000"/>
          </a:bodyPr>
          <a:lstStyle/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r>
              <a:rPr lang="ru-RU" sz="29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Задачи:</a:t>
            </a:r>
            <a:endParaRPr lang="ru-RU" sz="2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2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Анализ научно-методической литературы по изучаемой проблеме</a:t>
            </a:r>
          </a:p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2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Описать и обобщить особенности формирования, педагогический опыт в области  формирования культуры здорового образа жизни у обучающихся начальных классов; </a:t>
            </a:r>
          </a:p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2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Разработать и проверить эффективность программы формирования культуры здорового образа жизни у обучающихся начальных классов на базе МБОУ СШ №56.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Shape 1"/>
          <p:cNvSpPr txBox="1"/>
          <p:nvPr/>
        </p:nvSpPr>
        <p:spPr>
          <a:xfrm>
            <a:off x="609480" y="118080"/>
            <a:ext cx="8152920" cy="10054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4200" b="1" strike="noStrike" spc="-1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Гипотеза исследования</a:t>
            </a:r>
            <a:endParaRPr lang="ru-RU" sz="4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49" name="TextShape 2"/>
          <p:cNvSpPr txBox="1"/>
          <p:nvPr/>
        </p:nvSpPr>
        <p:spPr>
          <a:xfrm>
            <a:off x="609480" y="1272240"/>
            <a:ext cx="8426520" cy="38196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rmAutofit fontScale="92500" lnSpcReduction="10000"/>
          </a:bodyPr>
          <a:lstStyle/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При создании специальных педагогических условий повышается уровень потребности в здоровом образе жизни у младших обучающихся</a:t>
            </a:r>
          </a:p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Одним из возможных решений проблемы ухудшения здоровья обучающихся начальных классов является формирование у них знаний о здоровом образе жизни. </a:t>
            </a:r>
          </a:p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Важным моментом является форма преподнесения материала. «Уроки здоровья» ‒ практические занятия, беседы, рисование на определенную тематику, наблюдение за природой, игры, проектная деятельность детей ‒ методы, которые, несомненно, вызовут интерес учащихся.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609480" y="118080"/>
            <a:ext cx="8152920" cy="10054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4200" b="1" strike="noStrike" spc="-1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Значимость</a:t>
            </a:r>
            <a:endParaRPr lang="ru-RU" sz="4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51" name="TextShape 2"/>
          <p:cNvSpPr txBox="1"/>
          <p:nvPr/>
        </p:nvSpPr>
        <p:spPr>
          <a:xfrm>
            <a:off x="609480" y="1272240"/>
            <a:ext cx="4106160" cy="38196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rmAutofit fontScale="92500"/>
          </a:bodyPr>
          <a:lstStyle/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2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Теоретическая значимость заключается в обобщении информации по проблеме изучения педагогических условий формирования культуры здорового образа жизни у обучающихся начальных классов. </a:t>
            </a:r>
          </a:p>
        </p:txBody>
      </p:sp>
      <p:sp>
        <p:nvSpPr>
          <p:cNvPr id="152" name="TextShape 3"/>
          <p:cNvSpPr txBox="1"/>
          <p:nvPr/>
        </p:nvSpPr>
        <p:spPr>
          <a:xfrm>
            <a:off x="4844880" y="1391400"/>
            <a:ext cx="4119120" cy="32684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 fontScale="92500"/>
          </a:bodyPr>
          <a:lstStyle/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Практическая значимость ВКР заключается в разработке и апробации программы формирования культуры здорового образа жизни у обучающихся начальных классов МБОУ СШ №56.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Shape 1"/>
          <p:cNvSpPr txBox="1"/>
          <p:nvPr/>
        </p:nvSpPr>
        <p:spPr>
          <a:xfrm>
            <a:off x="609480" y="118080"/>
            <a:ext cx="8152920" cy="10054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ru-RU" sz="4200" b="1" strike="noStrike" spc="-1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Методы исследования</a:t>
            </a:r>
            <a:endParaRPr lang="ru-RU" sz="4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sp>
        <p:nvSpPr>
          <p:cNvPr id="154" name="TextShape 2"/>
          <p:cNvSpPr txBox="1"/>
          <p:nvPr/>
        </p:nvSpPr>
        <p:spPr>
          <a:xfrm>
            <a:off x="609480" y="1496520"/>
            <a:ext cx="8534160" cy="3594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Теоретический </a:t>
            </a:r>
            <a:r>
              <a:rPr lang="ru-RU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анализ и обобщение психолого-педагогической литературы по проблеме исследования.</a:t>
            </a:r>
          </a:p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Анкетирование.</a:t>
            </a:r>
          </a:p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A1F28"/>
              </a:buClr>
              <a:buSzPct val="60000"/>
              <a:buFont typeface="Wingdings" charset="2"/>
              <a:buChar char=""/>
            </a:pPr>
            <a:r>
              <a:rPr lang="ru-RU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Методы обработки статистической информации.</a:t>
            </a: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lang="ru-RU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lang="ru-RU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extShape 1"/>
          <p:cNvSpPr txBox="1"/>
          <p:nvPr/>
        </p:nvSpPr>
        <p:spPr>
          <a:xfrm>
            <a:off x="609480" y="118080"/>
            <a:ext cx="8152920" cy="10054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ru-RU" sz="4200" b="1" strike="noStrike" spc="-1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Диагностика обучающихся</a:t>
            </a:r>
            <a:endParaRPr lang="ru-RU" sz="4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graphicFrame>
        <p:nvGraphicFramePr>
          <p:cNvPr id="156" name="Содержимое 10"/>
          <p:cNvGraphicFramePr/>
          <p:nvPr/>
        </p:nvGraphicFramePr>
        <p:xfrm>
          <a:off x="467640" y="1491480"/>
          <a:ext cx="7994520" cy="3268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extShape 1"/>
          <p:cNvSpPr txBox="1"/>
          <p:nvPr/>
        </p:nvSpPr>
        <p:spPr>
          <a:xfrm>
            <a:off x="609480" y="118080"/>
            <a:ext cx="8534160" cy="10054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ru-RU" sz="3200" b="1" strike="noStrike" spc="-1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Tw Cen MT"/>
              </a:rPr>
              <a:t>Сравнение ответов родителей и обучающихся начальных классов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w Cen MT"/>
            </a:endParaRPr>
          </a:p>
        </p:txBody>
      </p:sp>
      <p:graphicFrame>
        <p:nvGraphicFramePr>
          <p:cNvPr id="158" name="Table 2"/>
          <p:cNvGraphicFramePr/>
          <p:nvPr/>
        </p:nvGraphicFramePr>
        <p:xfrm>
          <a:off x="611640" y="1657440"/>
          <a:ext cx="8064360" cy="3914280"/>
        </p:xfrm>
        <a:graphic>
          <a:graphicData uri="http://schemas.openxmlformats.org/drawingml/2006/table">
            <a:tbl>
              <a:tblPr/>
              <a:tblGrid>
                <a:gridCol w="4273560"/>
                <a:gridCol w="1895400"/>
                <a:gridCol w="1895400"/>
              </a:tblGrid>
              <a:tr h="265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Вопросы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Родители, %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Учащиеся, %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31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1. Ведут ли дети здоровый образ жизни?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50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90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31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2. Достаточно ли гуляет ребенок?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60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30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5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3. Читают ли дети?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20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30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5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4. Делает ли ребенок зарядку?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20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31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5. Собираетесь ли вы всей семьей за столом?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80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40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5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6. Делают ли родители зарядку?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31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7. Часто ли  ребенок ест чипсы и пьет газировку?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20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w Cen MT"/>
                          <a:ea typeface="Calibri"/>
                        </a:rPr>
                        <a:t>60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WidescreenPresentation</Template>
  <TotalTime>30</TotalTime>
  <Words>1118</Words>
  <Application>Microsoft Office PowerPoint</Application>
  <PresentationFormat>Экран (16:9)</PresentationFormat>
  <Paragraphs>163</Paragraphs>
  <Slides>18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Office Theme</vt:lpstr>
      <vt:lpstr>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</cp:revision>
  <dcterms:created xsi:type="dcterms:W3CDTF">2020-06-03T05:40:14Z</dcterms:created>
  <dcterms:modified xsi:type="dcterms:W3CDTF">2020-06-13T07:59:33Z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8</vt:i4>
  </property>
  <property fmtid="{D5CDD505-2E9C-101B-9397-08002B2CF9AE}" pid="8" name="PresentationFormat">
    <vt:lpwstr>Экран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18</vt:i4>
  </property>
  <property fmtid="{D5CDD505-2E9C-101B-9397-08002B2CF9AE}" pid="12" name="_LCID">
    <vt:i4>1049</vt:i4>
  </property>
  <property fmtid="{D5CDD505-2E9C-101B-9397-08002B2CF9AE}" pid="13" name="_Version">
    <vt:lpwstr>12.0.4518</vt:lpwstr>
  </property>
</Properties>
</file>