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27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3" r:id="rId13"/>
    <p:sldId id="264" r:id="rId14"/>
    <p:sldId id="262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GB"/>
    </a:defPPr>
    <a:lvl1pPr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1pPr>
    <a:lvl2pPr marL="742950" indent="-28575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2pPr>
    <a:lvl3pPr marL="11430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3pPr>
    <a:lvl4pPr marL="16002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4pPr>
    <a:lvl5pPr marL="20574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5.6</c:v>
                </c:pt>
                <c:pt idx="1">
                  <c:v>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8A-4903-B129-A0BAC8BC4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868736"/>
        <c:axId val="112874624"/>
      </c:barChart>
      <c:catAx>
        <c:axId val="11286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874624"/>
        <c:crosses val="autoZero"/>
        <c:auto val="1"/>
        <c:lblAlgn val="ctr"/>
        <c:lblOffset val="100"/>
        <c:noMultiLvlLbl val="0"/>
      </c:catAx>
      <c:valAx>
        <c:axId val="11287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868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5.8</c:v>
                </c:pt>
                <c:pt idx="1">
                  <c:v>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5D-48EA-8207-7189E067F0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924544"/>
        <c:axId val="112926080"/>
      </c:barChart>
      <c:catAx>
        <c:axId val="112924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926080"/>
        <c:crosses val="autoZero"/>
        <c:auto val="1"/>
        <c:lblAlgn val="ctr"/>
        <c:lblOffset val="100"/>
        <c:noMultiLvlLbl val="0"/>
      </c:catAx>
      <c:valAx>
        <c:axId val="11292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924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8.4</c:v>
                </c:pt>
                <c:pt idx="1">
                  <c:v>8.4500000000000028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10-4238-984F-6DCD6AE394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959872"/>
        <c:axId val="112961408"/>
      </c:barChart>
      <c:catAx>
        <c:axId val="11295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961408"/>
        <c:crosses val="autoZero"/>
        <c:auto val="1"/>
        <c:lblAlgn val="ctr"/>
        <c:lblOffset val="100"/>
        <c:noMultiLvlLbl val="0"/>
      </c:catAx>
      <c:valAx>
        <c:axId val="112961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95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5.6</c:v>
                </c:pt>
                <c:pt idx="1">
                  <c:v>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62-4C2B-AFE2-6193DF522AE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5.7</c:v>
                </c:pt>
                <c:pt idx="1">
                  <c:v>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D62-4C2B-AFE2-6193DF522A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315008"/>
        <c:axId val="108316544"/>
      </c:barChart>
      <c:catAx>
        <c:axId val="10831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316544"/>
        <c:crosses val="autoZero"/>
        <c:auto val="1"/>
        <c:lblAlgn val="ctr"/>
        <c:lblOffset val="100"/>
        <c:noMultiLvlLbl val="0"/>
      </c:catAx>
      <c:valAx>
        <c:axId val="10831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831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8.4</c:v>
                </c:pt>
                <c:pt idx="1">
                  <c:v>8.4500000000000028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25-43E7-B6C5-8515D8409C7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8.3000000000000007</c:v>
                </c:pt>
                <c:pt idx="1">
                  <c:v>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025-43E7-B6C5-8515D8409C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620672"/>
        <c:axId val="112622208"/>
      </c:barChart>
      <c:catAx>
        <c:axId val="11262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622208"/>
        <c:crosses val="autoZero"/>
        <c:auto val="1"/>
        <c:lblAlgn val="ctr"/>
        <c:lblOffset val="100"/>
        <c:noMultiLvlLbl val="0"/>
      </c:catAx>
      <c:valAx>
        <c:axId val="112622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62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5.8</c:v>
                </c:pt>
                <c:pt idx="1">
                  <c:v>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11-4101-BD3A-542AA01297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Контрольная</c:v>
                </c:pt>
                <c:pt idx="1">
                  <c:v>Экспериментальная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5.7</c:v>
                </c:pt>
                <c:pt idx="1">
                  <c:v>5.0999999999999996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11-4101-BD3A-542AA01297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686976"/>
        <c:axId val="112688512"/>
      </c:barChart>
      <c:catAx>
        <c:axId val="11268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688512"/>
        <c:crosses val="autoZero"/>
        <c:auto val="1"/>
        <c:lblAlgn val="ctr"/>
        <c:lblOffset val="100"/>
        <c:noMultiLvlLbl val="0"/>
      </c:catAx>
      <c:valAx>
        <c:axId val="112688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686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717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6149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93446F-BBC2-4652-94D9-9579D5B66A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0455D5-8A1B-4893-9FF4-39B5EEAC21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F38440-D572-4A4C-8670-B953FEE050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EE6650-A20C-4DF0-B243-428B95F8CB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BD72B6-DACB-42B6-A24E-3217579DAB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3C5B9D-EE22-43AC-B07D-488828E1E9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7DC28B-537F-44D5-933A-0AC1C23799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B16D042-370F-4786-AFE0-0458426F02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FDF34A-AD6E-4906-9121-90BDAE5498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D2E37C6-0AD5-4538-B99A-8F1B93F3AA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1A7753-DAF5-4BEC-8ED8-322AA6E217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566938-9D36-4E79-BAF1-D8F5D512D7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4D9504-7058-4F42-A240-62DF95B504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4621DE-0442-4AE8-9852-99078BED7D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8B0151-2C39-46E0-ABFC-758B51E469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5C1CAC3-89F9-4634-8E75-723986702A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D4E8D6C-6D4B-428E-9C29-AB1302AE2E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AD34F0C-70D8-4AE2-BD42-C4E9E855B5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80562A-77EA-4A68-8343-326D053670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8667A5-37BF-4E78-8254-B022022A30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7B7DD78-9BFB-4080-9396-B805884244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9C101D-C555-4CED-AFF3-ADC07CF1EA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8B68A4-65E2-4C8C-BA95-086780AD8F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99D22EB-52A7-48EF-B773-73973A68B5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956FD6-E3E3-4766-A530-D5F13B4879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1AC19D-9260-45CE-8DEF-8D80C22D63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7143469-C535-4BA9-B4AF-13D21F3913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D2BADA-9295-4B23-9AB4-E6A159C976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1E8DED3-7D2D-48D2-BA0D-AB8E4098F2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69B273-D074-4367-8FFE-DC459BCF5C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6E2BC0-2DAD-41B0-843B-FA04B3C369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2D9B9D8-CA8C-47A3-88A4-C52209876D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3D6329-9BC3-4E60-8F92-A1460225EA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3CEFB2-863F-422B-986E-D58ECB514B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1110E6B-9D26-49E0-9942-2B3EFA1D53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39D0B95-E73C-4CEB-855A-85BF219FF0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D665C5-76C8-459E-90F9-26A35AD29B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B4AF1D-2253-409B-966E-277DB2D4C3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4DDF46-9043-42D8-8C21-37183CAE10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EBA891-0879-481E-9949-AEF83452FA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B739A7D-110D-48A5-A991-9D15939175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02B568-5BE2-42FF-9098-B32E6B1EDF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48B09C-7CCC-486D-9DF6-9B1614B183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9A300D-F86B-4AF5-9C0E-917D5C08B3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D73DBF-B7FD-44B0-96EA-BDE863E7A3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F08330-7F3B-46EA-B5C0-84329754E5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45DE29-4E09-4F67-B873-CBB232E97B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DA0725-DCBE-49BD-A37B-D415F516B9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6B8B67-B784-4F7B-817F-7D711E0378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A8E2285-D02E-4AC3-BBE2-13603452C6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FC016B-4FD5-412E-9C27-431E3600F3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74CD30-70DA-460B-8955-0A89F950D1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64B365-DE35-4CBB-AC59-5D1DA71372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BD6E16-0193-48CA-8719-748D387A5F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685800"/>
            <a:ext cx="2970213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6213" y="685800"/>
            <a:ext cx="2971800" cy="3656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4E6933-3FB4-4A1C-A2F3-D32011F524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52FE83-8253-451A-99EC-26678AB0C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03205C0-8635-4AA9-80E7-E72EE54597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2EDDC0-B2DC-4EDA-AA91-38562FE786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8784A5-54AE-4725-A073-C32CDA4455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4F56BF-D374-4898-BB6A-0E88C1154F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7E46F5-4D67-431B-94E0-E7E2C094F9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7F971C0-8E7B-4A29-B298-2464C37966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5725" y="685800"/>
            <a:ext cx="1884363" cy="5103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77875" y="685800"/>
            <a:ext cx="5505450" cy="5103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4A2A6EC-32F7-4836-BA72-52D1A9C7B7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672264-119D-47C2-817E-E8E38E76DF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28BBE9-B00B-469D-9035-BA2BFA4FC4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D8A395-B841-45BA-BFD2-F09A153AC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DAC2F0BC-2730-4418-9394-5D0999946F9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2057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828800" y="3163888"/>
            <a:ext cx="457200" cy="10239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9000" rIns="0" bIns="9000" anchor="ctr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6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F41C06A8-789D-4CF6-8A50-72921C7B38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267200" y="4075113"/>
            <a:ext cx="457200" cy="1006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6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1404BB5D-D28B-49B3-84ED-6339F3B680D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4105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057275" y="520700"/>
            <a:ext cx="457200" cy="91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779963" y="520700"/>
            <a:ext cx="457200" cy="91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A5C44FC7-93CC-4FE0-A231-71F3FB190D5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5129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329238" y="1774825"/>
            <a:ext cx="457200" cy="1219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8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ED7D5EF2-3B62-48F9-B1B0-8709EBA2F51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04652">
                  <a:alpha val="37000"/>
                </a:srgbClr>
              </a:gs>
              <a:gs pos="100000">
                <a:srgbClr val="242852">
                  <a:alpha val="10999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560513" y="811213"/>
            <a:ext cx="6869112" cy="6161087"/>
            <a:chOff x="983" y="511"/>
            <a:chExt cx="4327" cy="3881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983" y="511"/>
              <a:ext cx="4327" cy="38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6148" name="Text Box 4"/>
            <p:cNvSpPr txBox="1">
              <a:spLocks noChangeArrowheads="1"/>
            </p:cNvSpPr>
            <p:nvPr/>
          </p:nvSpPr>
          <p:spPr bwMode="auto">
            <a:xfrm rot="19740000">
              <a:off x="1533" y="1182"/>
              <a:ext cx="3224" cy="254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152400" y="712788"/>
            <a:ext cx="4679950" cy="5381625"/>
            <a:chOff x="96" y="449"/>
            <a:chExt cx="2948" cy="3390"/>
          </a:xfrm>
        </p:grpSpPr>
        <p:pic>
          <p:nvPicPr>
            <p:cNvPr id="6150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6" y="449"/>
              <a:ext cx="2948" cy="339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 rot="17640000">
              <a:off x="338" y="1149"/>
              <a:ext cx="2466" cy="199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3481388" y="-146050"/>
            <a:ext cx="6069012" cy="5276850"/>
            <a:chOff x="2193" y="-92"/>
            <a:chExt cx="3823" cy="3324"/>
          </a:xfrm>
        </p:grpSpPr>
        <p:pic>
          <p:nvPicPr>
            <p:cNvPr id="6153" name="Picture 9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193" y="-92"/>
              <a:ext cx="3823" cy="332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 rot="19740000">
              <a:off x="2663" y="513"/>
              <a:ext cx="2885" cy="211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435225" y="3332163"/>
            <a:ext cx="457200" cy="914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{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77875" y="4876800"/>
            <a:ext cx="7542213" cy="912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щёлкните мышью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685800"/>
            <a:ext cx="6094413" cy="36560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щёлкните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172200" y="6154738"/>
            <a:ext cx="21336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/>
          </p:nvPr>
        </p:nvSpPr>
        <p:spPr bwMode="auto">
          <a:xfrm>
            <a:off x="822325" y="5842000"/>
            <a:ext cx="2132013" cy="30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900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FFFFFF"/>
                </a:solidFill>
                <a:cs typeface="DejaVu Sans" charset="0"/>
              </a:defRPr>
            </a:lvl1pPr>
          </a:lstStyle>
          <a:p>
            <a:fld id="{5E5A3DFA-7604-4765-BE14-0009EFE2B6A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822325" y="6154738"/>
            <a:ext cx="4572000" cy="365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FFFFFF"/>
          </a:solidFill>
          <a:latin typeface="Palatino Linotype" pitchFamily="16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173725" y="11737"/>
            <a:ext cx="8928100" cy="635394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lvl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ПРОСВЕЩЕНИЯ РОССИЙСКОЙ ФЕДЕРАЦИИ </a:t>
            </a:r>
          </a:p>
          <a:p>
            <a:pPr lvl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Красноярский государственный педагогический университет  </a:t>
            </a:r>
          </a:p>
          <a:p>
            <a:pPr lvl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им. В.П. Астафьева</a:t>
            </a:r>
            <a:br>
              <a:rPr 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Институт физической культуры, спорта и здоровья им. И.С. Ярыгина</a:t>
            </a: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Выпускная</a:t>
            </a: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 квалификационная работа</a:t>
            </a:r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Футбол как средство развития физических качеств у обучающихся начальных классов</a:t>
            </a:r>
            <a:br>
              <a:rPr lang="ru-RU" sz="32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Обучающийся</a:t>
            </a: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: студент группы </a:t>
            </a:r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JO-</a:t>
            </a: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Б15А-0,</a:t>
            </a:r>
            <a:b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Мамедов Рустам </a:t>
            </a:r>
            <a:r>
              <a:rPr lang="ru-RU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Теймур</a:t>
            </a: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оглы</a:t>
            </a: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/>
            </a:r>
            <a:b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Научные руководители: доктор педагогических наук,  профессор Сидоров Л.К., </a:t>
            </a:r>
          </a:p>
          <a:p>
            <a:pPr lvl="0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старший преподаватель Зайцева Маргарита Сергеевна</a:t>
            </a: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Красноярск, 2020</a:t>
            </a:r>
            <a:endParaRPr lang="ru-RU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65722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	</a:t>
            </a:r>
            <a:br>
              <a:rPr lang="ru-RU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Этапы исследования:</a:t>
            </a:r>
            <a:endParaRPr lang="ru-RU" sz="3600" b="1" u="sng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WenQuanYi Micro Hei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285860"/>
            <a:ext cx="86439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1. Предварительный этап: </a:t>
            </a:r>
          </a:p>
          <a:p>
            <a:pPr algn="just"/>
            <a:r>
              <a:rPr lang="ru-RU" sz="2000" dirty="0" smtClean="0"/>
              <a:t>Постановка целей, задач. Изучение учебной литературы по теме развития физических качеств в спорте и в футболе, в частности. Также разработка тестовых заданий и разработка программы для детей младшего школьного возраста по повышению уровня скоростно-силовых качеств. </a:t>
            </a:r>
          </a:p>
          <a:p>
            <a:pPr algn="just"/>
            <a:r>
              <a:rPr lang="ru-RU" sz="2000" dirty="0" smtClean="0"/>
              <a:t>2. Определение участников педагогического эксперимента. </a:t>
            </a:r>
          </a:p>
          <a:p>
            <a:pPr algn="just"/>
            <a:r>
              <a:rPr lang="ru-RU" sz="2000" dirty="0" smtClean="0"/>
              <a:t>Педагогический эксперимент проводился для проверки эффективности разработанного комплекса упражнений, направленного на развитие скоростно-силовых качеств у обучающихся начальных классов. </a:t>
            </a:r>
          </a:p>
          <a:p>
            <a:pPr algn="just"/>
            <a:r>
              <a:rPr lang="ru-RU" sz="2000" dirty="0" smtClean="0"/>
              <a:t>Программа по работе над скоростно-силовыми качествами у детей младшего школьного возраста учла все полученные теоретические результаты работы и включила их в свои положения.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0"/>
            <a:ext cx="61436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Программа работы:</a:t>
            </a:r>
            <a:endParaRPr lang="ru-RU" sz="4000" b="1" u="sng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WenQuanYi Micro Hei" charset="0"/>
              <a:cs typeface="Times New Roman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807923"/>
            <a:ext cx="8715436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Приведем примеры комплекса средств для определенных групп мышц. </a:t>
            </a:r>
            <a:endParaRPr kumimoji="0" lang="ru-RU" sz="11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Упражнения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для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мышц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бедра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: 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latin typeface="Times New Roman" pitchFamily="18" charset="0"/>
                <a:ea typeface="WenQuanYi Micro Hei" charset="0"/>
                <a:cs typeface="WenQuanYi Micro Hei" charset="0"/>
              </a:rPr>
              <a:t>Упражнения для икроножных мышц;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latin typeface="Times New Roman" pitchFamily="18" charset="0"/>
                <a:ea typeface="WenQuanYi Micro Hei" charset="0"/>
                <a:cs typeface="WenQuanYi Micro Hei" charset="0"/>
              </a:rPr>
              <a:t>Упражнения для мышц спины;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latin typeface="Times New Roman" pitchFamily="18" charset="0"/>
                <a:ea typeface="WenQuanYi Micro Hei" charset="0"/>
                <a:cs typeface="WenQuanYi Micro Hei" charset="0"/>
              </a:rPr>
              <a:t>Упражнения в преодолении собственного веса для мышц живота;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dirty="0" smtClean="0">
                <a:latin typeface="Times New Roman" pitchFamily="18" charset="0"/>
                <a:ea typeface="WenQuanYi Micro Hei" charset="0"/>
                <a:cs typeface="WenQuanYi Micro Hei" charset="0"/>
              </a:rPr>
              <a:t>Упражнения для мышц ног.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>
                <a:latin typeface="Times New Roman" pitchFamily="18" charset="0"/>
              </a:rPr>
              <a:t>	</a:t>
            </a:r>
            <a:r>
              <a:rPr lang="ru-RU" dirty="0" smtClean="0"/>
              <a:t>Общая </a:t>
            </a:r>
            <a:r>
              <a:rPr lang="ru-RU" dirty="0"/>
              <a:t>физическая подготовка и технико-тактическая включала: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скоростную подготовку, 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прыжковую</a:t>
            </a:r>
            <a:r>
              <a:rPr lang="ru-RU" dirty="0"/>
              <a:t>, 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скоростно-силовую</a:t>
            </a:r>
            <a:r>
              <a:rPr lang="ru-RU" dirty="0"/>
              <a:t>, 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развитие </a:t>
            </a:r>
            <a:r>
              <a:rPr lang="ru-RU" dirty="0"/>
              <a:t>выносливости (скоростной, прыжковой и скоростно-силовой). 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ea typeface="WenQuanYi Micro Hei" charset="0"/>
              <a:cs typeface="WenQuanYi Micro Hei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ea typeface="WenQuanYi Micro Hei" charset="0"/>
              <a:cs typeface="WenQuanYi Micro Hei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643050"/>
          <a:ext cx="8286808" cy="5191125"/>
        </p:xfrm>
        <a:graphic>
          <a:graphicData uri="http://schemas.openxmlformats.org/drawingml/2006/table">
            <a:tbl>
              <a:tblPr/>
              <a:tblGrid>
                <a:gridCol w="18663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7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67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3664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302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49250">
                <a:tc rowSpan="2">
                  <a:txBody>
                    <a:bodyPr/>
                    <a:lstStyle/>
                    <a:p>
                      <a:pPr marR="4572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Тесты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4826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Контрольная группа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5778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Экспериментальная группа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254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572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254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572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indent="450850" algn="l">
                        <a:lnSpc>
                          <a:spcPct val="160000"/>
                        </a:lnSpc>
                        <a:spcAft>
                          <a:spcPts val="915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Тройной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850" algn="l">
                        <a:lnSpc>
                          <a:spcPct val="160000"/>
                        </a:lnSpc>
                        <a:spcAft>
                          <a:spcPts val="935"/>
                        </a:spcAft>
                        <a:tabLst>
                          <a:tab pos="1326515" algn="r"/>
                        </a:tabLs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прыжок с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850" algn="l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разбега(м)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381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5,6±0,1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35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5,7±0,2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99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5,5±0,2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572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5,9±0,1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87730">
                <a:tc>
                  <a:txBody>
                    <a:bodyPr/>
                    <a:lstStyle/>
                    <a:p>
                      <a:pPr indent="450850" algn="l">
                        <a:lnSpc>
                          <a:spcPct val="148000"/>
                        </a:lnSpc>
                        <a:spcAft>
                          <a:spcPts val="225"/>
                        </a:spcAft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Скоростное 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ведение мяча на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850" algn="l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30м (с)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381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8,4±0,2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35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8,3±0,3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99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8,4</a:t>
                      </a: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±0,3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572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7,7±0,3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 indent="450850" algn="l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Бег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20м (с)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381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5,8±0,2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35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5,7±0,5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6990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5,8±0,4 </a:t>
                      </a:r>
                      <a:endParaRPr lang="ru-RU" sz="2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5085" indent="450850" algn="just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5,1±0,2 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2413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-306868" y="183467"/>
            <a:ext cx="97577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Таблица 1 - Сравнительная таблица контрольная и экспериментальная группы: первое и второе тестирование </a:t>
            </a:r>
            <a:endParaRPr kumimoji="0" lang="ru-RU" sz="3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642910" y="2357430"/>
          <a:ext cx="8001056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428596" y="428604"/>
            <a:ext cx="84296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1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Результаты тестирования контрольной и экспериментальной группы по тесту «Тройной прыжок с разбега» (м)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071538" y="1828800"/>
          <a:ext cx="7286676" cy="445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357157" y="236171"/>
            <a:ext cx="850112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2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Результаты тестирования контрольной и экспериментальной группы по тесту «Бег на 20м» (сек)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142976" y="1828800"/>
          <a:ext cx="7000924" cy="4386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214282" y="123238"/>
            <a:ext cx="89297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3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Результаты тестирования контрольной и экспериментальной группы по тесту «Скоростное ведение мяча» (сек)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071538" y="1857364"/>
          <a:ext cx="721523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214282" y="357166"/>
            <a:ext cx="87868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4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Сравнительные результаты тестирования контрольной и экспериментальной группы по тесту «Тройной прыжок с разбега» (м) до и после эксперимента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071538" y="2285992"/>
          <a:ext cx="7215238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1377" name="Rectangle 1"/>
          <p:cNvSpPr>
            <a:spLocks noChangeArrowheads="1"/>
          </p:cNvSpPr>
          <p:nvPr/>
        </p:nvSpPr>
        <p:spPr bwMode="auto">
          <a:xfrm>
            <a:off x="214281" y="230395"/>
            <a:ext cx="892971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5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Сравнительные результаты тестирования контрольной и экспериментальной группы по тесту «Скоростное ведение мяча» (сек) до и после эксперимента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000100" y="1828800"/>
          <a:ext cx="7215238" cy="4386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401" name="Rectangle 1"/>
          <p:cNvSpPr>
            <a:spLocks noChangeArrowheads="1"/>
          </p:cNvSpPr>
          <p:nvPr/>
        </p:nvSpPr>
        <p:spPr bwMode="auto">
          <a:xfrm>
            <a:off x="214282" y="141099"/>
            <a:ext cx="89297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Рисунок 6 – </a:t>
            </a:r>
          </a:p>
          <a:p>
            <a:pPr marL="0" marR="0" lvl="0" indent="45085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Сравнительные результаты тестирования контрольной и экспериментальной группы по тесту «бег на 20м» (сек) до и после эксперимента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Эффективным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развитием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физических качеств являются специально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подготовленные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упражнения, которые максимально приближены к соревновательным по форме, структуре и особенностям воздействия на необходимые системы организма. </a:t>
            </a:r>
            <a:endParaRPr kumimoji="0" lang="ru-RU" sz="105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Работа над развитием физических качеств будет наиболее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полезна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для повышения уровня подготовленности младших школьников в целом. </a:t>
            </a:r>
            <a:endParaRPr kumimoji="0" lang="ru-RU" sz="105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Была разработана методика развития скоростно-силовых качеств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 у обучающихся начальных классов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 с использованием элементов футбола. </a:t>
            </a:r>
          </a:p>
          <a:p>
            <a:pPr marL="0" marR="0" lvl="0" indent="45085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</a:rPr>
              <a:t>В экспериментальной группе произошло улучшение результатов по всем показателям, в контрольной группе прирост произошел лишь по одному показателю, но и он оказался значительно ниже, чем в экспериментальной группе. Это свидетельствует о том, что разработанная нами программа с использованием средств футбола, направленная на развитие скоростно-силовых качеств является эффективной на занятиях по физической культуре.</a:t>
            </a:r>
            <a:r>
              <a:rPr kumimoji="0" lang="ru-RU" sz="105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WenQuanYi Micro Hei" charset="0"/>
                <a:cs typeface="WenQuanYi Micro Hei" charset="0"/>
              </a:rPr>
              <a:t> </a:t>
            </a:r>
            <a:endParaRPr kumimoji="0" lang="ru-RU" sz="36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500034" y="295612"/>
            <a:ext cx="4225779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48" tIns="45720" rIns="4443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З</a:t>
            </a:r>
            <a:r>
              <a:rPr kumimoji="0" lang="ru-RU" sz="3600" b="1" i="0" u="sng" strike="noStrike" cap="none" normalizeH="0" baseline="0" dirty="0" smtClean="0" bmk="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аключение</a:t>
            </a:r>
            <a:endParaRPr kumimoji="0" lang="en-US" sz="36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07950" y="765175"/>
            <a:ext cx="8351838" cy="6092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ru-RU" sz="2000" dirty="0" smtClean="0"/>
              <a:t>	Футбол - одна из самых популярных и массовых коллективных спортивных игр. Футболом в России занимается более 5 млн. человек. </a:t>
            </a:r>
          </a:p>
          <a:p>
            <a:pPr algn="just"/>
            <a:r>
              <a:rPr lang="ru-RU" sz="2000" dirty="0" smtClean="0"/>
              <a:t>Подготовка квалифицированных футболистов проводится в секциях по футболу коллективов физической культуры, ДЮСШ, СДЮШОР, </a:t>
            </a:r>
            <a:r>
              <a:rPr lang="ru-RU" sz="2000" dirty="0" err="1" smtClean="0"/>
              <a:t>спорт-интернатах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	Футбол как учебный предмет включен в программу физической культуры в высших учебных заведениях в виде факультативных занятий. Футбол широко используется как основное средство физкультурно-оздоровительной работы в различных местах отдыха, парках, походах, на пляжах, в домах отдыха и санаториях, детских оздоровительных лагерях. </a:t>
            </a:r>
          </a:p>
          <a:p>
            <a:pPr algn="just"/>
            <a:r>
              <a:rPr lang="ru-RU" sz="2000" dirty="0" smtClean="0"/>
              <a:t>Коллективный характер футбольной деятельности предопределяет проявление игроками своих лучших морально-волевых качеств: ответственности и дисциплинированности, уважения к партнерам и сопернику, взаимовыручки, смелости и решительности, настойчивости и инициативности</a:t>
            </a:r>
            <a:r>
              <a:rPr lang="ru-RU" sz="1600" dirty="0" smtClean="0"/>
              <a:t>. </a:t>
            </a:r>
          </a:p>
          <a:p>
            <a:pPr marL="271463" indent="-255588" algn="l">
              <a:spcBef>
                <a:spcPts val="400"/>
              </a:spcBef>
              <a:buClr>
                <a:srgbClr val="FFFFFF"/>
              </a:buClr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16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85786" y="714356"/>
            <a:ext cx="7315200" cy="66831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Актуальность</a:t>
            </a:r>
            <a:r>
              <a:rPr lang="ru-RU" sz="44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> </a:t>
            </a:r>
            <a:br>
              <a:rPr lang="ru-RU" sz="44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</a:br>
            <a:endParaRPr lang="ru-RU" sz="44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714620"/>
            <a:ext cx="89200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kumimoji="0" lang="ru-RU" sz="60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Спасибо </a:t>
            </a:r>
            <a:r>
              <a:rPr lang="ru-RU" sz="6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</a:rPr>
              <a:t>за внимание! </a:t>
            </a:r>
            <a:r>
              <a:rPr lang="ru-RU" sz="6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 </a:t>
            </a:r>
            <a:endParaRPr kumimoji="0" lang="en-US" sz="60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79388" y="476250"/>
            <a:ext cx="8785225" cy="50403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just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Объект исследования</a:t>
            </a:r>
            <a:r>
              <a:rPr lang="ru-RU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:</a:t>
            </a:r>
            <a:r>
              <a:rPr lang="ru-RU" sz="2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  </a:t>
            </a:r>
            <a:endParaRPr lang="ru-RU" sz="2800" u="sng" dirty="0" smtClean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WenQuanYi Micro Hei" charset="0"/>
              <a:cs typeface="Times New Roman" pitchFamily="18" charset="0"/>
            </a:endParaRPr>
          </a:p>
          <a:p>
            <a:pPr algn="just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 развития физических качеств у обучающихся начальных классов.</a:t>
            </a:r>
          </a:p>
          <a:p>
            <a:pPr algn="just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/>
            </a:r>
            <a:b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</a:br>
            <a:r>
              <a:rPr lang="ru-RU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Предмет </a:t>
            </a:r>
            <a:r>
              <a:rPr lang="ru-RU" sz="28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исследования</a:t>
            </a:r>
            <a:r>
              <a:rPr lang="ru-RU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:</a:t>
            </a:r>
          </a:p>
          <a:p>
            <a:pPr algn="just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футбол как средство развития физических качеств у обучающихся начальных классов</a:t>
            </a:r>
            <a:r>
              <a:rPr lang="ru-RU" sz="2800" dirty="0" smtClean="0"/>
              <a:t>.</a:t>
            </a:r>
          </a:p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/>
            </a:r>
            <a:b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</a:br>
            <a:endParaRPr lang="ru-RU" sz="28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827088" y="908050"/>
            <a:ext cx="7772400" cy="48355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l">
              <a:spcBef>
                <a:spcPts val="900"/>
              </a:spcBef>
              <a:buClrTx/>
              <a:buSzPct val="6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исследования: </a:t>
            </a:r>
          </a:p>
          <a:p>
            <a:pPr algn="just">
              <a:spcBef>
                <a:spcPts val="900"/>
              </a:spcBef>
              <a:buClrTx/>
              <a:buSzPct val="6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3600" b="1" u="sng" dirty="0" smtClean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WenQuanYi Micro Hei" charset="0"/>
              <a:cs typeface="Times New Roman" pitchFamily="18" charset="0"/>
            </a:endParaRPr>
          </a:p>
          <a:p>
            <a:pPr algn="just">
              <a:spcBef>
                <a:spcPts val="900"/>
              </a:spcBef>
              <a:buClrTx/>
              <a:buSzPct val="6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dirty="0" smtClean="0">
                <a:solidFill>
                  <a:srgbClr val="FFFFFF"/>
                </a:solidFill>
                <a:latin typeface="Times New Roman" pitchFamily="18" charset="0"/>
                <a:ea typeface="WenQuanYi Micro Hei" charset="0"/>
                <a:cs typeface="Times New Roman" pitchFamily="18" charset="0"/>
              </a:rPr>
              <a:t>теоретически </a:t>
            </a:r>
            <a:r>
              <a:rPr lang="ru-RU" sz="2800" dirty="0">
                <a:solidFill>
                  <a:srgbClr val="FFFFFF"/>
                </a:solidFill>
                <a:latin typeface="Times New Roman" pitchFamily="18" charset="0"/>
                <a:ea typeface="WenQuanYi Micro Hei" charset="0"/>
                <a:cs typeface="Times New Roman" pitchFamily="18" charset="0"/>
              </a:rPr>
              <a:t>обосновать, разработать и в опытно-экспериментальной работе проверить комплекс упражнений, направленных на  развитие скоростно-силовых способностей у обучающихся </a:t>
            </a:r>
            <a:r>
              <a:rPr lang="ru-RU" sz="2800" dirty="0" smtClean="0">
                <a:solidFill>
                  <a:srgbClr val="FFFFFF"/>
                </a:solidFill>
                <a:latin typeface="Times New Roman" pitchFamily="18" charset="0"/>
                <a:ea typeface="WenQuanYi Micro Hei" charset="0"/>
                <a:cs typeface="Times New Roman" pitchFamily="18" charset="0"/>
              </a:rPr>
              <a:t>начальных классов.</a:t>
            </a:r>
            <a:endParaRPr lang="ru-RU" sz="2800" dirty="0">
              <a:solidFill>
                <a:srgbClr val="FFFFFF"/>
              </a:solidFill>
              <a:latin typeface="Times New Roman" pitchFamily="18" charset="0"/>
              <a:ea typeface="WenQuanYi Micro Hei" charset="0"/>
              <a:cs typeface="Times New Roman" pitchFamily="18" charset="0"/>
            </a:endParaRPr>
          </a:p>
          <a:p>
            <a:pPr algn="l">
              <a:spcBef>
                <a:spcPts val="900"/>
              </a:spcBef>
              <a:buClr>
                <a:srgbClr val="FFFFFF"/>
              </a:buClr>
              <a:buSzPct val="60000"/>
              <a:buFont typeface="Wingdings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36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2000240"/>
            <a:ext cx="8856663" cy="357187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ru-RU" sz="2800" dirty="0" smtClean="0"/>
              <a:t>футбол как средство развития скоростно-силовых качеств будет эффективен, если использовать: </a:t>
            </a:r>
          </a:p>
          <a:p>
            <a:pPr algn="just"/>
            <a:r>
              <a:rPr lang="ru-RU" sz="2800" dirty="0" smtClean="0"/>
              <a:t>- упражнения с преодолением веса собственного </a:t>
            </a:r>
          </a:p>
          <a:p>
            <a:pPr algn="just"/>
            <a:r>
              <a:rPr lang="ru-RU" sz="2800" dirty="0" smtClean="0"/>
              <a:t>- упражнения с внешним отягощением. </a:t>
            </a:r>
          </a:p>
          <a:p>
            <a:pPr algn="just"/>
            <a:r>
              <a:rPr lang="ru-RU" sz="2800" dirty="0" smtClean="0"/>
              <a:t>- игровой метод</a:t>
            </a:r>
          </a:p>
          <a:p>
            <a:pPr>
              <a:spcBef>
                <a:spcPts val="700"/>
              </a:spcBef>
              <a:buClrTx/>
              <a:buSzPct val="60000"/>
              <a:buFontTx/>
              <a:buNone/>
              <a:tabLst>
                <a:tab pos="639763" algn="l"/>
                <a:tab pos="1554163" algn="l"/>
                <a:tab pos="2468563" algn="l"/>
                <a:tab pos="3382963" algn="l"/>
                <a:tab pos="4297363" algn="l"/>
                <a:tab pos="5211763" algn="l"/>
                <a:tab pos="6126163" algn="l"/>
                <a:tab pos="7040563" algn="l"/>
                <a:tab pos="7954963" algn="l"/>
                <a:tab pos="8869363" algn="l"/>
                <a:tab pos="9783763" algn="l"/>
              </a:tabLst>
            </a:pPr>
            <a: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  <a:t/>
            </a:r>
            <a:br>
              <a:rPr lang="ru-RU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ea typeface="WenQuanYi Micro Hei" charset="0"/>
                <a:cs typeface="WenQuanYi Micro Hei" charset="0"/>
              </a:rPr>
            </a:br>
            <a:endParaRPr lang="ru-RU" sz="28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476250"/>
            <a:ext cx="9144000" cy="16573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Гипотеза исследования: </a:t>
            </a:r>
            <a:r>
              <a:rPr lang="ru-RU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/>
            </a:r>
            <a:br>
              <a:rPr lang="ru-RU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endParaRPr lang="ru-RU" b="1" u="sng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WenQuanYi Micro Hei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95288" y="1557338"/>
            <a:ext cx="8497887" cy="47513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ru-RU" sz="2800" dirty="0" smtClean="0"/>
              <a:t>1.Изучить проблему анатомо-физиологические особенности у обучающихся начальных классов в научных, учебно-методических источниках. </a:t>
            </a:r>
          </a:p>
          <a:p>
            <a:pPr algn="just"/>
            <a:r>
              <a:rPr lang="ru-RU" sz="2800" dirty="0" smtClean="0"/>
              <a:t>2. Охарактеризоваться анатомо-физиологические особенности у обучающихся начальных классов. </a:t>
            </a:r>
          </a:p>
          <a:p>
            <a:pPr algn="just"/>
            <a:r>
              <a:rPr lang="ru-RU" sz="2800" dirty="0" smtClean="0"/>
              <a:t>3. Экспериментально проверить эффективность футбола как средство развития физических качеств у обучающихся начальных классов.</a:t>
            </a:r>
          </a:p>
          <a:p>
            <a:pPr algn="l">
              <a:spcBef>
                <a:spcPts val="650"/>
              </a:spcBef>
              <a:buClrTx/>
              <a:buSzPct val="60000"/>
              <a:buFontTx/>
              <a:buNone/>
              <a:tabLst>
                <a:tab pos="639763" algn="l"/>
                <a:tab pos="1554163" algn="l"/>
                <a:tab pos="2468563" algn="l"/>
                <a:tab pos="3382963" algn="l"/>
                <a:tab pos="4297363" algn="l"/>
                <a:tab pos="5211763" algn="l"/>
                <a:tab pos="6126163" algn="l"/>
                <a:tab pos="7040563" algn="l"/>
                <a:tab pos="7954963" algn="l"/>
                <a:tab pos="8869363" algn="l"/>
                <a:tab pos="9783763" algn="l"/>
              </a:tabLst>
            </a:pPr>
            <a:r>
              <a:rPr lang="ru-RU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cs typeface="Times New Roman" pitchFamily="16" charset="0"/>
              </a:rPr>
              <a:t/>
            </a:r>
            <a:br>
              <a:rPr lang="ru-RU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6" charset="0"/>
                <a:cs typeface="Times New Roman" pitchFamily="16" charset="0"/>
              </a:rPr>
            </a:br>
            <a:endParaRPr lang="ru-RU" sz="26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cs typeface="Times New Roman" pitchFamily="16" charset="0"/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827088" y="333375"/>
            <a:ext cx="7315200" cy="1154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/>
            </a:r>
            <a:b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/>
            </a:r>
            <a:b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/>
            </a:r>
            <a:b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	</a:t>
            </a:r>
            <a:br>
              <a:rPr lang="ru-RU" sz="2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44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Задачи </a:t>
            </a:r>
            <a:r>
              <a:rPr lang="ru-RU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исследования: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79388" y="1268413"/>
            <a:ext cx="8785225" cy="48275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271463" indent="-255588" algn="just">
              <a:spcBef>
                <a:spcPts val="800"/>
              </a:spcBef>
              <a:buClr>
                <a:srgbClr val="FFFFFF"/>
              </a:buClr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		заключается в том, что были более глубоко изучены вопросы влияния футбола на развитие физических качеств у обучающихся начальных классов.</a:t>
            </a:r>
          </a:p>
          <a:p>
            <a:pPr marL="271463" indent="-255588" algn="l">
              <a:spcBef>
                <a:spcPts val="800"/>
              </a:spcBef>
              <a:buClr>
                <a:srgbClr val="FFFFFF"/>
              </a:buClr>
              <a:buSzPct val="6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32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6" charset="0"/>
              <a:ea typeface="WenQuanYi Micro Hei" charset="0"/>
              <a:cs typeface="WenQuanYi Micro Hei" charset="0"/>
            </a:endParaRP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9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Теоретическая значимость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79388" y="1412875"/>
            <a:ext cx="8785225" cy="4683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ru-RU" sz="2800" dirty="0" smtClean="0"/>
              <a:t>результаты исследования могут быть использованы педагогами и тренерами при развитии скоростно-силовых качеств у юных футболистов. </a:t>
            </a:r>
            <a:endParaRPr lang="ru-RU" sz="2800" dirty="0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115888"/>
            <a:ext cx="9144000" cy="11541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9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Практическая значимость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79388" y="1125538"/>
            <a:ext cx="8785225" cy="4970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ru-RU" sz="2800" dirty="0" smtClean="0"/>
              <a:t>- Анализ научно – методической и специальной литературы. </a:t>
            </a:r>
          </a:p>
          <a:p>
            <a:pPr algn="just"/>
            <a:r>
              <a:rPr lang="ru-RU" sz="2800" dirty="0" smtClean="0"/>
              <a:t>- Педагогическое наблюдение. </a:t>
            </a:r>
          </a:p>
          <a:p>
            <a:pPr algn="just"/>
            <a:r>
              <a:rPr lang="ru-RU" sz="2800" dirty="0" smtClean="0"/>
              <a:t>- Педагогический эксперимент. </a:t>
            </a:r>
          </a:p>
          <a:p>
            <a:pPr algn="just"/>
            <a:r>
              <a:rPr lang="ru-RU" sz="2800" dirty="0" smtClean="0"/>
              <a:t>- Педагогическое тестирование. </a:t>
            </a:r>
          </a:p>
          <a:p>
            <a:pPr algn="just"/>
            <a:r>
              <a:rPr lang="ru-RU" sz="2800" dirty="0" smtClean="0"/>
              <a:t>- Методы математической обработки материала. </a:t>
            </a:r>
            <a:endParaRPr lang="ru-RU" sz="2800" dirty="0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85800" y="115888"/>
            <a:ext cx="7772400" cy="10810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l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	</a:t>
            </a:r>
            <a:br>
              <a:rPr lang="ru-RU" sz="3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</a:br>
            <a:r>
              <a:rPr lang="ru-RU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WenQuanYi Micro Hei" charset="0"/>
                <a:cs typeface="Times New Roman" pitchFamily="18" charset="0"/>
              </a:rPr>
              <a:t>Методы исследования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Palatino Linotype"/>
        <a:ea typeface="WenQuanYi Micro Hei"/>
        <a:cs typeface="WenQuanYi Micro Hei"/>
      </a:majorFont>
      <a:minorFont>
        <a:latin typeface="Palatino Linotype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617</Words>
  <Application>Microsoft Office PowerPoint</Application>
  <PresentationFormat>Экран (4:3)</PresentationFormat>
  <Paragraphs>101</Paragraphs>
  <Slides>20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образования Муниципальное общеобразовательное учреждение для детей с трудностями в обучении</dc:title>
  <dc:creator>Блинова Ольга</dc:creator>
  <cp:lastModifiedBy>User</cp:lastModifiedBy>
  <cp:revision>92</cp:revision>
  <cp:lastPrinted>1601-01-01T00:00:00Z</cp:lastPrinted>
  <dcterms:created xsi:type="dcterms:W3CDTF">2004-02-24T07:05:51Z</dcterms:created>
  <dcterms:modified xsi:type="dcterms:W3CDTF">2020-06-13T06:14:23Z</dcterms:modified>
</cp:coreProperties>
</file>